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Lst>
  <p:notesMasterIdLst>
    <p:notesMasterId r:id="rId80"/>
  </p:notes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 id="271" r:id="rId16"/>
    <p:sldId id="318" r:id="rId17"/>
    <p:sldId id="320" r:id="rId18"/>
    <p:sldId id="321" r:id="rId19"/>
    <p:sldId id="334" r:id="rId20"/>
    <p:sldId id="273" r:id="rId21"/>
    <p:sldId id="272" r:id="rId22"/>
    <p:sldId id="314"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90" r:id="rId39"/>
    <p:sldId id="289" r:id="rId40"/>
    <p:sldId id="291" r:id="rId41"/>
    <p:sldId id="292" r:id="rId42"/>
    <p:sldId id="305" r:id="rId43"/>
    <p:sldId id="293" r:id="rId44"/>
    <p:sldId id="294" r:id="rId45"/>
    <p:sldId id="295" r:id="rId46"/>
    <p:sldId id="296" r:id="rId47"/>
    <p:sldId id="298" r:id="rId48"/>
    <p:sldId id="299" r:id="rId49"/>
    <p:sldId id="300" r:id="rId50"/>
    <p:sldId id="301" r:id="rId51"/>
    <p:sldId id="302" r:id="rId52"/>
    <p:sldId id="303" r:id="rId53"/>
    <p:sldId id="304" r:id="rId54"/>
    <p:sldId id="306" r:id="rId55"/>
    <p:sldId id="307" r:id="rId56"/>
    <p:sldId id="308" r:id="rId57"/>
    <p:sldId id="309" r:id="rId58"/>
    <p:sldId id="310" r:id="rId59"/>
    <p:sldId id="311" r:id="rId60"/>
    <p:sldId id="312" r:id="rId61"/>
    <p:sldId id="313" r:id="rId62"/>
    <p:sldId id="317" r:id="rId63"/>
    <p:sldId id="316" r:id="rId64"/>
    <p:sldId id="315" r:id="rId65"/>
    <p:sldId id="322" r:id="rId66"/>
    <p:sldId id="323" r:id="rId67"/>
    <p:sldId id="324" r:id="rId68"/>
    <p:sldId id="326" r:id="rId69"/>
    <p:sldId id="327" r:id="rId70"/>
    <p:sldId id="328" r:id="rId71"/>
    <p:sldId id="329" r:id="rId72"/>
    <p:sldId id="330" r:id="rId73"/>
    <p:sldId id="331" r:id="rId74"/>
    <p:sldId id="332" r:id="rId75"/>
    <p:sldId id="333" r:id="rId76"/>
    <p:sldId id="336" r:id="rId77"/>
    <p:sldId id="335" r:id="rId78"/>
    <p:sldId id="337" r:id="rId7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drine ZUK" initials="SZ" lastIdx="1" clrIdx="0">
    <p:extLst>
      <p:ext uri="{19B8F6BF-5375-455C-9EA6-DF929625EA0E}">
        <p15:presenceInfo xmlns:p15="http://schemas.microsoft.com/office/powerpoint/2012/main" userId="S-1-5-21-602162358-484763869-725345543-339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88065" autoAdjust="0"/>
  </p:normalViewPr>
  <p:slideViewPr>
    <p:cSldViewPr snapToGrid="0">
      <p:cViewPr varScale="1">
        <p:scale>
          <a:sx n="72" d="100"/>
          <a:sy n="72" d="100"/>
        </p:scale>
        <p:origin x="14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2E0072-D7F5-47C7-90E6-3E4FDF8BA8E3}"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fr-FR"/>
        </a:p>
      </dgm:t>
    </dgm:pt>
    <dgm:pt modelId="{CE496A50-0484-4FCE-8855-49B1E114DC9E}">
      <dgm:prSet phldrT="[Texte]" custT="1"/>
      <dgm:spPr>
        <a:xfrm>
          <a:off x="990299" y="0"/>
          <a:ext cx="3099402" cy="3099402"/>
        </a:xfrm>
        <a:solidFill>
          <a:srgbClr val="008CDC">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fr-FR" sz="1600" dirty="0">
              <a:solidFill>
                <a:sysClr val="window" lastClr="FFFFFF"/>
              </a:solidFill>
              <a:latin typeface="Calibri" panose="020F0502020204030204" pitchFamily="34" charset="0"/>
              <a:ea typeface="+mn-ea"/>
              <a:cs typeface="Calibri" panose="020F0502020204030204" pitchFamily="34" charset="0"/>
            </a:rPr>
            <a:t>Scrum Team</a:t>
          </a:r>
        </a:p>
      </dgm:t>
    </dgm:pt>
    <dgm:pt modelId="{38BE77A3-4A03-4A5B-A65C-DC4A4EEC45EC}" type="parTrans" cxnId="{958ABADB-4B53-459D-9AB5-C1ABD3770BCD}">
      <dgm:prSet/>
      <dgm:spPr/>
      <dgm:t>
        <a:bodyPr/>
        <a:lstStyle/>
        <a:p>
          <a:endParaRPr lang="fr-FR">
            <a:latin typeface="Calibri" panose="020F0502020204030204" pitchFamily="34" charset="0"/>
            <a:cs typeface="Calibri" panose="020F0502020204030204" pitchFamily="34" charset="0"/>
          </a:endParaRPr>
        </a:p>
      </dgm:t>
    </dgm:pt>
    <dgm:pt modelId="{F8E65929-B56D-4BA1-8C23-B5BFD0B786E2}" type="sibTrans" cxnId="{958ABADB-4B53-459D-9AB5-C1ABD3770BCD}">
      <dgm:prSet/>
      <dgm:spPr/>
      <dgm:t>
        <a:bodyPr/>
        <a:lstStyle/>
        <a:p>
          <a:endParaRPr lang="fr-FR">
            <a:latin typeface="Calibri" panose="020F0502020204030204" pitchFamily="34" charset="0"/>
            <a:cs typeface="Calibri" panose="020F0502020204030204" pitchFamily="34" charset="0"/>
          </a:endParaRPr>
        </a:p>
      </dgm:t>
    </dgm:pt>
    <dgm:pt modelId="{96432B2A-0FA0-4174-B190-ED08E84DFD8D}">
      <dgm:prSet phldrT="[Texte]" custT="1"/>
      <dgm:spPr>
        <a:xfrm>
          <a:off x="1740203" y="1237552"/>
          <a:ext cx="1740182" cy="1758104"/>
        </a:xfrm>
        <a:solidFill>
          <a:srgbClr val="008CDC">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lIns="0" rIns="0"/>
        <a:lstStyle/>
        <a:p>
          <a:r>
            <a:rPr kumimoji="0" lang="fr-FR" sz="1600" b="0" i="0" u="none" strike="noStrike" kern="0" cap="none" spc="0" normalizeH="0" baseline="0" dirty="0">
              <a:ln>
                <a:noFill/>
              </a:ln>
              <a:solidFill>
                <a:schemeClr val="bg1"/>
              </a:solidFill>
              <a:effectLst/>
              <a:uLnTx/>
              <a:uFillTx/>
              <a:latin typeface="Calibri" panose="020F0502020204030204" pitchFamily="34" charset="0"/>
              <a:ea typeface="+mn-ea"/>
              <a:cs typeface="Calibri" panose="020F0502020204030204" pitchFamily="34" charset="0"/>
            </a:rPr>
            <a:t>Equipe de réalisation</a:t>
          </a:r>
        </a:p>
      </dgm:t>
    </dgm:pt>
    <dgm:pt modelId="{6445120F-41AB-49BE-B458-369D888ADDB1}" type="parTrans" cxnId="{5F189F3C-CE26-42F3-B1EA-587E153DD458}">
      <dgm:prSet/>
      <dgm:spPr/>
      <dgm:t>
        <a:bodyPr/>
        <a:lstStyle/>
        <a:p>
          <a:endParaRPr lang="fr-FR">
            <a:latin typeface="Calibri" panose="020F0502020204030204" pitchFamily="34" charset="0"/>
            <a:cs typeface="Calibri" panose="020F0502020204030204" pitchFamily="34" charset="0"/>
          </a:endParaRPr>
        </a:p>
      </dgm:t>
    </dgm:pt>
    <dgm:pt modelId="{7321D287-C6A9-4873-9875-9434F34F8E4A}" type="sibTrans" cxnId="{5F189F3C-CE26-42F3-B1EA-587E153DD458}">
      <dgm:prSet/>
      <dgm:spPr/>
      <dgm:t>
        <a:bodyPr/>
        <a:lstStyle/>
        <a:p>
          <a:endParaRPr lang="fr-FR">
            <a:latin typeface="Calibri" panose="020F0502020204030204" pitchFamily="34" charset="0"/>
            <a:cs typeface="Calibri" panose="020F0502020204030204" pitchFamily="34" charset="0"/>
          </a:endParaRPr>
        </a:p>
      </dgm:t>
    </dgm:pt>
    <dgm:pt modelId="{959B99B6-6B61-4723-B48F-9669B6DBE113}" type="pres">
      <dgm:prSet presAssocID="{462E0072-D7F5-47C7-90E6-3E4FDF8BA8E3}" presName="Name0" presStyleCnt="0">
        <dgm:presLayoutVars>
          <dgm:chMax val="7"/>
          <dgm:resizeHandles val="exact"/>
        </dgm:presLayoutVars>
      </dgm:prSet>
      <dgm:spPr/>
    </dgm:pt>
    <dgm:pt modelId="{31DE7B53-8345-4AA7-8732-9FF4B02B2671}" type="pres">
      <dgm:prSet presAssocID="{462E0072-D7F5-47C7-90E6-3E4FDF8BA8E3}" presName="comp1" presStyleCnt="0"/>
      <dgm:spPr/>
    </dgm:pt>
    <dgm:pt modelId="{166A6CEF-BBC8-4A2C-B0A6-1AA3F5F9F86C}" type="pres">
      <dgm:prSet presAssocID="{462E0072-D7F5-47C7-90E6-3E4FDF8BA8E3}" presName="circle1" presStyleLbl="node1" presStyleIdx="0" presStyleCnt="2" custScaleX="163903"/>
      <dgm:spPr>
        <a:prstGeom prst="ellipse">
          <a:avLst/>
        </a:prstGeom>
      </dgm:spPr>
    </dgm:pt>
    <dgm:pt modelId="{F945E052-CC05-4B1E-98F0-85A5CF086772}" type="pres">
      <dgm:prSet presAssocID="{462E0072-D7F5-47C7-90E6-3E4FDF8BA8E3}" presName="c1text" presStyleLbl="node1" presStyleIdx="0" presStyleCnt="2">
        <dgm:presLayoutVars>
          <dgm:bulletEnabled val="1"/>
        </dgm:presLayoutVars>
      </dgm:prSet>
      <dgm:spPr/>
    </dgm:pt>
    <dgm:pt modelId="{AD78CD91-C7B3-434A-8387-8284CCF0C2C9}" type="pres">
      <dgm:prSet presAssocID="{462E0072-D7F5-47C7-90E6-3E4FDF8BA8E3}" presName="comp2" presStyleCnt="0"/>
      <dgm:spPr/>
    </dgm:pt>
    <dgm:pt modelId="{80D45697-D947-468B-85E4-0DC8F6990DA6}" type="pres">
      <dgm:prSet presAssocID="{462E0072-D7F5-47C7-90E6-3E4FDF8BA8E3}" presName="circle2" presStyleLbl="node1" presStyleIdx="1" presStyleCnt="2" custScaleX="89524" custScaleY="49831" custLinFactNeighborX="720" custLinFactNeighborY="-17194"/>
      <dgm:spPr>
        <a:prstGeom prst="ellipse">
          <a:avLst/>
        </a:prstGeom>
      </dgm:spPr>
    </dgm:pt>
    <dgm:pt modelId="{DA253EE2-E22F-40A7-9395-A9EB41853F7A}" type="pres">
      <dgm:prSet presAssocID="{462E0072-D7F5-47C7-90E6-3E4FDF8BA8E3}" presName="c2text" presStyleLbl="node1" presStyleIdx="1" presStyleCnt="2">
        <dgm:presLayoutVars>
          <dgm:bulletEnabled val="1"/>
        </dgm:presLayoutVars>
      </dgm:prSet>
      <dgm:spPr/>
    </dgm:pt>
  </dgm:ptLst>
  <dgm:cxnLst>
    <dgm:cxn modelId="{5F189F3C-CE26-42F3-B1EA-587E153DD458}" srcId="{462E0072-D7F5-47C7-90E6-3E4FDF8BA8E3}" destId="{96432B2A-0FA0-4174-B190-ED08E84DFD8D}" srcOrd="1" destOrd="0" parTransId="{6445120F-41AB-49BE-B458-369D888ADDB1}" sibTransId="{7321D287-C6A9-4873-9875-9434F34F8E4A}"/>
    <dgm:cxn modelId="{2AFA805C-85F3-46EA-A6E6-A25DDA30EC7D}" type="presOf" srcId="{96432B2A-0FA0-4174-B190-ED08E84DFD8D}" destId="{80D45697-D947-468B-85E4-0DC8F6990DA6}" srcOrd="0" destOrd="0" presId="urn:microsoft.com/office/officeart/2005/8/layout/venn2"/>
    <dgm:cxn modelId="{A556AC5A-D264-4F8D-BC88-6B9AA0F1F190}" type="presOf" srcId="{CE496A50-0484-4FCE-8855-49B1E114DC9E}" destId="{166A6CEF-BBC8-4A2C-B0A6-1AA3F5F9F86C}" srcOrd="0" destOrd="0" presId="urn:microsoft.com/office/officeart/2005/8/layout/venn2"/>
    <dgm:cxn modelId="{9BDA80A1-09FF-47D0-A53F-475CC88468DB}" type="presOf" srcId="{96432B2A-0FA0-4174-B190-ED08E84DFD8D}" destId="{DA253EE2-E22F-40A7-9395-A9EB41853F7A}" srcOrd="1" destOrd="0" presId="urn:microsoft.com/office/officeart/2005/8/layout/venn2"/>
    <dgm:cxn modelId="{E97BC8D9-B3AB-45D7-BB93-B61E535BD8BC}" type="presOf" srcId="{462E0072-D7F5-47C7-90E6-3E4FDF8BA8E3}" destId="{959B99B6-6B61-4723-B48F-9669B6DBE113}" srcOrd="0" destOrd="0" presId="urn:microsoft.com/office/officeart/2005/8/layout/venn2"/>
    <dgm:cxn modelId="{958ABADB-4B53-459D-9AB5-C1ABD3770BCD}" srcId="{462E0072-D7F5-47C7-90E6-3E4FDF8BA8E3}" destId="{CE496A50-0484-4FCE-8855-49B1E114DC9E}" srcOrd="0" destOrd="0" parTransId="{38BE77A3-4A03-4A5B-A65C-DC4A4EEC45EC}" sibTransId="{F8E65929-B56D-4BA1-8C23-B5BFD0B786E2}"/>
    <dgm:cxn modelId="{0C4106FA-D207-4831-9E0E-9EAEB6B5976A}" type="presOf" srcId="{CE496A50-0484-4FCE-8855-49B1E114DC9E}" destId="{F945E052-CC05-4B1E-98F0-85A5CF086772}" srcOrd="1" destOrd="0" presId="urn:microsoft.com/office/officeart/2005/8/layout/venn2"/>
    <dgm:cxn modelId="{FCF52EFD-6D70-4C4A-A027-8E6497A329CE}" type="presParOf" srcId="{959B99B6-6B61-4723-B48F-9669B6DBE113}" destId="{31DE7B53-8345-4AA7-8732-9FF4B02B2671}" srcOrd="0" destOrd="0" presId="urn:microsoft.com/office/officeart/2005/8/layout/venn2"/>
    <dgm:cxn modelId="{7120ABB5-0533-4458-91F1-0DA78FC9E4FC}" type="presParOf" srcId="{31DE7B53-8345-4AA7-8732-9FF4B02B2671}" destId="{166A6CEF-BBC8-4A2C-B0A6-1AA3F5F9F86C}" srcOrd="0" destOrd="0" presId="urn:microsoft.com/office/officeart/2005/8/layout/venn2"/>
    <dgm:cxn modelId="{1475CF0B-64DE-4701-BE40-4B5B46461571}" type="presParOf" srcId="{31DE7B53-8345-4AA7-8732-9FF4B02B2671}" destId="{F945E052-CC05-4B1E-98F0-85A5CF086772}" srcOrd="1" destOrd="0" presId="urn:microsoft.com/office/officeart/2005/8/layout/venn2"/>
    <dgm:cxn modelId="{F7408AEF-4485-41E2-9A0E-D908D1EAD13D}" type="presParOf" srcId="{959B99B6-6B61-4723-B48F-9669B6DBE113}" destId="{AD78CD91-C7B3-434A-8387-8284CCF0C2C9}" srcOrd="1" destOrd="0" presId="urn:microsoft.com/office/officeart/2005/8/layout/venn2"/>
    <dgm:cxn modelId="{BAE53349-2C50-4ADB-94B2-2EFDDD5B6D1F}" type="presParOf" srcId="{AD78CD91-C7B3-434A-8387-8284CCF0C2C9}" destId="{80D45697-D947-468B-85E4-0DC8F6990DA6}" srcOrd="0" destOrd="0" presId="urn:microsoft.com/office/officeart/2005/8/layout/venn2"/>
    <dgm:cxn modelId="{A333FB29-7189-483F-9A1C-94E945BD0574}" type="presParOf" srcId="{AD78CD91-C7B3-434A-8387-8284CCF0C2C9}" destId="{DA253EE2-E22F-40A7-9395-A9EB41853F7A}"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3485F3-7887-40E4-BD31-C2F8FBC3A8E7}" type="doc">
      <dgm:prSet loTypeId="urn:microsoft.com/office/officeart/2005/8/layout/chevron1" loCatId="process" qsTypeId="urn:microsoft.com/office/officeart/2005/8/quickstyle/simple1" qsCatId="simple" csTypeId="urn:microsoft.com/office/officeart/2005/8/colors/colorful1" csCatId="colorful" phldr="1"/>
      <dgm:spPr/>
    </dgm:pt>
    <dgm:pt modelId="{2B9958E7-5676-4D91-AE33-005D3F90811B}">
      <dgm:prSet phldrT="[Texte]" custT="1"/>
      <dgm:spPr>
        <a:xfrm>
          <a:off x="3211" y="0"/>
          <a:ext cx="1884521" cy="223697"/>
        </a:xfrm>
      </dgm:spPr>
      <dgm:t>
        <a:bodyPr/>
        <a:lstStyle/>
        <a:p>
          <a:pPr algn="l">
            <a:buNone/>
          </a:pPr>
          <a:r>
            <a:rPr lang="fr-FR" sz="1200" dirty="0">
              <a:latin typeface="Raleway"/>
              <a:ea typeface="+mn-ea"/>
              <a:cs typeface="+mn-cs"/>
            </a:rPr>
            <a:t>Tout contributeur</a:t>
          </a:r>
        </a:p>
      </dgm:t>
    </dgm:pt>
    <dgm:pt modelId="{84778EF0-745D-4400-90F8-5A2100205738}" type="parTrans" cxnId="{354E6EF8-1B8A-4B77-B656-61F1550E0D19}">
      <dgm:prSet/>
      <dgm:spPr/>
      <dgm:t>
        <a:bodyPr/>
        <a:lstStyle/>
        <a:p>
          <a:endParaRPr lang="fr-FR">
            <a:solidFill>
              <a:schemeClr val="tx1"/>
            </a:solidFill>
          </a:endParaRPr>
        </a:p>
      </dgm:t>
    </dgm:pt>
    <dgm:pt modelId="{693C620B-A140-45BA-B4FB-C780BAF508BB}" type="sibTrans" cxnId="{354E6EF8-1B8A-4B77-B656-61F1550E0D19}">
      <dgm:prSet/>
      <dgm:spPr/>
      <dgm:t>
        <a:bodyPr/>
        <a:lstStyle/>
        <a:p>
          <a:endParaRPr lang="fr-FR">
            <a:solidFill>
              <a:schemeClr val="tx1"/>
            </a:solidFill>
          </a:endParaRPr>
        </a:p>
      </dgm:t>
    </dgm:pt>
    <dgm:pt modelId="{17CF68FD-784A-4BC3-867D-3C756494F77D}">
      <dgm:prSet phldrT="[Texte]" custT="1"/>
      <dgm:spPr>
        <a:xfrm>
          <a:off x="1393808" y="0"/>
          <a:ext cx="3860666" cy="223697"/>
        </a:xfrm>
      </dgm:spPr>
      <dgm:t>
        <a:bodyPr/>
        <a:lstStyle/>
        <a:p>
          <a:pPr>
            <a:buNone/>
          </a:pPr>
          <a:r>
            <a:rPr lang="fr-FR" sz="1200">
              <a:latin typeface="Raleway"/>
              <a:ea typeface="+mn-ea"/>
              <a:cs typeface="+mn-cs"/>
            </a:rPr>
            <a:t>Product Owner</a:t>
          </a:r>
          <a:endParaRPr lang="fr-FR" sz="1200" dirty="0">
            <a:latin typeface="Raleway"/>
            <a:ea typeface="+mn-ea"/>
            <a:cs typeface="+mn-cs"/>
          </a:endParaRPr>
        </a:p>
      </dgm:t>
    </dgm:pt>
    <dgm:pt modelId="{BD3DDE1A-1B39-44B9-9933-95E9E90A7BA7}" type="parTrans" cxnId="{357E8D03-0BEB-4AE8-9729-7146161E2691}">
      <dgm:prSet/>
      <dgm:spPr/>
      <dgm:t>
        <a:bodyPr/>
        <a:lstStyle/>
        <a:p>
          <a:endParaRPr lang="fr-FR">
            <a:solidFill>
              <a:schemeClr val="tx1"/>
            </a:solidFill>
          </a:endParaRPr>
        </a:p>
      </dgm:t>
    </dgm:pt>
    <dgm:pt modelId="{CD04F2DD-8F12-4AEC-9950-9E6C96297959}" type="sibTrans" cxnId="{357E8D03-0BEB-4AE8-9729-7146161E2691}">
      <dgm:prSet/>
      <dgm:spPr/>
      <dgm:t>
        <a:bodyPr/>
        <a:lstStyle/>
        <a:p>
          <a:endParaRPr lang="fr-FR">
            <a:solidFill>
              <a:schemeClr val="tx1"/>
            </a:solidFill>
          </a:endParaRPr>
        </a:p>
      </dgm:t>
    </dgm:pt>
    <dgm:pt modelId="{DA21BE4E-1605-4B6E-8F52-3278152CEEA6}">
      <dgm:prSet phldrT="[Texte]" custT="1"/>
      <dgm:spPr>
        <a:xfrm>
          <a:off x="4753600" y="0"/>
          <a:ext cx="2619877" cy="223697"/>
        </a:xfrm>
      </dgm:spPr>
      <dgm:t>
        <a:bodyPr/>
        <a:lstStyle/>
        <a:p>
          <a:pPr>
            <a:buNone/>
          </a:pPr>
          <a:r>
            <a:rPr lang="fr-FR" sz="1200">
              <a:latin typeface="Raleway"/>
              <a:ea typeface="+mn-ea"/>
              <a:cs typeface="+mn-cs"/>
            </a:rPr>
            <a:t>Equipe de réalisation</a:t>
          </a:r>
          <a:endParaRPr lang="fr-FR" sz="1200" dirty="0">
            <a:latin typeface="Raleway"/>
            <a:ea typeface="+mn-ea"/>
            <a:cs typeface="+mn-cs"/>
          </a:endParaRPr>
        </a:p>
      </dgm:t>
    </dgm:pt>
    <dgm:pt modelId="{B72A0377-0DFE-4DEB-8417-3E679A13BCF2}" type="parTrans" cxnId="{F8E27465-5578-4ECC-9E0C-2C55F251331D}">
      <dgm:prSet/>
      <dgm:spPr/>
      <dgm:t>
        <a:bodyPr/>
        <a:lstStyle/>
        <a:p>
          <a:endParaRPr lang="fr-FR">
            <a:solidFill>
              <a:schemeClr val="tx1"/>
            </a:solidFill>
          </a:endParaRPr>
        </a:p>
      </dgm:t>
    </dgm:pt>
    <dgm:pt modelId="{3D4737AC-EE84-46EE-8866-8348CC18BC4A}" type="sibTrans" cxnId="{F8E27465-5578-4ECC-9E0C-2C55F251331D}">
      <dgm:prSet/>
      <dgm:spPr/>
      <dgm:t>
        <a:bodyPr/>
        <a:lstStyle/>
        <a:p>
          <a:endParaRPr lang="fr-FR">
            <a:solidFill>
              <a:schemeClr val="tx1"/>
            </a:solidFill>
          </a:endParaRPr>
        </a:p>
      </dgm:t>
    </dgm:pt>
    <dgm:pt modelId="{60D93F71-FC1A-4905-BBEE-001E34D6DA1C}" type="pres">
      <dgm:prSet presAssocID="{BA3485F3-7887-40E4-BD31-C2F8FBC3A8E7}" presName="Name0" presStyleCnt="0">
        <dgm:presLayoutVars>
          <dgm:dir/>
          <dgm:animLvl val="lvl"/>
          <dgm:resizeHandles val="exact"/>
        </dgm:presLayoutVars>
      </dgm:prSet>
      <dgm:spPr/>
    </dgm:pt>
    <dgm:pt modelId="{7F5BAC31-A306-441C-A269-B9734A0E988A}" type="pres">
      <dgm:prSet presAssocID="{2B9958E7-5676-4D91-AE33-005D3F90811B}" presName="parTxOnly" presStyleLbl="node1" presStyleIdx="0" presStyleCnt="3" custScaleX="38154">
        <dgm:presLayoutVars>
          <dgm:chMax val="0"/>
          <dgm:chPref val="0"/>
          <dgm:bulletEnabled val="1"/>
        </dgm:presLayoutVars>
      </dgm:prSet>
      <dgm:spPr>
        <a:prstGeom prst="chevron">
          <a:avLst/>
        </a:prstGeom>
      </dgm:spPr>
    </dgm:pt>
    <dgm:pt modelId="{63F99B30-D229-409F-9A5A-DF47056213D9}" type="pres">
      <dgm:prSet presAssocID="{693C620B-A140-45BA-B4FB-C780BAF508BB}" presName="parTxOnlySpace" presStyleCnt="0"/>
      <dgm:spPr/>
    </dgm:pt>
    <dgm:pt modelId="{DDB0EC5E-D19A-4F95-9F19-BF51DFEAD5C3}" type="pres">
      <dgm:prSet presAssocID="{17CF68FD-784A-4BC3-867D-3C756494F77D}" presName="parTxOnly" presStyleLbl="node1" presStyleIdx="1" presStyleCnt="3" custScaleX="78163" custLinFactNeighborY="14018">
        <dgm:presLayoutVars>
          <dgm:chMax val="0"/>
          <dgm:chPref val="0"/>
          <dgm:bulletEnabled val="1"/>
        </dgm:presLayoutVars>
      </dgm:prSet>
      <dgm:spPr>
        <a:prstGeom prst="chevron">
          <a:avLst/>
        </a:prstGeom>
      </dgm:spPr>
    </dgm:pt>
    <dgm:pt modelId="{AA42697F-A584-43E5-9576-3F3DC8EC5562}" type="pres">
      <dgm:prSet presAssocID="{CD04F2DD-8F12-4AEC-9950-9E6C96297959}" presName="parTxOnlySpace" presStyleCnt="0"/>
      <dgm:spPr/>
    </dgm:pt>
    <dgm:pt modelId="{FC625FF9-BBA2-4581-BB69-F98137E7078D}" type="pres">
      <dgm:prSet presAssocID="{DA21BE4E-1605-4B6E-8F52-3278152CEEA6}" presName="parTxOnly" presStyleLbl="node1" presStyleIdx="2" presStyleCnt="3" custScaleX="53042" custScaleY="100000" custLinFactY="157424" custLinFactNeighborX="-1407" custLinFactNeighborY="200000">
        <dgm:presLayoutVars>
          <dgm:chMax val="0"/>
          <dgm:chPref val="0"/>
          <dgm:bulletEnabled val="1"/>
        </dgm:presLayoutVars>
      </dgm:prSet>
      <dgm:spPr>
        <a:prstGeom prst="chevron">
          <a:avLst/>
        </a:prstGeom>
      </dgm:spPr>
    </dgm:pt>
  </dgm:ptLst>
  <dgm:cxnLst>
    <dgm:cxn modelId="{357E8D03-0BEB-4AE8-9729-7146161E2691}" srcId="{BA3485F3-7887-40E4-BD31-C2F8FBC3A8E7}" destId="{17CF68FD-784A-4BC3-867D-3C756494F77D}" srcOrd="1" destOrd="0" parTransId="{BD3DDE1A-1B39-44B9-9933-95E9E90A7BA7}" sibTransId="{CD04F2DD-8F12-4AEC-9950-9E6C96297959}"/>
    <dgm:cxn modelId="{0AED8224-1439-461A-B3AB-C5FB5DBD350D}" type="presOf" srcId="{BA3485F3-7887-40E4-BD31-C2F8FBC3A8E7}" destId="{60D93F71-FC1A-4905-BBEE-001E34D6DA1C}" srcOrd="0" destOrd="0" presId="urn:microsoft.com/office/officeart/2005/8/layout/chevron1"/>
    <dgm:cxn modelId="{BFECA85D-32DE-4578-9339-687A6D0A708E}" type="presOf" srcId="{2B9958E7-5676-4D91-AE33-005D3F90811B}" destId="{7F5BAC31-A306-441C-A269-B9734A0E988A}" srcOrd="0" destOrd="0" presId="urn:microsoft.com/office/officeart/2005/8/layout/chevron1"/>
    <dgm:cxn modelId="{F8E27465-5578-4ECC-9E0C-2C55F251331D}" srcId="{BA3485F3-7887-40E4-BD31-C2F8FBC3A8E7}" destId="{DA21BE4E-1605-4B6E-8F52-3278152CEEA6}" srcOrd="2" destOrd="0" parTransId="{B72A0377-0DFE-4DEB-8417-3E679A13BCF2}" sibTransId="{3D4737AC-EE84-46EE-8866-8348CC18BC4A}"/>
    <dgm:cxn modelId="{6F873478-B47E-4EA5-AC03-BBC8ED890CBC}" type="presOf" srcId="{DA21BE4E-1605-4B6E-8F52-3278152CEEA6}" destId="{FC625FF9-BBA2-4581-BB69-F98137E7078D}" srcOrd="0" destOrd="0" presId="urn:microsoft.com/office/officeart/2005/8/layout/chevron1"/>
    <dgm:cxn modelId="{2006E087-D037-4657-A01B-0AA9F4824D11}" type="presOf" srcId="{17CF68FD-784A-4BC3-867D-3C756494F77D}" destId="{DDB0EC5E-D19A-4F95-9F19-BF51DFEAD5C3}" srcOrd="0" destOrd="0" presId="urn:microsoft.com/office/officeart/2005/8/layout/chevron1"/>
    <dgm:cxn modelId="{354E6EF8-1B8A-4B77-B656-61F1550E0D19}" srcId="{BA3485F3-7887-40E4-BD31-C2F8FBC3A8E7}" destId="{2B9958E7-5676-4D91-AE33-005D3F90811B}" srcOrd="0" destOrd="0" parTransId="{84778EF0-745D-4400-90F8-5A2100205738}" sibTransId="{693C620B-A140-45BA-B4FB-C780BAF508BB}"/>
    <dgm:cxn modelId="{43337373-A1BE-42C7-B152-26A9FB4E9EC5}" type="presParOf" srcId="{60D93F71-FC1A-4905-BBEE-001E34D6DA1C}" destId="{7F5BAC31-A306-441C-A269-B9734A0E988A}" srcOrd="0" destOrd="0" presId="urn:microsoft.com/office/officeart/2005/8/layout/chevron1"/>
    <dgm:cxn modelId="{B935B60B-0154-4D2B-B93A-15100BE96436}" type="presParOf" srcId="{60D93F71-FC1A-4905-BBEE-001E34D6DA1C}" destId="{63F99B30-D229-409F-9A5A-DF47056213D9}" srcOrd="1" destOrd="0" presId="urn:microsoft.com/office/officeart/2005/8/layout/chevron1"/>
    <dgm:cxn modelId="{033E461A-9E6C-4D7B-9053-3BD5CF59CE72}" type="presParOf" srcId="{60D93F71-FC1A-4905-BBEE-001E34D6DA1C}" destId="{DDB0EC5E-D19A-4F95-9F19-BF51DFEAD5C3}" srcOrd="2" destOrd="0" presId="urn:microsoft.com/office/officeart/2005/8/layout/chevron1"/>
    <dgm:cxn modelId="{8FF126D2-B215-4156-9015-6C2D5B4AA049}" type="presParOf" srcId="{60D93F71-FC1A-4905-BBEE-001E34D6DA1C}" destId="{AA42697F-A584-43E5-9576-3F3DC8EC5562}" srcOrd="3" destOrd="0" presId="urn:microsoft.com/office/officeart/2005/8/layout/chevron1"/>
    <dgm:cxn modelId="{CF31AC72-065F-415A-84A8-4187955C0E88}" type="presParOf" srcId="{60D93F71-FC1A-4905-BBEE-001E34D6DA1C}" destId="{FC625FF9-BBA2-4581-BB69-F98137E7078D}"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6A6CEF-BBC8-4A2C-B0A6-1AA3F5F9F86C}">
      <dsp:nvSpPr>
        <dsp:cNvPr id="0" name=""/>
        <dsp:cNvSpPr/>
      </dsp:nvSpPr>
      <dsp:spPr>
        <a:xfrm>
          <a:off x="-6" y="0"/>
          <a:ext cx="5080012" cy="3099402"/>
        </a:xfrm>
        <a:prstGeom prst="ellipse">
          <a:avLst/>
        </a:prstGeom>
        <a:solidFill>
          <a:srgbClr val="008CDC">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fr-FR" sz="1600" kern="1200" dirty="0">
              <a:solidFill>
                <a:sysClr val="window" lastClr="FFFFFF"/>
              </a:solidFill>
              <a:latin typeface="Calibri" panose="020F0502020204030204" pitchFamily="34" charset="0"/>
              <a:ea typeface="+mn-ea"/>
              <a:cs typeface="Calibri" panose="020F0502020204030204" pitchFamily="34" charset="0"/>
            </a:rPr>
            <a:t>Scrum Team</a:t>
          </a:r>
        </a:p>
      </dsp:txBody>
      <dsp:txXfrm>
        <a:off x="1206496" y="232455"/>
        <a:ext cx="2667006" cy="526898"/>
      </dsp:txXfrm>
    </dsp:sp>
    <dsp:sp modelId="{80D45697-D947-468B-85E4-0DC8F6990DA6}">
      <dsp:nvSpPr>
        <dsp:cNvPr id="0" name=""/>
        <dsp:cNvSpPr/>
      </dsp:nvSpPr>
      <dsp:spPr>
        <a:xfrm>
          <a:off x="1516221" y="958269"/>
          <a:ext cx="2081031" cy="1158347"/>
        </a:xfrm>
        <a:prstGeom prst="ellipse">
          <a:avLst/>
        </a:prstGeom>
        <a:solidFill>
          <a:srgbClr val="008CDC">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13792" rIns="0" bIns="113792" numCol="1" spcCol="1270" anchor="ctr" anchorCtr="0">
          <a:noAutofit/>
        </a:bodyPr>
        <a:lstStyle/>
        <a:p>
          <a:pPr marL="0" lvl="0" indent="0" algn="ctr" defTabSz="711200">
            <a:lnSpc>
              <a:spcPct val="90000"/>
            </a:lnSpc>
            <a:spcBef>
              <a:spcPct val="0"/>
            </a:spcBef>
            <a:spcAft>
              <a:spcPct val="35000"/>
            </a:spcAft>
            <a:buNone/>
          </a:pPr>
          <a:r>
            <a:rPr kumimoji="0" lang="fr-FR" sz="1600" b="0" i="0" u="none" strike="noStrike" kern="0" cap="none" spc="0" normalizeH="0" baseline="0" dirty="0">
              <a:ln>
                <a:noFill/>
              </a:ln>
              <a:solidFill>
                <a:schemeClr val="bg1"/>
              </a:solidFill>
              <a:effectLst/>
              <a:uLnTx/>
              <a:uFillTx/>
              <a:latin typeface="Calibri" panose="020F0502020204030204" pitchFamily="34" charset="0"/>
              <a:ea typeface="+mn-ea"/>
              <a:cs typeface="Calibri" panose="020F0502020204030204" pitchFamily="34" charset="0"/>
            </a:rPr>
            <a:t>Equipe de réalisation</a:t>
          </a:r>
        </a:p>
      </dsp:txBody>
      <dsp:txXfrm>
        <a:off x="1820981" y="1247856"/>
        <a:ext cx="1471511" cy="5791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5BAC31-A306-441C-A269-B9734A0E988A}">
      <dsp:nvSpPr>
        <dsp:cNvPr id="0" name=""/>
        <dsp:cNvSpPr/>
      </dsp:nvSpPr>
      <dsp:spPr>
        <a:xfrm>
          <a:off x="3690" y="0"/>
          <a:ext cx="2165494" cy="247592"/>
        </a:xfrm>
        <a:prstGeom prst="chevron">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l" defTabSz="533400">
            <a:lnSpc>
              <a:spcPct val="90000"/>
            </a:lnSpc>
            <a:spcBef>
              <a:spcPct val="0"/>
            </a:spcBef>
            <a:spcAft>
              <a:spcPct val="35000"/>
            </a:spcAft>
            <a:buNone/>
          </a:pPr>
          <a:r>
            <a:rPr lang="fr-FR" sz="1200" kern="1200" dirty="0">
              <a:latin typeface="Raleway"/>
              <a:ea typeface="+mn-ea"/>
              <a:cs typeface="+mn-cs"/>
            </a:rPr>
            <a:t>Tout contributeur</a:t>
          </a:r>
        </a:p>
      </dsp:txBody>
      <dsp:txXfrm>
        <a:off x="127486" y="0"/>
        <a:ext cx="1917902" cy="247592"/>
      </dsp:txXfrm>
    </dsp:sp>
    <dsp:sp modelId="{DDB0EC5E-D19A-4F95-9F19-BF51DFEAD5C3}">
      <dsp:nvSpPr>
        <dsp:cNvPr id="0" name=""/>
        <dsp:cNvSpPr/>
      </dsp:nvSpPr>
      <dsp:spPr>
        <a:xfrm>
          <a:off x="1601618" y="0"/>
          <a:ext cx="4436272" cy="247592"/>
        </a:xfrm>
        <a:prstGeom prst="chevron">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fr-FR" sz="1200" kern="1200">
              <a:latin typeface="Raleway"/>
              <a:ea typeface="+mn-ea"/>
              <a:cs typeface="+mn-cs"/>
            </a:rPr>
            <a:t>Product Owner</a:t>
          </a:r>
          <a:endParaRPr lang="fr-FR" sz="1200" kern="1200" dirty="0">
            <a:latin typeface="Raleway"/>
            <a:ea typeface="+mn-ea"/>
            <a:cs typeface="+mn-cs"/>
          </a:endParaRPr>
        </a:p>
      </dsp:txBody>
      <dsp:txXfrm>
        <a:off x="1725414" y="0"/>
        <a:ext cx="4188680" cy="247592"/>
      </dsp:txXfrm>
    </dsp:sp>
    <dsp:sp modelId="{FC625FF9-BBA2-4581-BB69-F98137E7078D}">
      <dsp:nvSpPr>
        <dsp:cNvPr id="0" name=""/>
        <dsp:cNvSpPr/>
      </dsp:nvSpPr>
      <dsp:spPr>
        <a:xfrm>
          <a:off x="5462337" y="0"/>
          <a:ext cx="3010487" cy="247592"/>
        </a:xfrm>
        <a:prstGeom prst="chevron">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fr-FR" sz="1200" kern="1200">
              <a:latin typeface="Raleway"/>
              <a:ea typeface="+mn-ea"/>
              <a:cs typeface="+mn-cs"/>
            </a:rPr>
            <a:t>Equipe de réalisation</a:t>
          </a:r>
          <a:endParaRPr lang="fr-FR" sz="1200" kern="1200" dirty="0">
            <a:latin typeface="Raleway"/>
            <a:ea typeface="+mn-ea"/>
            <a:cs typeface="+mn-cs"/>
          </a:endParaRPr>
        </a:p>
      </dsp:txBody>
      <dsp:txXfrm>
        <a:off x="5586133" y="0"/>
        <a:ext cx="2762895" cy="247592"/>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C953DD-6DBB-4CF1-8196-C664C1110099}" type="datetimeFigureOut">
              <a:rPr lang="fr-FR" smtClean="0"/>
              <a:t>07/02/2024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1AB774-3BF5-4BF9-89AD-C6ECCAAA03FC}" type="slidenum">
              <a:rPr lang="fr-FR" smtClean="0"/>
              <a:t>‹N°›</a:t>
            </a:fld>
            <a:endParaRPr lang="fr-FR"/>
          </a:p>
        </p:txBody>
      </p:sp>
    </p:spTree>
    <p:extLst>
      <p:ext uri="{BB962C8B-B14F-4D97-AF65-F5344CB8AC3E}">
        <p14:creationId xmlns:p14="http://schemas.microsoft.com/office/powerpoint/2010/main" val="1858684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www.qualitystreet.fr/?2008/07/17/136-alerte-agile-3-des-priorites-ah-bon"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2</a:t>
            </a:fld>
            <a:endParaRPr lang="fr-FR"/>
          </a:p>
        </p:txBody>
      </p:sp>
    </p:spTree>
    <p:extLst>
      <p:ext uri="{BB962C8B-B14F-4D97-AF65-F5344CB8AC3E}">
        <p14:creationId xmlns:p14="http://schemas.microsoft.com/office/powerpoint/2010/main" val="27953226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Ces supports ne font pas partie du </a:t>
            </a:r>
            <a:r>
              <a:rPr lang="fr-FR" dirty="0" err="1"/>
              <a:t>scumguide</a:t>
            </a:r>
            <a:r>
              <a:rPr lang="fr-FR" dirty="0"/>
              <a:t>, à vous de trouver ceux qui correspondent à votre contexte/activité</a:t>
            </a:r>
          </a:p>
          <a:p>
            <a:r>
              <a:rPr lang="fr-FR" dirty="0"/>
              <a:t>Ne pas oublier que </a:t>
            </a:r>
            <a:r>
              <a:rPr lang="fr-FR" dirty="0" err="1"/>
              <a:t>scrum</a:t>
            </a:r>
            <a:r>
              <a:rPr lang="fr-FR" dirty="0"/>
              <a:t> est pensé pour s’appliquer dans plein de domaines (hors </a:t>
            </a:r>
            <a:r>
              <a:rPr lang="fr-FR" dirty="0" err="1"/>
              <a:t>it</a:t>
            </a:r>
            <a:r>
              <a:rPr lang="fr-FR" dirty="0"/>
              <a:t> également)</a:t>
            </a:r>
          </a:p>
        </p:txBody>
      </p:sp>
      <p:sp>
        <p:nvSpPr>
          <p:cNvPr id="4" name="Espace réservé du numéro de diapositive 3"/>
          <p:cNvSpPr>
            <a:spLocks noGrp="1"/>
          </p:cNvSpPr>
          <p:nvPr>
            <p:ph type="sldNum" sz="quarter" idx="5"/>
          </p:nvPr>
        </p:nvSpPr>
        <p:spPr/>
        <p:txBody>
          <a:bodyPr/>
          <a:lstStyle/>
          <a:p>
            <a:fld id="{481AB774-3BF5-4BF9-89AD-C6ECCAAA03FC}" type="slidenum">
              <a:rPr lang="fr-FR" smtClean="0"/>
              <a:t>14</a:t>
            </a:fld>
            <a:endParaRPr lang="fr-FR"/>
          </a:p>
        </p:txBody>
      </p:sp>
    </p:spTree>
    <p:extLst>
      <p:ext uri="{BB962C8B-B14F-4D97-AF65-F5344CB8AC3E}">
        <p14:creationId xmlns:p14="http://schemas.microsoft.com/office/powerpoint/2010/main" val="272804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15</a:t>
            </a:fld>
            <a:endParaRPr lang="fr-FR"/>
          </a:p>
        </p:txBody>
      </p:sp>
    </p:spTree>
    <p:extLst>
      <p:ext uri="{BB962C8B-B14F-4D97-AF65-F5344CB8AC3E}">
        <p14:creationId xmlns:p14="http://schemas.microsoft.com/office/powerpoint/2010/main" val="2509883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742950" lvl="1" indent="-285750">
              <a:lnSpc>
                <a:spcPct val="150000"/>
              </a:lnSpc>
              <a:spcBef>
                <a:spcPts val="1200"/>
              </a:spcBef>
              <a:spcAft>
                <a:spcPts val="1200"/>
              </a:spcAft>
              <a:buFont typeface="+mj-lt"/>
              <a:buAutoNum type="arabicPeriod"/>
            </a:pPr>
            <a:r>
              <a:rPr lang="fr-FR" sz="1000" b="1" u="sng" cap="small" dirty="0">
                <a:solidFill>
                  <a:srgbClr val="6EAEB7"/>
                </a:solidFill>
                <a:effectLst/>
                <a:latin typeface="Arial" panose="020B0604020202020204" pitchFamily="34" charset="0"/>
                <a:ea typeface="Times New Roman" panose="02020603050405020304" pitchFamily="18" charset="0"/>
                <a:cs typeface="Times New Roman" panose="02020603050405020304" pitchFamily="18" charset="0"/>
              </a:rPr>
              <a:t>Le </a:t>
            </a:r>
            <a:r>
              <a:rPr lang="fr-FR" sz="1000" b="1" u="sng" cap="small" dirty="0" err="1">
                <a:solidFill>
                  <a:srgbClr val="6EAEB7"/>
                </a:solidFill>
                <a:effectLst/>
                <a:latin typeface="Arial" panose="020B0604020202020204" pitchFamily="34" charset="0"/>
                <a:ea typeface="Times New Roman" panose="02020603050405020304" pitchFamily="18" charset="0"/>
                <a:cs typeface="Times New Roman" panose="02020603050405020304" pitchFamily="18" charset="0"/>
              </a:rPr>
              <a:t>noeud</a:t>
            </a:r>
            <a:r>
              <a:rPr lang="fr-FR" sz="1000" b="1" u="sng" cap="small" dirty="0">
                <a:solidFill>
                  <a:srgbClr val="6EAEB7"/>
                </a:solidFill>
                <a:effectLst/>
                <a:latin typeface="Arial" panose="020B0604020202020204" pitchFamily="34" charset="0"/>
                <a:ea typeface="Times New Roman" panose="02020603050405020304" pitchFamily="18" charset="0"/>
                <a:cs typeface="Times New Roman" panose="02020603050405020304" pitchFamily="18" charset="0"/>
              </a:rPr>
              <a:t> humain</a:t>
            </a:r>
          </a:p>
          <a:p>
            <a:pPr algn="just">
              <a:lnSpc>
                <a:spcPct val="150000"/>
              </a:lnSpc>
            </a:pPr>
            <a:r>
              <a:rPr lang="fr-FR" sz="1000" dirty="0">
                <a:effectLst/>
                <a:latin typeface="Arial" panose="020B0604020202020204" pitchFamily="34" charset="0"/>
                <a:ea typeface="Times New Roman" panose="02020603050405020304" pitchFamily="18" charset="0"/>
              </a:rPr>
              <a:t>Ce jeu se déroule en 2 itérations et fonctionne avec des groupes de 6 – 10 personnes.</a:t>
            </a:r>
          </a:p>
          <a:p>
            <a:pPr algn="just">
              <a:lnSpc>
                <a:spcPct val="150000"/>
              </a:lnSpc>
            </a:pPr>
            <a:r>
              <a:rPr lang="fr-FR" sz="1000" dirty="0">
                <a:effectLst/>
                <a:latin typeface="Arial" panose="020B0604020202020204" pitchFamily="34" charset="0"/>
                <a:ea typeface="Times New Roman" panose="02020603050405020304" pitchFamily="18" charset="0"/>
              </a:rPr>
              <a:t> </a:t>
            </a:r>
          </a:p>
          <a:p>
            <a:pPr algn="just">
              <a:lnSpc>
                <a:spcPct val="150000"/>
              </a:lnSpc>
            </a:pPr>
            <a:r>
              <a:rPr lang="fr-FR" sz="1000" dirty="0">
                <a:effectLst/>
                <a:latin typeface="Arial" panose="020B0604020202020204" pitchFamily="34" charset="0"/>
                <a:ea typeface="Times New Roman" panose="02020603050405020304" pitchFamily="18" charset="0"/>
              </a:rPr>
              <a:t> </a:t>
            </a:r>
          </a:p>
          <a:p>
            <a:pPr algn="just">
              <a:lnSpc>
                <a:spcPct val="150000"/>
              </a:lnSpc>
            </a:pPr>
            <a:r>
              <a:rPr lang="fr-FR" sz="1000" dirty="0">
                <a:effectLst/>
                <a:latin typeface="Arial" panose="020B0604020202020204" pitchFamily="34" charset="0"/>
                <a:ea typeface="Times New Roman" panose="02020603050405020304" pitchFamily="18" charset="0"/>
              </a:rPr>
              <a:t>Itération 1 :</a:t>
            </a:r>
          </a:p>
          <a:p>
            <a:pPr algn="just">
              <a:lnSpc>
                <a:spcPct val="150000"/>
              </a:lnSpc>
            </a:pPr>
            <a:r>
              <a:rPr lang="fr-FR" sz="1000" dirty="0">
                <a:effectLst/>
                <a:latin typeface="Arial" panose="020B0604020202020204" pitchFamily="34" charset="0"/>
                <a:ea typeface="Times New Roman" panose="02020603050405020304" pitchFamily="18" charset="0"/>
              </a:rPr>
              <a:t>Faire un cercle de tous les participants, sauf 1 qui dirigera le groupe.</a:t>
            </a:r>
          </a:p>
          <a:p>
            <a:pPr algn="just">
              <a:lnSpc>
                <a:spcPct val="150000"/>
              </a:lnSpc>
            </a:pPr>
            <a:r>
              <a:rPr lang="fr-FR" sz="1000" dirty="0">
                <a:effectLst/>
                <a:latin typeface="Arial" panose="020B0604020202020204" pitchFamily="34" charset="0"/>
                <a:ea typeface="Times New Roman" panose="02020603050405020304" pitchFamily="18" charset="0"/>
              </a:rPr>
              <a:t>Tout le monde se tient épaule contre épaule. Chacun lève la main droite et prend une main de quelqu’un qui n’est pas en contact direct. Ensuite, chacun lève la main gauche et prend la main de quelqu’un qui n’est pas son voisin immédiat : le nœud est formé.</a:t>
            </a:r>
          </a:p>
          <a:p>
            <a:pPr algn="just">
              <a:lnSpc>
                <a:spcPct val="150000"/>
              </a:lnSpc>
            </a:pPr>
            <a:r>
              <a:rPr lang="fr-FR" sz="1000" dirty="0">
                <a:effectLst/>
                <a:latin typeface="Arial" panose="020B0604020202020204" pitchFamily="34" charset="0"/>
                <a:ea typeface="Times New Roman" panose="02020603050405020304" pitchFamily="18" charset="0"/>
              </a:rPr>
              <a:t> </a:t>
            </a:r>
          </a:p>
          <a:p>
            <a:pPr algn="just">
              <a:lnSpc>
                <a:spcPct val="150000"/>
              </a:lnSpc>
            </a:pPr>
            <a:r>
              <a:rPr lang="fr-FR" sz="1000" dirty="0">
                <a:effectLst/>
                <a:latin typeface="Arial" panose="020B0604020202020204" pitchFamily="34" charset="0"/>
                <a:ea typeface="Times New Roman" panose="02020603050405020304" pitchFamily="18" charset="0"/>
              </a:rPr>
              <a:t>Donner un temps limité (3 minutes) pour que la personne seule dirige les opérations pour enlever les nœuds.</a:t>
            </a:r>
          </a:p>
          <a:p>
            <a:pPr algn="just">
              <a:lnSpc>
                <a:spcPct val="150000"/>
              </a:lnSpc>
            </a:pPr>
            <a:r>
              <a:rPr lang="fr-FR" sz="1000" dirty="0">
                <a:effectLst/>
                <a:latin typeface="Arial" panose="020B0604020202020204" pitchFamily="34" charset="0"/>
                <a:ea typeface="Times New Roman" panose="02020603050405020304" pitchFamily="18" charset="0"/>
              </a:rPr>
              <a:t>Notez le nombre de nœuds défaits.</a:t>
            </a:r>
          </a:p>
          <a:p>
            <a:pPr algn="just">
              <a:lnSpc>
                <a:spcPct val="150000"/>
              </a:lnSpc>
            </a:pPr>
            <a:r>
              <a:rPr lang="fr-FR" sz="1000" dirty="0">
                <a:effectLst/>
                <a:latin typeface="Arial" panose="020B0604020202020204" pitchFamily="34" charset="0"/>
                <a:ea typeface="Times New Roman" panose="02020603050405020304" pitchFamily="18" charset="0"/>
              </a:rPr>
              <a:t> </a:t>
            </a:r>
          </a:p>
          <a:p>
            <a:pPr algn="just">
              <a:lnSpc>
                <a:spcPct val="150000"/>
              </a:lnSpc>
            </a:pPr>
            <a:r>
              <a:rPr lang="fr-FR" sz="1000" dirty="0">
                <a:effectLst/>
                <a:latin typeface="Arial" panose="020B0604020202020204" pitchFamily="34" charset="0"/>
                <a:ea typeface="Times New Roman" panose="02020603050405020304" pitchFamily="18" charset="0"/>
              </a:rPr>
              <a:t>Itération 2 :</a:t>
            </a:r>
          </a:p>
          <a:p>
            <a:pPr algn="just">
              <a:lnSpc>
                <a:spcPct val="150000"/>
              </a:lnSpc>
            </a:pPr>
            <a:r>
              <a:rPr lang="fr-FR" sz="1000" dirty="0">
                <a:effectLst/>
                <a:latin typeface="Arial" panose="020B0604020202020204" pitchFamily="34" charset="0"/>
                <a:ea typeface="Times New Roman" panose="02020603050405020304" pitchFamily="18" charset="0"/>
              </a:rPr>
              <a:t>Refaire le nœud, et cette fois, dans le même délai, laissez le groupe s’auto organiser pour défaire les nœuds, dans le même laps de temps.</a:t>
            </a:r>
          </a:p>
          <a:p>
            <a:pPr algn="just">
              <a:lnSpc>
                <a:spcPct val="150000"/>
              </a:lnSpc>
            </a:pPr>
            <a:r>
              <a:rPr lang="fr-FR" sz="1000" dirty="0">
                <a:effectLst/>
                <a:latin typeface="Arial" panose="020B0604020202020204" pitchFamily="34" charset="0"/>
                <a:ea typeface="Times New Roman" panose="02020603050405020304" pitchFamily="18" charset="0"/>
              </a:rPr>
              <a:t>Notez le nombre de nœuds défaits.</a:t>
            </a:r>
          </a:p>
          <a:p>
            <a:pPr algn="just">
              <a:lnSpc>
                <a:spcPct val="150000"/>
              </a:lnSpc>
            </a:pPr>
            <a:r>
              <a:rPr lang="fr-FR" sz="1000" dirty="0">
                <a:effectLst/>
                <a:latin typeface="Arial" panose="020B0604020202020204" pitchFamily="34" charset="0"/>
                <a:ea typeface="Times New Roman" panose="02020603050405020304" pitchFamily="18" charset="0"/>
              </a:rPr>
              <a:t> </a:t>
            </a:r>
          </a:p>
          <a:p>
            <a:pPr algn="just">
              <a:lnSpc>
                <a:spcPct val="150000"/>
              </a:lnSpc>
            </a:pPr>
            <a:r>
              <a:rPr lang="fr-FR" sz="1000" dirty="0">
                <a:effectLst/>
                <a:latin typeface="Arial" panose="020B0604020202020204" pitchFamily="34" charset="0"/>
                <a:ea typeface="Times New Roman" panose="02020603050405020304" pitchFamily="18" charset="0"/>
              </a:rPr>
              <a:t>Débrief :</a:t>
            </a:r>
          </a:p>
          <a:p>
            <a:pPr algn="just">
              <a:lnSpc>
                <a:spcPct val="150000"/>
              </a:lnSpc>
            </a:pPr>
            <a:r>
              <a:rPr lang="fr-FR" sz="1000" dirty="0">
                <a:effectLst/>
                <a:latin typeface="Arial" panose="020B0604020202020204" pitchFamily="34" charset="0"/>
                <a:ea typeface="Times New Roman" panose="02020603050405020304" pitchFamily="18" charset="0"/>
              </a:rPr>
              <a:t>Normalement, le groupe fonctionne mieux lors de la seconde itération et il bénéficie d’une première expérience.</a:t>
            </a:r>
          </a:p>
          <a:p>
            <a:pPr algn="just">
              <a:lnSpc>
                <a:spcPct val="150000"/>
              </a:lnSpc>
            </a:pPr>
            <a:r>
              <a:rPr lang="fr-FR" sz="1000" dirty="0">
                <a:effectLst/>
                <a:latin typeface="Arial" panose="020B0604020202020204" pitchFamily="34" charset="0"/>
                <a:ea typeface="Times New Roman" panose="02020603050405020304" pitchFamily="18" charset="0"/>
              </a:rPr>
              <a:t>Une des conclusions de ce jeu est qu’il vaut mieux avoir l’avis de tout le monde, que de suivre l’avis d’une seule personne : plusieurs cerveaux valent mieux qu’un seul.</a:t>
            </a:r>
          </a:p>
          <a:p>
            <a:pPr algn="just">
              <a:lnSpc>
                <a:spcPct val="150000"/>
              </a:lnSpc>
            </a:pPr>
            <a:r>
              <a:rPr lang="fr-FR" sz="1000" dirty="0">
                <a:effectLst/>
                <a:latin typeface="Arial" panose="020B0604020202020204" pitchFamily="34" charset="0"/>
                <a:ea typeface="Times New Roman" panose="02020603050405020304" pitchFamily="18" charset="0"/>
              </a:rPr>
              <a:t> </a:t>
            </a:r>
          </a:p>
          <a:p>
            <a:endParaRPr lang="fr-FR" dirty="0"/>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21</a:t>
            </a:fld>
            <a:endParaRPr lang="fr-FR"/>
          </a:p>
        </p:txBody>
      </p:sp>
    </p:spTree>
    <p:extLst>
      <p:ext uri="{BB962C8B-B14F-4D97-AF65-F5344CB8AC3E}">
        <p14:creationId xmlns:p14="http://schemas.microsoft.com/office/powerpoint/2010/main" val="4018943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25</a:t>
            </a:fld>
            <a:endParaRPr lang="fr-FR"/>
          </a:p>
        </p:txBody>
      </p:sp>
    </p:spTree>
    <p:extLst>
      <p:ext uri="{BB962C8B-B14F-4D97-AF65-F5344CB8AC3E}">
        <p14:creationId xmlns:p14="http://schemas.microsoft.com/office/powerpoint/2010/main" val="15582072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tx2"/>
                </a:solidFill>
              </a:rPr>
              <a:t>L’erreur et l’échec font partie de l’apprentissage.</a:t>
            </a:r>
          </a:p>
          <a:p>
            <a:endParaRPr lang="fr-FR" dirty="0"/>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28</a:t>
            </a:fld>
            <a:endParaRPr lang="fr-FR"/>
          </a:p>
        </p:txBody>
      </p:sp>
    </p:spTree>
    <p:extLst>
      <p:ext uri="{BB962C8B-B14F-4D97-AF65-F5344CB8AC3E}">
        <p14:creationId xmlns:p14="http://schemas.microsoft.com/office/powerpoint/2010/main" val="3773409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29</a:t>
            </a:fld>
            <a:endParaRPr lang="fr-FR"/>
          </a:p>
        </p:txBody>
      </p:sp>
    </p:spTree>
    <p:extLst>
      <p:ext uri="{BB962C8B-B14F-4D97-AF65-F5344CB8AC3E}">
        <p14:creationId xmlns:p14="http://schemas.microsoft.com/office/powerpoint/2010/main" val="9407474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31</a:t>
            </a:fld>
            <a:endParaRPr lang="fr-FR"/>
          </a:p>
        </p:txBody>
      </p:sp>
    </p:spTree>
    <p:extLst>
      <p:ext uri="{BB962C8B-B14F-4D97-AF65-F5344CB8AC3E}">
        <p14:creationId xmlns:p14="http://schemas.microsoft.com/office/powerpoint/2010/main" val="10039709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742950" lvl="1" indent="-285750">
              <a:lnSpc>
                <a:spcPct val="150000"/>
              </a:lnSpc>
              <a:spcBef>
                <a:spcPts val="1200"/>
              </a:spcBef>
              <a:spcAft>
                <a:spcPts val="1200"/>
              </a:spcAft>
              <a:buFont typeface="+mj-lt"/>
              <a:buAutoNum type="arabicPeriod"/>
            </a:pPr>
            <a:r>
              <a:rPr lang="fr-FR" sz="1000" b="1" u="sng" cap="small" dirty="0">
                <a:solidFill>
                  <a:srgbClr val="6EAEB7"/>
                </a:solidFill>
                <a:effectLst/>
                <a:latin typeface="Arial" panose="020B0604020202020204" pitchFamily="34" charset="0"/>
                <a:ea typeface="Times New Roman" panose="02020603050405020304" pitchFamily="18" charset="0"/>
                <a:cs typeface="Times New Roman" panose="02020603050405020304" pitchFamily="18" charset="0"/>
              </a:rPr>
              <a:t>Artistes et </a:t>
            </a:r>
            <a:r>
              <a:rPr lang="fr-FR" sz="1000" b="1" u="sng" cap="small" dirty="0" err="1">
                <a:solidFill>
                  <a:srgbClr val="6EAEB7"/>
                </a:solidFill>
                <a:effectLst/>
                <a:latin typeface="Arial" panose="020B0604020202020204" pitchFamily="34" charset="0"/>
                <a:ea typeface="Times New Roman" panose="02020603050405020304" pitchFamily="18" charset="0"/>
                <a:cs typeface="Times New Roman" panose="02020603050405020304" pitchFamily="18" charset="0"/>
              </a:rPr>
              <a:t>spécifieurs</a:t>
            </a:r>
            <a:endParaRPr lang="fr-FR" sz="1000" b="1" u="sng" cap="small" dirty="0">
              <a:solidFill>
                <a:srgbClr val="6EAEB7"/>
              </a:solidFill>
              <a:effectLst/>
              <a:latin typeface="Arial" panose="020B0604020202020204" pitchFamily="34" charset="0"/>
              <a:ea typeface="Times New Roman" panose="02020603050405020304" pitchFamily="18" charset="0"/>
              <a:cs typeface="Times New Roman" panose="02020603050405020304" pitchFamily="18" charset="0"/>
            </a:endParaRPr>
          </a:p>
          <a:p>
            <a:pPr algn="l">
              <a:lnSpc>
                <a:spcPct val="115000"/>
              </a:lnSpc>
              <a:spcAft>
                <a:spcPts val="1000"/>
              </a:spcAft>
            </a:pPr>
            <a:r>
              <a:rPr lang="fr-FR" sz="1000" dirty="0">
                <a:effectLst/>
                <a:latin typeface="Arial" panose="020B0604020202020204" pitchFamily="34" charset="0"/>
                <a:ea typeface="Times New Roman" panose="02020603050405020304" pitchFamily="18" charset="0"/>
              </a:rPr>
              <a:t>Les </a:t>
            </a:r>
            <a:r>
              <a:rPr lang="fr-FR" sz="1000" dirty="0" err="1">
                <a:effectLst/>
                <a:latin typeface="Arial" panose="020B0604020202020204" pitchFamily="34" charset="0"/>
                <a:ea typeface="Times New Roman" panose="02020603050405020304" pitchFamily="18" charset="0"/>
              </a:rPr>
              <a:t>spécifieurs</a:t>
            </a:r>
            <a:r>
              <a:rPr lang="fr-FR" sz="1000" dirty="0">
                <a:effectLst/>
                <a:latin typeface="Arial" panose="020B0604020202020204" pitchFamily="34" charset="0"/>
                <a:ea typeface="Times New Roman" panose="02020603050405020304" pitchFamily="18" charset="0"/>
              </a:rPr>
              <a:t> sont dans une salle à part et possèdent un dessin. Ils doivent écrire les consignes aux artistes, et les artistes doivent écrire ce dont ils ont besoin. Les échanges de messages écrits s’effectuent sur le seuil de la porte entre les 2 pièces.</a:t>
            </a:r>
          </a:p>
          <a:p>
            <a:pPr algn="l">
              <a:lnSpc>
                <a:spcPct val="115000"/>
              </a:lnSpc>
              <a:spcAft>
                <a:spcPts val="1000"/>
              </a:spcAft>
            </a:pPr>
            <a:r>
              <a:rPr lang="fr-FR" sz="1000" dirty="0">
                <a:effectLst/>
                <a:latin typeface="Arial" panose="020B0604020202020204" pitchFamily="34" charset="0"/>
                <a:ea typeface="Times New Roman" panose="02020603050405020304" pitchFamily="18" charset="0"/>
              </a:rPr>
              <a:t> </a:t>
            </a:r>
          </a:p>
          <a:p>
            <a:pPr algn="l">
              <a:lnSpc>
                <a:spcPct val="115000"/>
              </a:lnSpc>
              <a:spcAft>
                <a:spcPts val="1000"/>
              </a:spcAft>
            </a:pPr>
            <a:r>
              <a:rPr lang="fr-FR" sz="1000" dirty="0">
                <a:effectLst/>
                <a:latin typeface="Arial" panose="020B0604020202020204" pitchFamily="34" charset="0"/>
                <a:ea typeface="Times New Roman" panose="02020603050405020304" pitchFamily="18" charset="0"/>
              </a:rPr>
              <a:t>1- 5 personnes par équipe (2 </a:t>
            </a:r>
            <a:r>
              <a:rPr lang="fr-FR" sz="1000" dirty="0" err="1">
                <a:effectLst/>
                <a:latin typeface="Arial" panose="020B0604020202020204" pitchFamily="34" charset="0"/>
                <a:ea typeface="Times New Roman" panose="02020603050405020304" pitchFamily="18" charset="0"/>
              </a:rPr>
              <a:t>spécifieurs</a:t>
            </a:r>
            <a:r>
              <a:rPr lang="fr-FR" sz="1000" dirty="0">
                <a:effectLst/>
                <a:latin typeface="Arial" panose="020B0604020202020204" pitchFamily="34" charset="0"/>
                <a:ea typeface="Times New Roman" panose="02020603050405020304" pitchFamily="18" charset="0"/>
              </a:rPr>
              <a:t> et 3 artistes)</a:t>
            </a:r>
          </a:p>
          <a:p>
            <a:pPr algn="l">
              <a:lnSpc>
                <a:spcPct val="115000"/>
              </a:lnSpc>
              <a:spcAft>
                <a:spcPts val="1000"/>
              </a:spcAft>
            </a:pPr>
            <a:r>
              <a:rPr lang="fr-FR" sz="1000" dirty="0">
                <a:effectLst/>
                <a:latin typeface="Arial" panose="020B0604020202020204" pitchFamily="34" charset="0"/>
                <a:ea typeface="Times New Roman" panose="02020603050405020304" pitchFamily="18" charset="0"/>
              </a:rPr>
              <a:t>2- Les </a:t>
            </a:r>
            <a:r>
              <a:rPr lang="fr-FR" sz="1000" dirty="0" err="1">
                <a:effectLst/>
                <a:latin typeface="Arial" panose="020B0604020202020204" pitchFamily="34" charset="0"/>
                <a:ea typeface="Times New Roman" panose="02020603050405020304" pitchFamily="18" charset="0"/>
              </a:rPr>
              <a:t>Spécifieurs</a:t>
            </a:r>
            <a:r>
              <a:rPr lang="fr-FR" sz="1000" dirty="0">
                <a:effectLst/>
                <a:latin typeface="Arial" panose="020B0604020202020204" pitchFamily="34" charset="0"/>
                <a:ea typeface="Times New Roman" panose="02020603050405020304" pitchFamily="18" charset="0"/>
              </a:rPr>
              <a:t> et les Artistes sont séparés</a:t>
            </a:r>
          </a:p>
          <a:p>
            <a:pPr algn="l">
              <a:lnSpc>
                <a:spcPct val="115000"/>
              </a:lnSpc>
              <a:spcAft>
                <a:spcPts val="1000"/>
              </a:spcAft>
            </a:pPr>
            <a:r>
              <a:rPr lang="fr-FR" sz="1000" dirty="0">
                <a:effectLst/>
                <a:latin typeface="Arial" panose="020B0604020202020204" pitchFamily="34" charset="0"/>
                <a:ea typeface="Times New Roman" panose="02020603050405020304" pitchFamily="18" charset="0"/>
              </a:rPr>
              <a:t>3.-Les </a:t>
            </a:r>
            <a:r>
              <a:rPr lang="fr-FR" sz="1000" dirty="0" err="1">
                <a:effectLst/>
                <a:latin typeface="Arial" panose="020B0604020202020204" pitchFamily="34" charset="0"/>
                <a:ea typeface="Times New Roman" panose="02020603050405020304" pitchFamily="18" charset="0"/>
              </a:rPr>
              <a:t>Spécifieurs</a:t>
            </a:r>
            <a:r>
              <a:rPr lang="fr-FR" sz="1000" dirty="0">
                <a:effectLst/>
                <a:latin typeface="Arial" panose="020B0604020202020204" pitchFamily="34" charset="0"/>
                <a:ea typeface="Times New Roman" panose="02020603050405020304" pitchFamily="18" charset="0"/>
              </a:rPr>
              <a:t> ECRIVENT les instructions aux Artistes (pas de dessin), les </a:t>
            </a:r>
            <a:r>
              <a:rPr lang="fr-FR" sz="1000" dirty="0" err="1">
                <a:effectLst/>
                <a:latin typeface="Arial" panose="020B0604020202020204" pitchFamily="34" charset="0"/>
                <a:ea typeface="Times New Roman" panose="02020603050405020304" pitchFamily="18" charset="0"/>
              </a:rPr>
              <a:t>spécifieurs</a:t>
            </a:r>
            <a:r>
              <a:rPr lang="fr-FR" sz="1000" dirty="0">
                <a:effectLst/>
                <a:latin typeface="Arial" panose="020B0604020202020204" pitchFamily="34" charset="0"/>
                <a:ea typeface="Times New Roman" panose="02020603050405020304" pitchFamily="18" charset="0"/>
              </a:rPr>
              <a:t> NE PEUVENT PAS parler aux artistes</a:t>
            </a:r>
          </a:p>
          <a:p>
            <a:pPr algn="l">
              <a:lnSpc>
                <a:spcPct val="115000"/>
              </a:lnSpc>
              <a:spcAft>
                <a:spcPts val="1000"/>
              </a:spcAft>
            </a:pPr>
            <a:r>
              <a:rPr lang="fr-FR" sz="1000" dirty="0">
                <a:effectLst/>
                <a:latin typeface="Arial" panose="020B0604020202020204" pitchFamily="34" charset="0"/>
                <a:ea typeface="Times New Roman" panose="02020603050405020304" pitchFamily="18" charset="0"/>
              </a:rPr>
              <a:t>4- Les Artistes peuvent écrire des messages en retour, les artistes NE PEUVENT PAS parler aux </a:t>
            </a:r>
            <a:r>
              <a:rPr lang="fr-FR" sz="1000" dirty="0" err="1">
                <a:effectLst/>
                <a:latin typeface="Arial" panose="020B0604020202020204" pitchFamily="34" charset="0"/>
                <a:ea typeface="Times New Roman" panose="02020603050405020304" pitchFamily="18" charset="0"/>
              </a:rPr>
              <a:t>spécifieurs</a:t>
            </a:r>
            <a:r>
              <a:rPr lang="fr-FR" sz="1000" dirty="0">
                <a:effectLst/>
                <a:latin typeface="Arial" panose="020B0604020202020204" pitchFamily="34" charset="0"/>
                <a:ea typeface="Times New Roman" panose="02020603050405020304" pitchFamily="18" charset="0"/>
              </a:rPr>
              <a:t>.</a:t>
            </a:r>
          </a:p>
          <a:p>
            <a:pPr algn="l">
              <a:lnSpc>
                <a:spcPct val="115000"/>
              </a:lnSpc>
              <a:spcAft>
                <a:spcPts val="1000"/>
              </a:spcAft>
            </a:pPr>
            <a:r>
              <a:rPr lang="fr-FR" sz="1000" dirty="0">
                <a:effectLst/>
                <a:latin typeface="Arial" panose="020B0604020202020204" pitchFamily="34" charset="0"/>
                <a:ea typeface="Times New Roman" panose="02020603050405020304" pitchFamily="18" charset="0"/>
              </a:rPr>
              <a:t>5. Les </a:t>
            </a:r>
            <a:r>
              <a:rPr lang="fr-FR" sz="1000" dirty="0" err="1">
                <a:effectLst/>
                <a:latin typeface="Arial" panose="020B0604020202020204" pitchFamily="34" charset="0"/>
                <a:ea typeface="Times New Roman" panose="02020603050405020304" pitchFamily="18" charset="0"/>
              </a:rPr>
              <a:t>spécifieurs</a:t>
            </a:r>
            <a:r>
              <a:rPr lang="fr-FR" sz="1000" dirty="0">
                <a:effectLst/>
                <a:latin typeface="Arial" panose="020B0604020202020204" pitchFamily="34" charset="0"/>
                <a:ea typeface="Times New Roman" panose="02020603050405020304" pitchFamily="18" charset="0"/>
              </a:rPr>
              <a:t> peuvent se parler entre eux (hors présence des artistes).</a:t>
            </a:r>
          </a:p>
          <a:p>
            <a:pPr algn="l">
              <a:lnSpc>
                <a:spcPct val="115000"/>
              </a:lnSpc>
              <a:spcAft>
                <a:spcPts val="1000"/>
              </a:spcAft>
            </a:pPr>
            <a:r>
              <a:rPr lang="fr-FR" sz="1000" dirty="0">
                <a:effectLst/>
                <a:latin typeface="Arial" panose="020B0604020202020204" pitchFamily="34" charset="0"/>
                <a:ea typeface="Times New Roman" panose="02020603050405020304" pitchFamily="18" charset="0"/>
              </a:rPr>
              <a:t> </a:t>
            </a:r>
          </a:p>
          <a:p>
            <a:pPr algn="l">
              <a:lnSpc>
                <a:spcPct val="115000"/>
              </a:lnSpc>
              <a:spcAft>
                <a:spcPts val="1000"/>
              </a:spcAft>
            </a:pPr>
            <a:r>
              <a:rPr lang="fr-FR" sz="1000" dirty="0">
                <a:effectLst/>
                <a:latin typeface="Arial" panose="020B0604020202020204" pitchFamily="34" charset="0"/>
                <a:ea typeface="Times New Roman" panose="02020603050405020304" pitchFamily="18" charset="0"/>
              </a:rPr>
              <a:t>Les artistes ont 10 minutes pour reproduire le dessin.</a:t>
            </a:r>
          </a:p>
          <a:p>
            <a:pPr algn="l">
              <a:lnSpc>
                <a:spcPct val="115000"/>
              </a:lnSpc>
              <a:spcAft>
                <a:spcPts val="1000"/>
              </a:spcAft>
            </a:pPr>
            <a:r>
              <a:rPr lang="fr-FR" sz="1000" dirty="0">
                <a:effectLst/>
                <a:latin typeface="Arial" panose="020B0604020202020204" pitchFamily="34" charset="0"/>
                <a:ea typeface="Times New Roman" panose="02020603050405020304" pitchFamily="18" charset="0"/>
              </a:rPr>
              <a:t>Au bout de 10 minutes, rassemblez tout le monde et comparez les dessins.</a:t>
            </a:r>
          </a:p>
          <a:p>
            <a:pPr algn="l">
              <a:lnSpc>
                <a:spcPct val="115000"/>
              </a:lnSpc>
              <a:spcAft>
                <a:spcPts val="1000"/>
              </a:spcAft>
            </a:pPr>
            <a:r>
              <a:rPr lang="fr-FR" sz="1000" dirty="0">
                <a:effectLst/>
                <a:latin typeface="Arial" panose="020B0604020202020204" pitchFamily="34" charset="0"/>
                <a:ea typeface="Times New Roman" panose="02020603050405020304" pitchFamily="18" charset="0"/>
              </a:rPr>
              <a:t> </a:t>
            </a:r>
          </a:p>
          <a:p>
            <a:r>
              <a:rPr lang="fr-FR" sz="1000" dirty="0">
                <a:effectLst/>
                <a:latin typeface="Arial" panose="020B0604020202020204" pitchFamily="34" charset="0"/>
                <a:ea typeface="Times New Roman" panose="02020603050405020304" pitchFamily="18" charset="0"/>
              </a:rPr>
              <a:t>Débrief :  Ce jeu met en évidence la limite de la communication écrite, et les différences entre l’image mentale de chaque personne pour un même sujet.</a:t>
            </a:r>
            <a:endParaRPr lang="fr-FR" dirty="0"/>
          </a:p>
        </p:txBody>
      </p:sp>
      <p:sp>
        <p:nvSpPr>
          <p:cNvPr id="4" name="Espace réservé du numéro de diapositive 3"/>
          <p:cNvSpPr>
            <a:spLocks noGrp="1"/>
          </p:cNvSpPr>
          <p:nvPr>
            <p:ph type="sldNum" sz="quarter" idx="5"/>
          </p:nvPr>
        </p:nvSpPr>
        <p:spPr/>
        <p:txBody>
          <a:bodyPr/>
          <a:lstStyle/>
          <a:p>
            <a:fld id="{481AB774-3BF5-4BF9-89AD-C6ECCAAA03FC}" type="slidenum">
              <a:rPr lang="fr-FR" smtClean="0"/>
              <a:t>42</a:t>
            </a:fld>
            <a:endParaRPr lang="fr-FR"/>
          </a:p>
        </p:txBody>
      </p:sp>
    </p:spTree>
    <p:extLst>
      <p:ext uri="{BB962C8B-B14F-4D97-AF65-F5344CB8AC3E}">
        <p14:creationId xmlns:p14="http://schemas.microsoft.com/office/powerpoint/2010/main" val="27190963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Parler </a:t>
            </a:r>
            <a:r>
              <a:rPr lang="fr-FR"/>
              <a:t>du format 3C</a:t>
            </a:r>
          </a:p>
        </p:txBody>
      </p:sp>
      <p:sp>
        <p:nvSpPr>
          <p:cNvPr id="4" name="Espace réservé du numéro de diapositive 3"/>
          <p:cNvSpPr>
            <a:spLocks noGrp="1"/>
          </p:cNvSpPr>
          <p:nvPr>
            <p:ph type="sldNum" sz="quarter" idx="5"/>
          </p:nvPr>
        </p:nvSpPr>
        <p:spPr/>
        <p:txBody>
          <a:bodyPr/>
          <a:lstStyle/>
          <a:p>
            <a:fld id="{481AB774-3BF5-4BF9-89AD-C6ECCAAA03FC}" type="slidenum">
              <a:rPr lang="fr-FR" smtClean="0"/>
              <a:t>43</a:t>
            </a:fld>
            <a:endParaRPr lang="fr-FR"/>
          </a:p>
        </p:txBody>
      </p:sp>
    </p:spTree>
    <p:extLst>
      <p:ext uri="{BB962C8B-B14F-4D97-AF65-F5344CB8AC3E}">
        <p14:creationId xmlns:p14="http://schemas.microsoft.com/office/powerpoint/2010/main" val="3247982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eaLnBrk="1" hangingPunct="1"/>
            <a:r>
              <a:rPr lang="fr-FR" b="1" dirty="0"/>
              <a:t>Source: http://www.qualitystreet.fr/2008/08/25/des-user-stories-de-qualite/</a:t>
            </a:r>
          </a:p>
          <a:p>
            <a:pPr eaLnBrk="1" hangingPunct="1"/>
            <a:r>
              <a:rPr lang="fr-FR" b="1" dirty="0"/>
              <a:t>Critères INVEST:</a:t>
            </a:r>
          </a:p>
          <a:p>
            <a:pPr eaLnBrk="1" hangingPunct="1"/>
            <a:r>
              <a:rPr lang="fr-FR" i="1" dirty="0"/>
              <a:t>I - Independent. Une bonne User Story est indépendante (des autres User Stories, bon autant que possible) notamment pour faciliter son traitement; car le choix de l’inclure dans tel ou telle </a:t>
            </a:r>
            <a:r>
              <a:rPr lang="fr-FR" dirty="0"/>
              <a:t>itération </a:t>
            </a:r>
            <a:r>
              <a:rPr lang="fr-FR" i="1" dirty="0"/>
              <a:t>(= itération) est avant tout fondé sur la priorité qu’on lui donne (</a:t>
            </a:r>
            <a:r>
              <a:rPr lang="fr-FR" i="1" dirty="0">
                <a:hlinkClick r:id="rId3"/>
              </a:rPr>
              <a:t>rappelez vous ce billet …</a:t>
            </a:r>
            <a:r>
              <a:rPr lang="fr-FR" i="1" dirty="0"/>
              <a:t>) </a:t>
            </a:r>
            <a:endParaRPr lang="fr-FR" dirty="0"/>
          </a:p>
          <a:p>
            <a:pPr eaLnBrk="1" hangingPunct="1"/>
            <a:r>
              <a:rPr lang="fr-FR" i="1" dirty="0"/>
              <a:t>N - </a:t>
            </a:r>
            <a:r>
              <a:rPr lang="fr-FR" i="1" dirty="0" err="1"/>
              <a:t>Negotiable</a:t>
            </a:r>
            <a:r>
              <a:rPr lang="fr-FR" i="1" dirty="0"/>
              <a:t>. Elle est négociée, discutée (c’est le second C, Conversation) dés les réunions d’estimation (planning poker) et de planification de l’itération mais aussi tout au long de ce dernier. </a:t>
            </a:r>
            <a:endParaRPr lang="fr-FR" dirty="0"/>
          </a:p>
          <a:p>
            <a:pPr eaLnBrk="1" hangingPunct="1"/>
            <a:r>
              <a:rPr lang="fr-FR" i="1" dirty="0"/>
              <a:t>V - </a:t>
            </a:r>
            <a:r>
              <a:rPr lang="fr-FR" i="1" dirty="0" err="1"/>
              <a:t>Valuable</a:t>
            </a:r>
            <a:r>
              <a:rPr lang="fr-FR" i="1" dirty="0"/>
              <a:t>. Elle est source de valeur pour le Client final ou l‘utilisateur (c’est aussi ça le Lean </a:t>
            </a:r>
            <a:r>
              <a:rPr lang="fr-FR" i="1" dirty="0" err="1"/>
              <a:t>Thinking</a:t>
            </a:r>
            <a:r>
              <a:rPr lang="fr-FR" i="1" dirty="0"/>
              <a:t> !). </a:t>
            </a:r>
            <a:endParaRPr lang="fr-FR" dirty="0"/>
          </a:p>
          <a:p>
            <a:pPr eaLnBrk="1" hangingPunct="1"/>
            <a:r>
              <a:rPr lang="fr-FR" i="1" dirty="0"/>
              <a:t>E - Estimable. Elle est estimée par les équipes de développement; une estimation </a:t>
            </a:r>
            <a:r>
              <a:rPr lang="fr-FR" b="1" i="1" dirty="0"/>
              <a:t>relative</a:t>
            </a:r>
            <a:r>
              <a:rPr lang="fr-FR" i="1" dirty="0"/>
              <a:t> c’est à dire les unes par rapport aux autres, en story points. Pour les niveaux de découpage, pas plus de 21, après, il faudra redécouper.</a:t>
            </a:r>
            <a:endParaRPr lang="fr-FR" dirty="0"/>
          </a:p>
          <a:p>
            <a:pPr eaLnBrk="1" hangingPunct="1"/>
            <a:r>
              <a:rPr lang="fr-FR" i="1" dirty="0"/>
              <a:t>S - Size </a:t>
            </a:r>
            <a:r>
              <a:rPr lang="fr-FR" i="1" dirty="0" err="1"/>
              <a:t>Appropriately</a:t>
            </a:r>
            <a:r>
              <a:rPr lang="fr-FR" i="1" dirty="0"/>
              <a:t>. Le plus souvent petite car susceptible d’être traitée (livrée et testée) par l’équipe sur une seule itération de 2/ 3 semaines. Le niveau de granularité est une question fréquente. L’affaire est très contextuelle mais je conseille le plus souvent une petite taille qui va faciliter là aussi son estimation, sa décomposition en tâches puis son traitement (codage et test) sur un maximum de quelques jours. Il existe des User Stories plus “grosses”, nommées “</a:t>
            </a:r>
            <a:r>
              <a:rPr lang="fr-FR" i="1" dirty="0" err="1"/>
              <a:t>epics</a:t>
            </a:r>
            <a:r>
              <a:rPr lang="fr-FR" i="1" dirty="0"/>
              <a:t>”, des stories qui ne sont pas envisagés sur les toutes prochaines itérations et qui seront splittées en User Stories le moment venu. </a:t>
            </a:r>
            <a:endParaRPr lang="fr-FR" dirty="0"/>
          </a:p>
          <a:p>
            <a:pPr eaLnBrk="1" hangingPunct="1"/>
            <a:r>
              <a:rPr lang="fr-FR" i="1" dirty="0"/>
              <a:t>T - Testable. Une User Story “de qualité” est avant tout testable, déjà dans sa forme et surtout dans le sens où les critères d’acceptation sont envisagés d’entrée (le troisième C, Confirmation). Si elle n’est pas testable ou vérifiable ce n’est pas une User Story. La définition de ces critères d’acceptation est un premier pas vers la qualité qui aidera à la fois la décomposition en tâches et l’activité de développement! </a:t>
            </a:r>
            <a:endParaRPr lang="fr-FR" dirty="0"/>
          </a:p>
          <a:p>
            <a:pPr eaLnBrk="1" hangingPunct="1"/>
            <a:endParaRPr lang="fr-FR" dirty="0"/>
          </a:p>
          <a:p>
            <a:pPr eaLnBrk="1" hangingPunct="1"/>
            <a:r>
              <a:rPr lang="fr-FR" b="1" dirty="0"/>
              <a:t>Source: http://agilesoftwaredevelopment.com/blog/vaibhav/good-user-story-invest</a:t>
            </a:r>
          </a:p>
          <a:p>
            <a:pPr eaLnBrk="1" hangingPunct="1"/>
            <a:r>
              <a:rPr lang="fr-FR" b="1" dirty="0"/>
              <a:t>I</a:t>
            </a:r>
            <a:r>
              <a:rPr lang="fr-FR" dirty="0"/>
              <a:t>ndependent, </a:t>
            </a:r>
            <a:r>
              <a:rPr lang="fr-FR" b="1" dirty="0" err="1"/>
              <a:t>N</a:t>
            </a:r>
            <a:r>
              <a:rPr lang="fr-FR" dirty="0" err="1"/>
              <a:t>egotiable</a:t>
            </a:r>
            <a:r>
              <a:rPr lang="fr-FR" dirty="0"/>
              <a:t>, </a:t>
            </a:r>
            <a:r>
              <a:rPr lang="fr-FR" b="1" dirty="0" err="1"/>
              <a:t>V</a:t>
            </a:r>
            <a:r>
              <a:rPr lang="fr-FR" dirty="0" err="1"/>
              <a:t>aluable</a:t>
            </a:r>
            <a:r>
              <a:rPr lang="fr-FR" dirty="0"/>
              <a:t>, </a:t>
            </a:r>
            <a:r>
              <a:rPr lang="fr-FR" b="1" dirty="0"/>
              <a:t>E</a:t>
            </a:r>
            <a:r>
              <a:rPr lang="fr-FR" dirty="0"/>
              <a:t>stimable, </a:t>
            </a:r>
            <a:r>
              <a:rPr lang="fr-FR" b="1" dirty="0"/>
              <a:t>S</a:t>
            </a:r>
            <a:r>
              <a:rPr lang="fr-FR" dirty="0"/>
              <a:t>mall, </a:t>
            </a:r>
            <a:r>
              <a:rPr lang="fr-FR" b="1" dirty="0"/>
              <a:t>T</a:t>
            </a:r>
            <a:r>
              <a:rPr lang="fr-FR" dirty="0"/>
              <a:t>estable. </a:t>
            </a:r>
            <a:r>
              <a:rPr lang="fr-FR" dirty="0" err="1"/>
              <a:t>Let's</a:t>
            </a:r>
            <a:r>
              <a:rPr lang="fr-FR" dirty="0"/>
              <a:t> </a:t>
            </a:r>
            <a:r>
              <a:rPr lang="fr-FR" dirty="0" err="1"/>
              <a:t>see</a:t>
            </a:r>
            <a:r>
              <a:rPr lang="fr-FR" dirty="0"/>
              <a:t> </a:t>
            </a:r>
            <a:r>
              <a:rPr lang="fr-FR" dirty="0" err="1"/>
              <a:t>what</a:t>
            </a:r>
            <a:r>
              <a:rPr lang="fr-FR" dirty="0"/>
              <a:t> </a:t>
            </a:r>
            <a:r>
              <a:rPr lang="fr-FR" dirty="0" err="1"/>
              <a:t>each</a:t>
            </a:r>
            <a:r>
              <a:rPr lang="fr-FR" dirty="0"/>
              <a:t> one </a:t>
            </a:r>
            <a:r>
              <a:rPr lang="fr-FR" dirty="0" err="1"/>
              <a:t>means</a:t>
            </a:r>
            <a:r>
              <a:rPr lang="fr-FR" dirty="0"/>
              <a:t>:</a:t>
            </a:r>
          </a:p>
          <a:p>
            <a:pPr eaLnBrk="1" hangingPunct="1"/>
            <a:r>
              <a:rPr lang="fr-FR" b="1" dirty="0"/>
              <a:t>Independent</a:t>
            </a:r>
            <a:r>
              <a:rPr lang="fr-FR" dirty="0"/>
              <a:t> - One user story </a:t>
            </a:r>
            <a:r>
              <a:rPr lang="fr-FR" dirty="0" err="1"/>
              <a:t>should</a:t>
            </a:r>
            <a:r>
              <a:rPr lang="fr-FR" dirty="0"/>
              <a:t> </a:t>
            </a:r>
            <a:r>
              <a:rPr lang="fr-FR" dirty="0" err="1"/>
              <a:t>be</a:t>
            </a:r>
            <a:r>
              <a:rPr lang="fr-FR" dirty="0"/>
              <a:t> </a:t>
            </a:r>
            <a:r>
              <a:rPr lang="fr-FR" dirty="0" err="1"/>
              <a:t>independent</a:t>
            </a:r>
            <a:r>
              <a:rPr lang="fr-FR" dirty="0"/>
              <a:t> of </a:t>
            </a:r>
            <a:r>
              <a:rPr lang="fr-FR" dirty="0" err="1"/>
              <a:t>another</a:t>
            </a:r>
            <a:r>
              <a:rPr lang="fr-FR" dirty="0"/>
              <a:t> (as </a:t>
            </a:r>
            <a:r>
              <a:rPr lang="fr-FR" dirty="0" err="1"/>
              <a:t>much</a:t>
            </a:r>
            <a:r>
              <a:rPr lang="fr-FR" dirty="0"/>
              <a:t> as possible). </a:t>
            </a:r>
            <a:r>
              <a:rPr lang="fr-FR" dirty="0" err="1"/>
              <a:t>Dependencies</a:t>
            </a:r>
            <a:r>
              <a:rPr lang="fr-FR" dirty="0"/>
              <a:t> </a:t>
            </a:r>
            <a:r>
              <a:rPr lang="fr-FR" dirty="0" err="1"/>
              <a:t>between</a:t>
            </a:r>
            <a:r>
              <a:rPr lang="fr-FR" dirty="0"/>
              <a:t> stories </a:t>
            </a:r>
            <a:r>
              <a:rPr lang="fr-FR" dirty="0" err="1"/>
              <a:t>make</a:t>
            </a:r>
            <a:r>
              <a:rPr lang="fr-FR" dirty="0"/>
              <a:t> planning, </a:t>
            </a:r>
            <a:r>
              <a:rPr lang="fr-FR" dirty="0" err="1"/>
              <a:t>prioritization</a:t>
            </a:r>
            <a:r>
              <a:rPr lang="fr-FR" dirty="0"/>
              <a:t>, and estimation </a:t>
            </a:r>
            <a:r>
              <a:rPr lang="fr-FR" dirty="0" err="1"/>
              <a:t>much</a:t>
            </a:r>
            <a:r>
              <a:rPr lang="fr-FR" dirty="0"/>
              <a:t> more </a:t>
            </a:r>
            <a:r>
              <a:rPr lang="fr-FR" dirty="0" err="1"/>
              <a:t>difficult</a:t>
            </a:r>
            <a:r>
              <a:rPr lang="fr-FR" dirty="0"/>
              <a:t>. </a:t>
            </a:r>
            <a:r>
              <a:rPr lang="fr-FR" dirty="0" err="1"/>
              <a:t>Often</a:t>
            </a:r>
            <a:r>
              <a:rPr lang="fr-FR" dirty="0"/>
              <a:t> </a:t>
            </a:r>
            <a:r>
              <a:rPr lang="fr-FR" dirty="0" err="1"/>
              <a:t>enough</a:t>
            </a:r>
            <a:r>
              <a:rPr lang="fr-FR" dirty="0"/>
              <a:t>, </a:t>
            </a:r>
            <a:r>
              <a:rPr lang="fr-FR" dirty="0" err="1"/>
              <a:t>dependencies</a:t>
            </a:r>
            <a:r>
              <a:rPr lang="fr-FR" dirty="0"/>
              <a:t> </a:t>
            </a:r>
            <a:r>
              <a:rPr lang="fr-FR" dirty="0" err="1"/>
              <a:t>can</a:t>
            </a:r>
            <a:r>
              <a:rPr lang="fr-FR" dirty="0"/>
              <a:t> </a:t>
            </a:r>
            <a:r>
              <a:rPr lang="fr-FR" dirty="0" err="1"/>
              <a:t>be</a:t>
            </a:r>
            <a:r>
              <a:rPr lang="fr-FR" dirty="0"/>
              <a:t> </a:t>
            </a:r>
            <a:r>
              <a:rPr lang="fr-FR" dirty="0" err="1"/>
              <a:t>reduced</a:t>
            </a:r>
            <a:r>
              <a:rPr lang="fr-FR" dirty="0"/>
              <a:t> by </a:t>
            </a:r>
            <a:r>
              <a:rPr lang="fr-FR" dirty="0" err="1"/>
              <a:t>either</a:t>
            </a:r>
            <a:r>
              <a:rPr lang="fr-FR" dirty="0"/>
              <a:t> </a:t>
            </a:r>
            <a:r>
              <a:rPr lang="fr-FR" dirty="0" err="1"/>
              <a:t>combining</a:t>
            </a:r>
            <a:r>
              <a:rPr lang="fr-FR" dirty="0"/>
              <a:t> stories </a:t>
            </a:r>
            <a:r>
              <a:rPr lang="fr-FR" dirty="0" err="1"/>
              <a:t>into</a:t>
            </a:r>
            <a:r>
              <a:rPr lang="fr-FR" dirty="0"/>
              <a:t> one or by </a:t>
            </a:r>
            <a:r>
              <a:rPr lang="fr-FR" dirty="0" err="1"/>
              <a:t>splitting</a:t>
            </a:r>
            <a:r>
              <a:rPr lang="fr-FR" dirty="0"/>
              <a:t> the stories </a:t>
            </a:r>
            <a:r>
              <a:rPr lang="fr-FR" dirty="0" err="1"/>
              <a:t>differently</a:t>
            </a:r>
            <a:r>
              <a:rPr lang="fr-FR" dirty="0"/>
              <a:t>. </a:t>
            </a:r>
          </a:p>
          <a:p>
            <a:pPr eaLnBrk="1" hangingPunct="1"/>
            <a:r>
              <a:rPr lang="fr-FR" b="1" dirty="0" err="1"/>
              <a:t>Negotiable</a:t>
            </a:r>
            <a:r>
              <a:rPr lang="fr-FR" dirty="0"/>
              <a:t> - A user story </a:t>
            </a:r>
            <a:r>
              <a:rPr lang="fr-FR" dirty="0" err="1"/>
              <a:t>is</a:t>
            </a:r>
            <a:r>
              <a:rPr lang="fr-FR" dirty="0"/>
              <a:t> </a:t>
            </a:r>
            <a:r>
              <a:rPr lang="fr-FR" dirty="0" err="1"/>
              <a:t>negotiable</a:t>
            </a:r>
            <a:r>
              <a:rPr lang="fr-FR" dirty="0"/>
              <a:t>. The "</a:t>
            </a:r>
            <a:r>
              <a:rPr lang="fr-FR" dirty="0" err="1"/>
              <a:t>Card</a:t>
            </a:r>
            <a:r>
              <a:rPr lang="fr-FR" dirty="0"/>
              <a:t>" of the story </a:t>
            </a:r>
            <a:r>
              <a:rPr lang="fr-FR" dirty="0" err="1"/>
              <a:t>is</a:t>
            </a:r>
            <a:r>
              <a:rPr lang="fr-FR" dirty="0"/>
              <a:t> </a:t>
            </a:r>
            <a:r>
              <a:rPr lang="fr-FR" dirty="0" err="1"/>
              <a:t>just</a:t>
            </a:r>
            <a:r>
              <a:rPr lang="fr-FR" dirty="0"/>
              <a:t> a short description of the story </a:t>
            </a:r>
            <a:r>
              <a:rPr lang="fr-FR" dirty="0" err="1"/>
              <a:t>which</a:t>
            </a:r>
            <a:r>
              <a:rPr lang="fr-FR" dirty="0"/>
              <a:t> do not </a:t>
            </a:r>
            <a:r>
              <a:rPr lang="fr-FR" dirty="0" err="1"/>
              <a:t>include</a:t>
            </a:r>
            <a:r>
              <a:rPr lang="fr-FR" dirty="0"/>
              <a:t> </a:t>
            </a:r>
            <a:r>
              <a:rPr lang="fr-FR" dirty="0" err="1"/>
              <a:t>details</a:t>
            </a:r>
            <a:r>
              <a:rPr lang="fr-FR" dirty="0"/>
              <a:t>. The </a:t>
            </a:r>
            <a:r>
              <a:rPr lang="fr-FR" dirty="0" err="1"/>
              <a:t>details</a:t>
            </a:r>
            <a:r>
              <a:rPr lang="fr-FR" dirty="0"/>
              <a:t> are </a:t>
            </a:r>
            <a:r>
              <a:rPr lang="fr-FR" dirty="0" err="1"/>
              <a:t>worked</a:t>
            </a:r>
            <a:r>
              <a:rPr lang="fr-FR" dirty="0"/>
              <a:t> out </a:t>
            </a:r>
            <a:r>
              <a:rPr lang="fr-FR" dirty="0" err="1"/>
              <a:t>during</a:t>
            </a:r>
            <a:r>
              <a:rPr lang="fr-FR" dirty="0"/>
              <a:t> the "Conversation" phase. A "</a:t>
            </a:r>
            <a:r>
              <a:rPr lang="fr-FR" dirty="0" err="1"/>
              <a:t>Card</a:t>
            </a:r>
            <a:r>
              <a:rPr lang="fr-FR" dirty="0"/>
              <a:t>" </a:t>
            </a:r>
            <a:r>
              <a:rPr lang="fr-FR" dirty="0" err="1"/>
              <a:t>with</a:t>
            </a:r>
            <a:r>
              <a:rPr lang="fr-FR" dirty="0"/>
              <a:t> </a:t>
            </a:r>
            <a:r>
              <a:rPr lang="fr-FR" dirty="0" err="1"/>
              <a:t>too</a:t>
            </a:r>
            <a:r>
              <a:rPr lang="fr-FR" dirty="0"/>
              <a:t> </a:t>
            </a:r>
            <a:r>
              <a:rPr lang="fr-FR" dirty="0" err="1"/>
              <a:t>much</a:t>
            </a:r>
            <a:r>
              <a:rPr lang="fr-FR" dirty="0"/>
              <a:t> </a:t>
            </a:r>
            <a:r>
              <a:rPr lang="fr-FR" dirty="0" err="1"/>
              <a:t>detail</a:t>
            </a:r>
            <a:r>
              <a:rPr lang="fr-FR" dirty="0"/>
              <a:t> on </a:t>
            </a:r>
            <a:r>
              <a:rPr lang="fr-FR" dirty="0" err="1"/>
              <a:t>it</a:t>
            </a:r>
            <a:r>
              <a:rPr lang="fr-FR" dirty="0"/>
              <a:t> </a:t>
            </a:r>
            <a:r>
              <a:rPr lang="fr-FR" dirty="0" err="1"/>
              <a:t>actually</a:t>
            </a:r>
            <a:r>
              <a:rPr lang="fr-FR" dirty="0"/>
              <a:t> </a:t>
            </a:r>
            <a:r>
              <a:rPr lang="fr-FR" dirty="0" err="1"/>
              <a:t>limits</a:t>
            </a:r>
            <a:r>
              <a:rPr lang="fr-FR" dirty="0"/>
              <a:t> conversation </a:t>
            </a:r>
            <a:r>
              <a:rPr lang="fr-FR" dirty="0" err="1"/>
              <a:t>with</a:t>
            </a:r>
            <a:r>
              <a:rPr lang="fr-FR" dirty="0"/>
              <a:t> the </a:t>
            </a:r>
            <a:r>
              <a:rPr lang="fr-FR" dirty="0" err="1"/>
              <a:t>customer</a:t>
            </a:r>
            <a:r>
              <a:rPr lang="fr-FR" dirty="0"/>
              <a:t>. </a:t>
            </a:r>
          </a:p>
          <a:p>
            <a:pPr eaLnBrk="1" hangingPunct="1"/>
            <a:r>
              <a:rPr lang="fr-FR" b="1" dirty="0" err="1"/>
              <a:t>Valuable</a:t>
            </a:r>
            <a:r>
              <a:rPr lang="fr-FR" dirty="0"/>
              <a:t> - </a:t>
            </a:r>
            <a:r>
              <a:rPr lang="fr-FR" dirty="0" err="1"/>
              <a:t>Each</a:t>
            </a:r>
            <a:r>
              <a:rPr lang="fr-FR" dirty="0"/>
              <a:t> story has to </a:t>
            </a:r>
            <a:r>
              <a:rPr lang="fr-FR" dirty="0" err="1"/>
              <a:t>be</a:t>
            </a:r>
            <a:r>
              <a:rPr lang="fr-FR" dirty="0"/>
              <a:t> of value to the </a:t>
            </a:r>
            <a:r>
              <a:rPr lang="fr-FR" dirty="0" err="1"/>
              <a:t>customer</a:t>
            </a:r>
            <a:r>
              <a:rPr lang="fr-FR" dirty="0"/>
              <a:t> (</a:t>
            </a:r>
            <a:r>
              <a:rPr lang="fr-FR" dirty="0" err="1"/>
              <a:t>either</a:t>
            </a:r>
            <a:r>
              <a:rPr lang="fr-FR" dirty="0"/>
              <a:t> the user or the </a:t>
            </a:r>
            <a:r>
              <a:rPr lang="fr-FR" dirty="0" err="1"/>
              <a:t>purchaser</a:t>
            </a:r>
            <a:r>
              <a:rPr lang="fr-FR" dirty="0"/>
              <a:t>). One </a:t>
            </a:r>
            <a:r>
              <a:rPr lang="fr-FR" dirty="0" err="1"/>
              <a:t>very</a:t>
            </a:r>
            <a:r>
              <a:rPr lang="fr-FR" dirty="0"/>
              <a:t> good </a:t>
            </a:r>
            <a:r>
              <a:rPr lang="fr-FR" dirty="0" err="1"/>
              <a:t>way</a:t>
            </a:r>
            <a:r>
              <a:rPr lang="fr-FR" dirty="0"/>
              <a:t> of </a:t>
            </a:r>
            <a:r>
              <a:rPr lang="fr-FR" dirty="0" err="1"/>
              <a:t>making</a:t>
            </a:r>
            <a:r>
              <a:rPr lang="fr-FR" dirty="0"/>
              <a:t> stories </a:t>
            </a:r>
            <a:r>
              <a:rPr lang="fr-FR" dirty="0" err="1"/>
              <a:t>valuable</a:t>
            </a:r>
            <a:r>
              <a:rPr lang="fr-FR" dirty="0"/>
              <a:t> </a:t>
            </a:r>
            <a:r>
              <a:rPr lang="fr-FR" dirty="0" err="1"/>
              <a:t>is</a:t>
            </a:r>
            <a:r>
              <a:rPr lang="fr-FR" dirty="0"/>
              <a:t> to </a:t>
            </a:r>
            <a:r>
              <a:rPr lang="fr-FR" dirty="0" err="1"/>
              <a:t>get</a:t>
            </a:r>
            <a:r>
              <a:rPr lang="fr-FR" dirty="0"/>
              <a:t> the </a:t>
            </a:r>
            <a:r>
              <a:rPr lang="fr-FR" dirty="0" err="1"/>
              <a:t>customer</a:t>
            </a:r>
            <a:r>
              <a:rPr lang="fr-FR" dirty="0"/>
              <a:t> to </a:t>
            </a:r>
            <a:r>
              <a:rPr lang="fr-FR" dirty="0" err="1"/>
              <a:t>write</a:t>
            </a:r>
            <a:r>
              <a:rPr lang="fr-FR" dirty="0"/>
              <a:t> </a:t>
            </a:r>
            <a:r>
              <a:rPr lang="fr-FR" dirty="0" err="1"/>
              <a:t>them</a:t>
            </a:r>
            <a:r>
              <a:rPr lang="fr-FR" dirty="0"/>
              <a:t>. Once a </a:t>
            </a:r>
            <a:r>
              <a:rPr lang="fr-FR" dirty="0" err="1"/>
              <a:t>customer</a:t>
            </a:r>
            <a:r>
              <a:rPr lang="fr-FR" dirty="0"/>
              <a:t> </a:t>
            </a:r>
            <a:r>
              <a:rPr lang="fr-FR" dirty="0" err="1"/>
              <a:t>realizes</a:t>
            </a:r>
            <a:r>
              <a:rPr lang="fr-FR" dirty="0"/>
              <a:t> </a:t>
            </a:r>
            <a:r>
              <a:rPr lang="fr-FR" dirty="0" err="1"/>
              <a:t>that</a:t>
            </a:r>
            <a:r>
              <a:rPr lang="fr-FR" dirty="0"/>
              <a:t> a user story </a:t>
            </a:r>
            <a:r>
              <a:rPr lang="fr-FR" dirty="0" err="1"/>
              <a:t>is</a:t>
            </a:r>
            <a:r>
              <a:rPr lang="fr-FR" dirty="0"/>
              <a:t> not a </a:t>
            </a:r>
            <a:r>
              <a:rPr lang="fr-FR" dirty="0" err="1"/>
              <a:t>contract</a:t>
            </a:r>
            <a:r>
              <a:rPr lang="fr-FR" dirty="0"/>
              <a:t> and </a:t>
            </a:r>
            <a:r>
              <a:rPr lang="fr-FR" dirty="0" err="1"/>
              <a:t>is</a:t>
            </a:r>
            <a:r>
              <a:rPr lang="fr-FR" dirty="0"/>
              <a:t> </a:t>
            </a:r>
            <a:r>
              <a:rPr lang="fr-FR" dirty="0" err="1"/>
              <a:t>negotiable</a:t>
            </a:r>
            <a:r>
              <a:rPr lang="fr-FR" dirty="0"/>
              <a:t>, </a:t>
            </a:r>
            <a:r>
              <a:rPr lang="fr-FR" dirty="0" err="1"/>
              <a:t>they</a:t>
            </a:r>
            <a:r>
              <a:rPr lang="fr-FR" dirty="0"/>
              <a:t> </a:t>
            </a:r>
            <a:r>
              <a:rPr lang="fr-FR" dirty="0" err="1"/>
              <a:t>will</a:t>
            </a:r>
            <a:r>
              <a:rPr lang="fr-FR" dirty="0"/>
              <a:t> </a:t>
            </a:r>
            <a:r>
              <a:rPr lang="fr-FR" dirty="0" err="1"/>
              <a:t>be</a:t>
            </a:r>
            <a:r>
              <a:rPr lang="fr-FR" dirty="0"/>
              <a:t> </a:t>
            </a:r>
            <a:r>
              <a:rPr lang="fr-FR" dirty="0" err="1"/>
              <a:t>much</a:t>
            </a:r>
            <a:r>
              <a:rPr lang="fr-FR" dirty="0"/>
              <a:t> more </a:t>
            </a:r>
            <a:r>
              <a:rPr lang="fr-FR" dirty="0" err="1"/>
              <a:t>comfortable</a:t>
            </a:r>
            <a:r>
              <a:rPr lang="fr-FR" dirty="0"/>
              <a:t> </a:t>
            </a:r>
            <a:r>
              <a:rPr lang="fr-FR" dirty="0" err="1"/>
              <a:t>writing</a:t>
            </a:r>
            <a:r>
              <a:rPr lang="fr-FR" dirty="0"/>
              <a:t> stories. </a:t>
            </a:r>
          </a:p>
          <a:p>
            <a:pPr eaLnBrk="1" hangingPunct="1"/>
            <a:r>
              <a:rPr lang="fr-FR" b="1" dirty="0"/>
              <a:t>Estimable</a:t>
            </a:r>
            <a:r>
              <a:rPr lang="fr-FR" dirty="0"/>
              <a:t> - The </a:t>
            </a:r>
            <a:r>
              <a:rPr lang="fr-FR" dirty="0" err="1"/>
              <a:t>developers</a:t>
            </a:r>
            <a:r>
              <a:rPr lang="fr-FR" dirty="0"/>
              <a:t> </a:t>
            </a:r>
            <a:r>
              <a:rPr lang="fr-FR" dirty="0" err="1"/>
              <a:t>need</a:t>
            </a:r>
            <a:r>
              <a:rPr lang="fr-FR" dirty="0"/>
              <a:t> to </a:t>
            </a:r>
            <a:r>
              <a:rPr lang="fr-FR" dirty="0" err="1"/>
              <a:t>be</a:t>
            </a:r>
            <a:r>
              <a:rPr lang="fr-FR" dirty="0"/>
              <a:t> able to </a:t>
            </a:r>
            <a:r>
              <a:rPr lang="fr-FR" dirty="0" err="1"/>
              <a:t>estimate</a:t>
            </a:r>
            <a:r>
              <a:rPr lang="fr-FR" dirty="0"/>
              <a:t> (at a </a:t>
            </a:r>
            <a:r>
              <a:rPr lang="fr-FR" dirty="0" err="1"/>
              <a:t>ballpark</a:t>
            </a:r>
            <a:r>
              <a:rPr lang="fr-FR" dirty="0"/>
              <a:t> </a:t>
            </a:r>
            <a:r>
              <a:rPr lang="fr-FR" dirty="0" err="1"/>
              <a:t>even</a:t>
            </a:r>
            <a:r>
              <a:rPr lang="fr-FR" dirty="0"/>
              <a:t>) a user story to </a:t>
            </a:r>
            <a:r>
              <a:rPr lang="fr-FR" dirty="0" err="1"/>
              <a:t>allow</a:t>
            </a:r>
            <a:r>
              <a:rPr lang="fr-FR" dirty="0"/>
              <a:t> </a:t>
            </a:r>
            <a:r>
              <a:rPr lang="fr-FR" dirty="0" err="1"/>
              <a:t>prioritization</a:t>
            </a:r>
            <a:r>
              <a:rPr lang="fr-FR" dirty="0"/>
              <a:t> and planning of the story. </a:t>
            </a:r>
            <a:r>
              <a:rPr lang="fr-FR" dirty="0" err="1"/>
              <a:t>Problems</a:t>
            </a:r>
            <a:r>
              <a:rPr lang="fr-FR" dirty="0"/>
              <a:t> </a:t>
            </a:r>
            <a:r>
              <a:rPr lang="fr-FR" dirty="0" err="1"/>
              <a:t>that</a:t>
            </a:r>
            <a:r>
              <a:rPr lang="fr-FR" dirty="0"/>
              <a:t> </a:t>
            </a:r>
            <a:r>
              <a:rPr lang="fr-FR" dirty="0" err="1"/>
              <a:t>can</a:t>
            </a:r>
            <a:r>
              <a:rPr lang="fr-FR" dirty="0"/>
              <a:t> </a:t>
            </a:r>
            <a:r>
              <a:rPr lang="fr-FR" dirty="0" err="1"/>
              <a:t>keep</a:t>
            </a:r>
            <a:r>
              <a:rPr lang="fr-FR" dirty="0"/>
              <a:t> </a:t>
            </a:r>
            <a:r>
              <a:rPr lang="fr-FR" dirty="0" err="1"/>
              <a:t>developers</a:t>
            </a:r>
            <a:r>
              <a:rPr lang="fr-FR" dirty="0"/>
              <a:t> </a:t>
            </a:r>
            <a:r>
              <a:rPr lang="fr-FR" dirty="0" err="1"/>
              <a:t>from</a:t>
            </a:r>
            <a:r>
              <a:rPr lang="fr-FR" dirty="0"/>
              <a:t> </a:t>
            </a:r>
            <a:r>
              <a:rPr lang="fr-FR" dirty="0" err="1"/>
              <a:t>estimating</a:t>
            </a:r>
            <a:r>
              <a:rPr lang="fr-FR" dirty="0"/>
              <a:t> a story are: </a:t>
            </a:r>
            <a:r>
              <a:rPr lang="fr-FR" dirty="0" err="1"/>
              <a:t>lack</a:t>
            </a:r>
            <a:r>
              <a:rPr lang="fr-FR" dirty="0"/>
              <a:t> of </a:t>
            </a:r>
            <a:r>
              <a:rPr lang="fr-FR" dirty="0" err="1"/>
              <a:t>domain</a:t>
            </a:r>
            <a:r>
              <a:rPr lang="fr-FR" dirty="0"/>
              <a:t> </a:t>
            </a:r>
            <a:r>
              <a:rPr lang="fr-FR" dirty="0" err="1"/>
              <a:t>knowledge</a:t>
            </a:r>
            <a:r>
              <a:rPr lang="fr-FR" dirty="0"/>
              <a:t> (in </a:t>
            </a:r>
            <a:r>
              <a:rPr lang="fr-FR" dirty="0" err="1"/>
              <a:t>which</a:t>
            </a:r>
            <a:r>
              <a:rPr lang="fr-FR" dirty="0"/>
              <a:t> case </a:t>
            </a:r>
            <a:r>
              <a:rPr lang="fr-FR" dirty="0" err="1"/>
              <a:t>there</a:t>
            </a:r>
            <a:r>
              <a:rPr lang="fr-FR" dirty="0"/>
              <a:t> </a:t>
            </a:r>
            <a:r>
              <a:rPr lang="fr-FR" dirty="0" err="1"/>
              <a:t>is</a:t>
            </a:r>
            <a:r>
              <a:rPr lang="fr-FR" dirty="0"/>
              <a:t> a </a:t>
            </a:r>
            <a:r>
              <a:rPr lang="fr-FR" dirty="0" err="1"/>
              <a:t>need</a:t>
            </a:r>
            <a:r>
              <a:rPr lang="fr-FR" dirty="0"/>
              <a:t> for more </a:t>
            </a:r>
            <a:r>
              <a:rPr lang="fr-FR" dirty="0" err="1"/>
              <a:t>Negotiation</a:t>
            </a:r>
            <a:r>
              <a:rPr lang="fr-FR" dirty="0"/>
              <a:t>/Conversation); or if the story </a:t>
            </a:r>
            <a:r>
              <a:rPr lang="fr-FR" dirty="0" err="1"/>
              <a:t>is</a:t>
            </a:r>
            <a:r>
              <a:rPr lang="fr-FR" dirty="0"/>
              <a:t> </a:t>
            </a:r>
            <a:r>
              <a:rPr lang="fr-FR" dirty="0" err="1"/>
              <a:t>too</a:t>
            </a:r>
            <a:r>
              <a:rPr lang="fr-FR" dirty="0"/>
              <a:t> </a:t>
            </a:r>
            <a:r>
              <a:rPr lang="fr-FR" dirty="0" err="1"/>
              <a:t>big</a:t>
            </a:r>
            <a:r>
              <a:rPr lang="fr-FR" dirty="0"/>
              <a:t> (in </a:t>
            </a:r>
            <a:r>
              <a:rPr lang="fr-FR" dirty="0" err="1"/>
              <a:t>which</a:t>
            </a:r>
            <a:r>
              <a:rPr lang="fr-FR" dirty="0"/>
              <a:t> case the story </a:t>
            </a:r>
            <a:r>
              <a:rPr lang="fr-FR" dirty="0" err="1"/>
              <a:t>needs</a:t>
            </a:r>
            <a:r>
              <a:rPr lang="fr-FR" dirty="0"/>
              <a:t> to </a:t>
            </a:r>
            <a:r>
              <a:rPr lang="fr-FR" dirty="0" err="1"/>
              <a:t>be</a:t>
            </a:r>
            <a:r>
              <a:rPr lang="fr-FR" dirty="0"/>
              <a:t> </a:t>
            </a:r>
            <a:r>
              <a:rPr lang="fr-FR" dirty="0" err="1"/>
              <a:t>broken</a:t>
            </a:r>
            <a:r>
              <a:rPr lang="fr-FR" dirty="0"/>
              <a:t> down </a:t>
            </a:r>
            <a:r>
              <a:rPr lang="fr-FR" dirty="0" err="1"/>
              <a:t>into</a:t>
            </a:r>
            <a:r>
              <a:rPr lang="fr-FR" dirty="0"/>
              <a:t> </a:t>
            </a:r>
            <a:r>
              <a:rPr lang="fr-FR" dirty="0" err="1"/>
              <a:t>smaller</a:t>
            </a:r>
            <a:r>
              <a:rPr lang="fr-FR" dirty="0"/>
              <a:t> stories). </a:t>
            </a:r>
          </a:p>
          <a:p>
            <a:pPr eaLnBrk="1" hangingPunct="1"/>
            <a:r>
              <a:rPr lang="fr-FR" b="1" dirty="0"/>
              <a:t>Small</a:t>
            </a:r>
            <a:r>
              <a:rPr lang="fr-FR" dirty="0"/>
              <a:t> - A good story </a:t>
            </a:r>
            <a:r>
              <a:rPr lang="fr-FR" dirty="0" err="1"/>
              <a:t>should</a:t>
            </a:r>
            <a:r>
              <a:rPr lang="fr-FR" dirty="0"/>
              <a:t> </a:t>
            </a:r>
            <a:r>
              <a:rPr lang="fr-FR" dirty="0" err="1"/>
              <a:t>be</a:t>
            </a:r>
            <a:r>
              <a:rPr lang="fr-FR" dirty="0"/>
              <a:t> </a:t>
            </a:r>
            <a:r>
              <a:rPr lang="fr-FR" dirty="0" err="1"/>
              <a:t>small</a:t>
            </a:r>
            <a:r>
              <a:rPr lang="fr-FR" dirty="0"/>
              <a:t> in effort, </a:t>
            </a:r>
            <a:r>
              <a:rPr lang="fr-FR" dirty="0" err="1"/>
              <a:t>typically</a:t>
            </a:r>
            <a:r>
              <a:rPr lang="fr-FR" dirty="0"/>
              <a:t> </a:t>
            </a:r>
            <a:r>
              <a:rPr lang="fr-FR" dirty="0" err="1"/>
              <a:t>representing</a:t>
            </a:r>
            <a:r>
              <a:rPr lang="fr-FR" dirty="0"/>
              <a:t> no more, </a:t>
            </a:r>
            <a:r>
              <a:rPr lang="fr-FR" dirty="0" err="1"/>
              <a:t>than</a:t>
            </a:r>
            <a:r>
              <a:rPr lang="fr-FR" dirty="0"/>
              <a:t> 2-3 </a:t>
            </a:r>
            <a:r>
              <a:rPr lang="fr-FR" dirty="0" err="1"/>
              <a:t>person</a:t>
            </a:r>
            <a:r>
              <a:rPr lang="fr-FR" dirty="0"/>
              <a:t> </a:t>
            </a:r>
            <a:r>
              <a:rPr lang="fr-FR" dirty="0" err="1"/>
              <a:t>weeks</a:t>
            </a:r>
            <a:r>
              <a:rPr lang="fr-FR" dirty="0"/>
              <a:t> of effort. A story </a:t>
            </a:r>
            <a:r>
              <a:rPr lang="fr-FR" dirty="0" err="1"/>
              <a:t>which</a:t>
            </a:r>
            <a:r>
              <a:rPr lang="fr-FR" dirty="0"/>
              <a:t> </a:t>
            </a:r>
            <a:r>
              <a:rPr lang="fr-FR" dirty="0" err="1"/>
              <a:t>is</a:t>
            </a:r>
            <a:r>
              <a:rPr lang="fr-FR" dirty="0"/>
              <a:t> more </a:t>
            </a:r>
            <a:r>
              <a:rPr lang="fr-FR" dirty="0" err="1"/>
              <a:t>than</a:t>
            </a:r>
            <a:r>
              <a:rPr lang="fr-FR" dirty="0"/>
              <a:t> </a:t>
            </a:r>
            <a:r>
              <a:rPr lang="fr-FR" dirty="0" err="1"/>
              <a:t>that</a:t>
            </a:r>
            <a:r>
              <a:rPr lang="fr-FR" dirty="0"/>
              <a:t> in effort </a:t>
            </a:r>
            <a:r>
              <a:rPr lang="fr-FR" dirty="0" err="1"/>
              <a:t>can</a:t>
            </a:r>
            <a:r>
              <a:rPr lang="fr-FR" dirty="0"/>
              <a:t> have more </a:t>
            </a:r>
            <a:r>
              <a:rPr lang="fr-FR" dirty="0" err="1"/>
              <a:t>errors</a:t>
            </a:r>
            <a:r>
              <a:rPr lang="fr-FR" dirty="0"/>
              <a:t> </a:t>
            </a:r>
            <a:r>
              <a:rPr lang="fr-FR" dirty="0" err="1"/>
              <a:t>associated</a:t>
            </a:r>
            <a:r>
              <a:rPr lang="fr-FR" dirty="0"/>
              <a:t> </a:t>
            </a:r>
            <a:r>
              <a:rPr lang="fr-FR" dirty="0" err="1"/>
              <a:t>with</a:t>
            </a:r>
            <a:r>
              <a:rPr lang="fr-FR" dirty="0"/>
              <a:t> </a:t>
            </a:r>
            <a:r>
              <a:rPr lang="fr-FR" dirty="0" err="1"/>
              <a:t>scoping</a:t>
            </a:r>
            <a:r>
              <a:rPr lang="fr-FR" dirty="0"/>
              <a:t> and estimation. </a:t>
            </a:r>
          </a:p>
          <a:p>
            <a:pPr eaLnBrk="1" hangingPunct="1"/>
            <a:r>
              <a:rPr lang="fr-FR" b="1" dirty="0"/>
              <a:t>Testable</a:t>
            </a:r>
            <a:r>
              <a:rPr lang="fr-FR" dirty="0"/>
              <a:t> - A story </a:t>
            </a:r>
            <a:r>
              <a:rPr lang="fr-FR" dirty="0" err="1"/>
              <a:t>needs</a:t>
            </a:r>
            <a:r>
              <a:rPr lang="fr-FR" dirty="0"/>
              <a:t> to </a:t>
            </a:r>
            <a:r>
              <a:rPr lang="fr-FR" dirty="0" err="1"/>
              <a:t>be</a:t>
            </a:r>
            <a:r>
              <a:rPr lang="fr-FR" dirty="0"/>
              <a:t> testable for the "Confirmation" to </a:t>
            </a:r>
            <a:r>
              <a:rPr lang="fr-FR" dirty="0" err="1"/>
              <a:t>take</a:t>
            </a:r>
            <a:r>
              <a:rPr lang="fr-FR" dirty="0"/>
              <a:t> place. </a:t>
            </a:r>
            <a:r>
              <a:rPr lang="fr-FR" dirty="0" err="1"/>
              <a:t>Remember</a:t>
            </a:r>
            <a:r>
              <a:rPr lang="fr-FR" dirty="0"/>
              <a:t>, </a:t>
            </a:r>
            <a:r>
              <a:rPr lang="fr-FR" dirty="0" err="1"/>
              <a:t>we</a:t>
            </a:r>
            <a:r>
              <a:rPr lang="fr-FR" dirty="0"/>
              <a:t> do not </a:t>
            </a:r>
            <a:r>
              <a:rPr lang="fr-FR" dirty="0" err="1"/>
              <a:t>develop</a:t>
            </a:r>
            <a:r>
              <a:rPr lang="fr-FR" dirty="0"/>
              <a:t> </a:t>
            </a:r>
            <a:r>
              <a:rPr lang="fr-FR" dirty="0" err="1"/>
              <a:t>what</a:t>
            </a:r>
            <a:r>
              <a:rPr lang="fr-FR" dirty="0"/>
              <a:t> </a:t>
            </a:r>
            <a:r>
              <a:rPr lang="fr-FR" dirty="0" err="1"/>
              <a:t>we</a:t>
            </a:r>
            <a:r>
              <a:rPr lang="fr-FR" dirty="0"/>
              <a:t> </a:t>
            </a:r>
            <a:r>
              <a:rPr lang="fr-FR" dirty="0" err="1"/>
              <a:t>cannot</a:t>
            </a:r>
            <a:r>
              <a:rPr lang="fr-FR" dirty="0"/>
              <a:t> test. If </a:t>
            </a:r>
            <a:r>
              <a:rPr lang="fr-FR" dirty="0" err="1"/>
              <a:t>you</a:t>
            </a:r>
            <a:r>
              <a:rPr lang="fr-FR" dirty="0"/>
              <a:t> </a:t>
            </a:r>
            <a:r>
              <a:rPr lang="fr-FR" dirty="0" err="1"/>
              <a:t>can't</a:t>
            </a:r>
            <a:r>
              <a:rPr lang="fr-FR" dirty="0"/>
              <a:t> test </a:t>
            </a:r>
            <a:r>
              <a:rPr lang="fr-FR" dirty="0" err="1"/>
              <a:t>it</a:t>
            </a:r>
            <a:r>
              <a:rPr lang="fr-FR" dirty="0"/>
              <a:t> </a:t>
            </a:r>
            <a:r>
              <a:rPr lang="fr-FR" dirty="0" err="1"/>
              <a:t>then</a:t>
            </a:r>
            <a:r>
              <a:rPr lang="fr-FR" dirty="0"/>
              <a:t> </a:t>
            </a:r>
            <a:r>
              <a:rPr lang="fr-FR" dirty="0" err="1"/>
              <a:t>you</a:t>
            </a:r>
            <a:r>
              <a:rPr lang="fr-FR" dirty="0"/>
              <a:t> </a:t>
            </a:r>
            <a:r>
              <a:rPr lang="fr-FR" dirty="0" err="1"/>
              <a:t>will</a:t>
            </a:r>
            <a:r>
              <a:rPr lang="fr-FR" dirty="0"/>
              <a:t> </a:t>
            </a:r>
            <a:r>
              <a:rPr lang="fr-FR" dirty="0" err="1"/>
              <a:t>never</a:t>
            </a:r>
            <a:r>
              <a:rPr lang="fr-FR" dirty="0"/>
              <a:t> know </a:t>
            </a:r>
            <a:r>
              <a:rPr lang="fr-FR" dirty="0" err="1"/>
              <a:t>when</a:t>
            </a:r>
            <a:r>
              <a:rPr lang="fr-FR" dirty="0"/>
              <a:t> </a:t>
            </a:r>
            <a:r>
              <a:rPr lang="fr-FR" dirty="0" err="1"/>
              <a:t>you</a:t>
            </a:r>
            <a:r>
              <a:rPr lang="fr-FR" dirty="0"/>
              <a:t> are </a:t>
            </a:r>
            <a:r>
              <a:rPr lang="fr-FR" dirty="0" err="1"/>
              <a:t>done</a:t>
            </a:r>
            <a:r>
              <a:rPr lang="fr-FR" dirty="0"/>
              <a:t>. An </a:t>
            </a:r>
            <a:r>
              <a:rPr lang="fr-FR" dirty="0" err="1"/>
              <a:t>example</a:t>
            </a:r>
            <a:r>
              <a:rPr lang="fr-FR" dirty="0"/>
              <a:t> of non-testable story: "software </a:t>
            </a:r>
            <a:r>
              <a:rPr lang="fr-FR" dirty="0" err="1"/>
              <a:t>should</a:t>
            </a:r>
            <a:r>
              <a:rPr lang="fr-FR" dirty="0"/>
              <a:t> </a:t>
            </a:r>
            <a:r>
              <a:rPr lang="fr-FR" dirty="0" err="1"/>
              <a:t>be</a:t>
            </a:r>
            <a:r>
              <a:rPr lang="fr-FR" dirty="0"/>
              <a:t> </a:t>
            </a:r>
            <a:r>
              <a:rPr lang="fr-FR" dirty="0" err="1"/>
              <a:t>easy</a:t>
            </a:r>
            <a:r>
              <a:rPr lang="fr-FR" dirty="0"/>
              <a:t> to use". </a:t>
            </a:r>
          </a:p>
          <a:p>
            <a:pPr eaLnBrk="1" hangingPunct="1"/>
            <a:r>
              <a:rPr lang="fr-FR" b="1" dirty="0" err="1"/>
              <a:t>Summary</a:t>
            </a:r>
            <a:endParaRPr lang="fr-FR" dirty="0"/>
          </a:p>
          <a:p>
            <a:pPr eaLnBrk="1" hangingPunct="1"/>
            <a:r>
              <a:rPr lang="fr-FR" dirty="0" err="1"/>
              <a:t>Well-written</a:t>
            </a:r>
            <a:r>
              <a:rPr lang="fr-FR" dirty="0"/>
              <a:t> User Stories are </a:t>
            </a:r>
            <a:r>
              <a:rPr lang="fr-FR" dirty="0" err="1"/>
              <a:t>cornerstones</a:t>
            </a:r>
            <a:r>
              <a:rPr lang="fr-FR" dirty="0"/>
              <a:t> for Agile </a:t>
            </a:r>
            <a:r>
              <a:rPr lang="fr-FR" dirty="0" err="1"/>
              <a:t>Development</a:t>
            </a:r>
            <a:r>
              <a:rPr lang="fr-FR" dirty="0"/>
              <a:t>. </a:t>
            </a:r>
            <a:r>
              <a:rPr lang="fr-FR" dirty="0" err="1"/>
              <a:t>They</a:t>
            </a:r>
            <a:r>
              <a:rPr lang="fr-FR" dirty="0"/>
              <a:t> </a:t>
            </a:r>
            <a:r>
              <a:rPr lang="fr-FR" dirty="0" err="1"/>
              <a:t>should</a:t>
            </a:r>
            <a:r>
              <a:rPr lang="fr-FR" dirty="0"/>
              <a:t> </a:t>
            </a:r>
            <a:r>
              <a:rPr lang="fr-FR" dirty="0" err="1"/>
              <a:t>be</a:t>
            </a:r>
            <a:r>
              <a:rPr lang="fr-FR" dirty="0"/>
              <a:t> </a:t>
            </a:r>
            <a:r>
              <a:rPr lang="fr-FR" dirty="0" err="1"/>
              <a:t>independent</a:t>
            </a:r>
            <a:r>
              <a:rPr lang="fr-FR" dirty="0"/>
              <a:t> of </a:t>
            </a:r>
            <a:r>
              <a:rPr lang="fr-FR" dirty="0" err="1"/>
              <a:t>each</a:t>
            </a:r>
            <a:r>
              <a:rPr lang="fr-FR" dirty="0"/>
              <a:t> </a:t>
            </a:r>
            <a:r>
              <a:rPr lang="fr-FR" dirty="0" err="1"/>
              <a:t>other</a:t>
            </a:r>
            <a:r>
              <a:rPr lang="fr-FR" dirty="0"/>
              <a:t>; the </a:t>
            </a:r>
            <a:r>
              <a:rPr lang="fr-FR" dirty="0" err="1"/>
              <a:t>details</a:t>
            </a:r>
            <a:r>
              <a:rPr lang="fr-FR" dirty="0"/>
              <a:t> </a:t>
            </a:r>
            <a:r>
              <a:rPr lang="fr-FR" dirty="0" err="1"/>
              <a:t>should</a:t>
            </a:r>
            <a:r>
              <a:rPr lang="fr-FR" dirty="0"/>
              <a:t> </a:t>
            </a:r>
            <a:r>
              <a:rPr lang="fr-FR" dirty="0" err="1"/>
              <a:t>be</a:t>
            </a:r>
            <a:r>
              <a:rPr lang="fr-FR" dirty="0"/>
              <a:t> </a:t>
            </a:r>
            <a:r>
              <a:rPr lang="fr-FR" dirty="0" err="1"/>
              <a:t>negotiated</a:t>
            </a:r>
            <a:r>
              <a:rPr lang="fr-FR" dirty="0"/>
              <a:t> </a:t>
            </a:r>
            <a:r>
              <a:rPr lang="fr-FR" dirty="0" err="1"/>
              <a:t>between</a:t>
            </a:r>
            <a:r>
              <a:rPr lang="fr-FR" dirty="0"/>
              <a:t> the </a:t>
            </a:r>
            <a:r>
              <a:rPr lang="fr-FR" dirty="0" err="1"/>
              <a:t>users</a:t>
            </a:r>
            <a:r>
              <a:rPr lang="fr-FR" dirty="0"/>
              <a:t> and the </a:t>
            </a:r>
            <a:r>
              <a:rPr lang="fr-FR" dirty="0" err="1"/>
              <a:t>developers</a:t>
            </a:r>
            <a:r>
              <a:rPr lang="fr-FR" dirty="0"/>
              <a:t>; the stories </a:t>
            </a:r>
            <a:r>
              <a:rPr lang="fr-FR" dirty="0" err="1"/>
              <a:t>should</a:t>
            </a:r>
            <a:r>
              <a:rPr lang="fr-FR" dirty="0"/>
              <a:t> </a:t>
            </a:r>
            <a:r>
              <a:rPr lang="fr-FR" dirty="0" err="1"/>
              <a:t>be</a:t>
            </a:r>
            <a:r>
              <a:rPr lang="fr-FR" dirty="0"/>
              <a:t> of value to the </a:t>
            </a:r>
            <a:r>
              <a:rPr lang="fr-FR" dirty="0" err="1"/>
              <a:t>users</a:t>
            </a:r>
            <a:r>
              <a:rPr lang="fr-FR" dirty="0"/>
              <a:t>; </a:t>
            </a:r>
            <a:r>
              <a:rPr lang="fr-FR" dirty="0" err="1"/>
              <a:t>they</a:t>
            </a:r>
            <a:r>
              <a:rPr lang="fr-FR" dirty="0"/>
              <a:t> </a:t>
            </a:r>
            <a:r>
              <a:rPr lang="fr-FR" dirty="0" err="1"/>
              <a:t>should</a:t>
            </a:r>
            <a:r>
              <a:rPr lang="fr-FR" dirty="0"/>
              <a:t> </a:t>
            </a:r>
            <a:r>
              <a:rPr lang="fr-FR" dirty="0" err="1"/>
              <a:t>be</a:t>
            </a:r>
            <a:r>
              <a:rPr lang="fr-FR" dirty="0"/>
              <a:t> </a:t>
            </a:r>
            <a:r>
              <a:rPr lang="fr-FR" dirty="0" err="1"/>
              <a:t>clear</a:t>
            </a:r>
            <a:r>
              <a:rPr lang="fr-FR" dirty="0"/>
              <a:t> </a:t>
            </a:r>
            <a:r>
              <a:rPr lang="fr-FR" dirty="0" err="1"/>
              <a:t>enough</a:t>
            </a:r>
            <a:r>
              <a:rPr lang="fr-FR" dirty="0"/>
              <a:t> for </a:t>
            </a:r>
            <a:r>
              <a:rPr lang="fr-FR" dirty="0" err="1"/>
              <a:t>developers</a:t>
            </a:r>
            <a:r>
              <a:rPr lang="fr-FR" dirty="0"/>
              <a:t> to </a:t>
            </a:r>
            <a:r>
              <a:rPr lang="fr-FR" dirty="0" err="1"/>
              <a:t>be</a:t>
            </a:r>
            <a:r>
              <a:rPr lang="fr-FR" dirty="0"/>
              <a:t> able to </a:t>
            </a:r>
            <a:r>
              <a:rPr lang="fr-FR" dirty="0" err="1"/>
              <a:t>estimate</a:t>
            </a:r>
            <a:r>
              <a:rPr lang="fr-FR" dirty="0"/>
              <a:t> </a:t>
            </a:r>
            <a:r>
              <a:rPr lang="fr-FR" dirty="0" err="1"/>
              <a:t>them</a:t>
            </a:r>
            <a:r>
              <a:rPr lang="fr-FR" dirty="0"/>
              <a:t>; </a:t>
            </a:r>
            <a:r>
              <a:rPr lang="fr-FR" dirty="0" err="1"/>
              <a:t>they</a:t>
            </a:r>
            <a:r>
              <a:rPr lang="fr-FR" dirty="0"/>
              <a:t> </a:t>
            </a:r>
            <a:r>
              <a:rPr lang="fr-FR" dirty="0" err="1"/>
              <a:t>should</a:t>
            </a:r>
            <a:r>
              <a:rPr lang="fr-FR" dirty="0"/>
              <a:t> </a:t>
            </a:r>
            <a:r>
              <a:rPr lang="fr-FR" dirty="0" err="1"/>
              <a:t>be</a:t>
            </a:r>
            <a:r>
              <a:rPr lang="fr-FR" dirty="0"/>
              <a:t> </a:t>
            </a:r>
            <a:r>
              <a:rPr lang="fr-FR" dirty="0" err="1"/>
              <a:t>small</a:t>
            </a:r>
            <a:r>
              <a:rPr lang="fr-FR" dirty="0"/>
              <a:t>; and </a:t>
            </a:r>
            <a:r>
              <a:rPr lang="fr-FR" dirty="0" err="1"/>
              <a:t>they</a:t>
            </a:r>
            <a:r>
              <a:rPr lang="fr-FR" dirty="0"/>
              <a:t> </a:t>
            </a:r>
            <a:r>
              <a:rPr lang="fr-FR" dirty="0" err="1"/>
              <a:t>should</a:t>
            </a:r>
            <a:r>
              <a:rPr lang="fr-FR" dirty="0"/>
              <a:t> </a:t>
            </a:r>
            <a:r>
              <a:rPr lang="fr-FR" dirty="0" err="1"/>
              <a:t>be</a:t>
            </a:r>
            <a:r>
              <a:rPr lang="fr-FR" dirty="0"/>
              <a:t> testable </a:t>
            </a:r>
            <a:r>
              <a:rPr lang="fr-FR" dirty="0" err="1"/>
              <a:t>through</a:t>
            </a:r>
            <a:r>
              <a:rPr lang="fr-FR" dirty="0"/>
              <a:t> the use of </a:t>
            </a:r>
            <a:r>
              <a:rPr lang="fr-FR" dirty="0" err="1"/>
              <a:t>pre-defined</a:t>
            </a:r>
            <a:r>
              <a:rPr lang="fr-FR" dirty="0"/>
              <a:t> test cases.</a:t>
            </a:r>
          </a:p>
          <a:p>
            <a:pPr eaLnBrk="1" hangingPunct="1"/>
            <a:endParaRPr lang="fr-FR" dirty="0"/>
          </a:p>
          <a:p>
            <a:pPr eaLnBrk="1" hangingPunct="1"/>
            <a:r>
              <a:rPr lang="fr-FR" dirty="0"/>
              <a:t>Autre référence: http://en.wikipedia.org/wiki/INVEST_(mnemonic)</a:t>
            </a:r>
          </a:p>
          <a:p>
            <a:pPr eaLnBrk="1" hangingPunct="1"/>
            <a:endParaRPr lang="fr-FR" dirty="0"/>
          </a:p>
          <a:p>
            <a:endParaRPr lang="fr-FR" dirty="0"/>
          </a:p>
          <a:p>
            <a:endParaRPr lang="fr-FR" dirty="0"/>
          </a:p>
          <a:p>
            <a:endParaRPr lang="fr-FR" dirty="0"/>
          </a:p>
          <a:p>
            <a:endParaRPr lang="fr-FR" dirty="0"/>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44</a:t>
            </a:fld>
            <a:endParaRPr lang="fr-FR"/>
          </a:p>
        </p:txBody>
      </p:sp>
    </p:spTree>
    <p:extLst>
      <p:ext uri="{BB962C8B-B14F-4D97-AF65-F5344CB8AC3E}">
        <p14:creationId xmlns:p14="http://schemas.microsoft.com/office/powerpoint/2010/main" val="2222823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Comme un terrain</a:t>
            </a:r>
            <a:r>
              <a:rPr lang="fr-FR" baseline="0" dirty="0"/>
              <a:t> de foot ou de rugby</a:t>
            </a:r>
          </a:p>
          <a:p>
            <a:r>
              <a:rPr lang="fr-FR" baseline="0" dirty="0"/>
              <a:t>Des règles et des joueurs (la team) qui créé le jeu et toujours avec un but</a:t>
            </a:r>
            <a:endParaRPr lang="fr-FR" dirty="0"/>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l’effort collaboratif est global, l’avancement se fait par petites itérations, les spécialités des joueurs sont mélangées et ils doivent s’accorder pour réussir ensemble dans un intervalle de temps limité</a:t>
            </a:r>
            <a:endParaRPr lang="fr-FR" dirty="0"/>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4</a:t>
            </a:fld>
            <a:endParaRPr lang="fr-FR"/>
          </a:p>
        </p:txBody>
      </p:sp>
    </p:spTree>
    <p:extLst>
      <p:ext uri="{BB962C8B-B14F-4D97-AF65-F5344CB8AC3E}">
        <p14:creationId xmlns:p14="http://schemas.microsoft.com/office/powerpoint/2010/main" val="16445909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Current</a:t>
            </a:r>
            <a:r>
              <a:rPr lang="fr-FR" dirty="0"/>
              <a:t> Product </a:t>
            </a:r>
            <a:r>
              <a:rPr lang="fr-FR" dirty="0" err="1"/>
              <a:t>Status</a:t>
            </a:r>
            <a:r>
              <a:rPr lang="fr-FR" dirty="0"/>
              <a:t> = Etat du produit</a:t>
            </a:r>
          </a:p>
          <a:p>
            <a:r>
              <a:rPr lang="fr-FR" dirty="0" err="1"/>
              <a:t>What</a:t>
            </a:r>
            <a:r>
              <a:rPr lang="fr-FR" dirty="0"/>
              <a:t> = Quoi</a:t>
            </a:r>
          </a:p>
          <a:p>
            <a:r>
              <a:rPr lang="fr-FR" dirty="0"/>
              <a:t>How = Comment</a:t>
            </a:r>
          </a:p>
          <a:p>
            <a:r>
              <a:rPr lang="fr-FR" dirty="0"/>
              <a:t>Sprint Goal =</a:t>
            </a:r>
            <a:r>
              <a:rPr lang="fr-FR" baseline="0" dirty="0"/>
              <a:t> But/Objectif du sprint</a:t>
            </a:r>
            <a:endParaRPr lang="fr-FR" dirty="0"/>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55</a:t>
            </a:fld>
            <a:endParaRPr lang="fr-FR"/>
          </a:p>
        </p:txBody>
      </p:sp>
    </p:spTree>
    <p:extLst>
      <p:ext uri="{BB962C8B-B14F-4D97-AF65-F5344CB8AC3E}">
        <p14:creationId xmlns:p14="http://schemas.microsoft.com/office/powerpoint/2010/main" val="38543132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1" dirty="0">
                <a:effectLst/>
              </a:rPr>
              <a:t>COMMITMENT – Engagement</a:t>
            </a:r>
            <a:br>
              <a:rPr lang="fr-FR" sz="1200" dirty="0">
                <a:effectLst/>
              </a:rPr>
            </a:br>
            <a:r>
              <a:rPr lang="fr-FR" sz="1200" dirty="0">
                <a:effectLst/>
              </a:rPr>
              <a:t>Respectons ce qui a été convenu. Un engagement fonctionne comme un objectif auquel une équipe motivée adhère. Le respect de cet engagement est crucial pour la motivation de l’équipe.</a:t>
            </a:r>
          </a:p>
          <a:p>
            <a:r>
              <a:rPr lang="fr-FR" sz="1200" b="1" dirty="0">
                <a:effectLst/>
              </a:rPr>
              <a:t>COURAGE – Courage</a:t>
            </a:r>
            <a:br>
              <a:rPr lang="fr-FR" sz="1200" dirty="0">
                <a:effectLst/>
              </a:rPr>
            </a:br>
            <a:r>
              <a:rPr lang="fr-FR" sz="1200" dirty="0">
                <a:effectLst/>
              </a:rPr>
              <a:t>Créons un environnement où l’échec est considéré comme une opportunité d’apprentissage. En travaillant par petites itérations, un échec sur l’une d’elles n’entraîne généralement pas de lourde conséquence. Au </a:t>
            </a:r>
            <a:r>
              <a:rPr lang="fr-FR" sz="1200" dirty="0" err="1">
                <a:effectLst/>
              </a:rPr>
              <a:t>contraite</a:t>
            </a:r>
            <a:r>
              <a:rPr lang="fr-FR" sz="1200" dirty="0">
                <a:effectLst/>
              </a:rPr>
              <a:t>, il procure à toute l’équipe des occasions d’apprendre et de progresser. Ce cycle d’amélioration continue positionne l’équipe sur la voie d’un succès durable. Oser échouer demande du courage.</a:t>
            </a:r>
          </a:p>
          <a:p>
            <a:r>
              <a:rPr lang="fr-FR" sz="1200" b="1" dirty="0">
                <a:effectLst/>
              </a:rPr>
              <a:t>FOCUS – Focus</a:t>
            </a:r>
            <a:br>
              <a:rPr lang="fr-FR" sz="1200" b="1" dirty="0">
                <a:effectLst/>
              </a:rPr>
            </a:br>
            <a:r>
              <a:rPr lang="fr-FR" sz="1200" dirty="0">
                <a:effectLst/>
              </a:rPr>
              <a:t>Définissons un objectif dans lequel chaque membre de l’équipe se reconnaît. Cette vision partagée permet de faire travailler tous les membres d’une équipe dans une même direction et d’éviter des conflits d’intérêts au cours de la collaboration.</a:t>
            </a:r>
          </a:p>
          <a:p>
            <a:r>
              <a:rPr lang="fr-FR" sz="1200" b="1" dirty="0">
                <a:effectLst/>
              </a:rPr>
              <a:t>OPENNESS – Ouverture</a:t>
            </a:r>
            <a:br>
              <a:rPr lang="fr-FR" sz="1200" b="1" dirty="0">
                <a:effectLst/>
              </a:rPr>
            </a:br>
            <a:r>
              <a:rPr lang="fr-FR" sz="1200" dirty="0">
                <a:effectLst/>
              </a:rPr>
              <a:t>Visualisons notre travail, nos échéances, nos problèmes. Cet exercice permet à beaucoup de personnes de se sentir impliquées dans le projet et à contribuer à sa réussite.</a:t>
            </a:r>
          </a:p>
          <a:p>
            <a:r>
              <a:rPr lang="fr-FR" sz="1200" b="1" dirty="0">
                <a:effectLst/>
              </a:rPr>
              <a:t>RESPECT – Respect</a:t>
            </a:r>
            <a:br>
              <a:rPr lang="fr-FR" sz="1200" b="1" dirty="0">
                <a:effectLst/>
              </a:rPr>
            </a:br>
            <a:r>
              <a:rPr lang="fr-FR" sz="1200" dirty="0">
                <a:effectLst/>
              </a:rPr>
              <a:t>Respecter et se faire respecter. Savoir écouter et prendre en considération les opinions de chacun tout en partageant sa propre vision est à la base du respect.</a:t>
            </a:r>
            <a:br>
              <a:rPr lang="fr-FR" sz="1200" dirty="0">
                <a:effectLst/>
              </a:rPr>
            </a:br>
            <a:r>
              <a:rPr lang="fr-FR" sz="1200" dirty="0">
                <a:effectLst/>
              </a:rPr>
              <a:t>En outre, avant chaque réunion, convenez d’une durée et tenez-vous-y. Les longues réunions sont inefficaces et souvent énergivores pour l’équipe. En vous tenant strictement au temps prévu, les participants finissent par se concentrer sur l’essentiel, ce qui augmente progressivement l’efficacité de vos réunions. C’est une façon de se montrer respectueux du temps précieux de chacun. Les participants sauront qu’ils termineront à l’heure prévue et viendront plus facilement à vos réunions. Les organisateurs des réunions suivantes vous remercierons de ne pas avoir débordé sur la leur.</a:t>
            </a:r>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74</a:t>
            </a:fld>
            <a:endParaRPr lang="fr-FR"/>
          </a:p>
        </p:txBody>
      </p:sp>
    </p:spTree>
    <p:extLst>
      <p:ext uri="{BB962C8B-B14F-4D97-AF65-F5344CB8AC3E}">
        <p14:creationId xmlns:p14="http://schemas.microsoft.com/office/powerpoint/2010/main" val="372895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dirty="0">
                <a:solidFill>
                  <a:schemeClr val="tx2"/>
                </a:solidFill>
              </a:rPr>
              <a:t>Elle existe en français : https://www.youtube.com/watch?v=tKwoqHKnJwk</a:t>
            </a:r>
          </a:p>
          <a:p>
            <a:endParaRPr lang="fr-FR" dirty="0"/>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75</a:t>
            </a:fld>
            <a:endParaRPr lang="fr-FR"/>
          </a:p>
        </p:txBody>
      </p:sp>
    </p:spTree>
    <p:extLst>
      <p:ext uri="{BB962C8B-B14F-4D97-AF65-F5344CB8AC3E}">
        <p14:creationId xmlns:p14="http://schemas.microsoft.com/office/powerpoint/2010/main" val="42300700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a:solidFill>
                  <a:schemeClr val="tx1"/>
                </a:solidFill>
                <a:latin typeface="+mn-lt"/>
                <a:ea typeface="+mn-ea"/>
                <a:cs typeface="+mn-cs"/>
              </a:rPr>
              <a:t>2 à 3 équipes de 4 à 6 personnes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i="0" u="none" strike="noStrike" kern="1200" baseline="0" dirty="0">
                <a:solidFill>
                  <a:schemeClr val="tx1"/>
                </a:solidFill>
                <a:latin typeface="+mn-lt"/>
                <a:ea typeface="+mn-ea"/>
                <a:cs typeface="+mn-cs"/>
              </a:rPr>
              <a:t>5 min Auto-organisation</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i="0" u="none" strike="noStrike" kern="1200" baseline="0" dirty="0">
                <a:solidFill>
                  <a:schemeClr val="tx1"/>
                </a:solidFill>
                <a:latin typeface="+mn-lt"/>
                <a:ea typeface="+mn-ea"/>
                <a:cs typeface="+mn-cs"/>
              </a:rPr>
              <a:t>10 min </a:t>
            </a:r>
            <a:r>
              <a:rPr lang="fr-FR" sz="1200" b="1" i="0" u="none" strike="noStrike" kern="1200" baseline="0" dirty="0" err="1">
                <a:solidFill>
                  <a:schemeClr val="tx1"/>
                </a:solidFill>
                <a:latin typeface="+mn-lt"/>
                <a:ea typeface="+mn-ea"/>
                <a:cs typeface="+mn-cs"/>
              </a:rPr>
              <a:t>Débrif</a:t>
            </a:r>
            <a:r>
              <a:rPr lang="fr-FR" sz="1200" b="1" i="0" u="none" strike="noStrike" kern="1200" baseline="0" dirty="0">
                <a:solidFill>
                  <a:schemeClr val="tx1"/>
                </a:solidFill>
                <a:latin typeface="+mn-lt"/>
                <a:ea typeface="+mn-ea"/>
                <a:cs typeface="+mn-cs"/>
              </a:rPr>
              <a:t> et RG voir slide suivant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i="0" u="none" strike="noStrike" kern="1200" baseline="0" dirty="0">
                <a:solidFill>
                  <a:schemeClr val="tx1"/>
                </a:solidFill>
                <a:latin typeface="+mn-lt"/>
                <a:ea typeface="+mn-ea"/>
                <a:cs typeface="+mn-cs"/>
              </a:rPr>
              <a:t>15 min de construction du </a:t>
            </a:r>
            <a:r>
              <a:rPr lang="fr-FR" sz="1200" b="1" i="0" u="none" strike="noStrike" kern="1200" baseline="0" dirty="0" err="1">
                <a:solidFill>
                  <a:schemeClr val="tx1"/>
                </a:solidFill>
                <a:latin typeface="+mn-lt"/>
                <a:ea typeface="+mn-ea"/>
                <a:cs typeface="+mn-cs"/>
              </a:rPr>
              <a:t>backlog</a:t>
            </a:r>
            <a:endParaRPr lang="fr-FR" sz="1200" b="1"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i="0" u="none" strike="noStrike" kern="1200" baseline="0" dirty="0">
                <a:solidFill>
                  <a:schemeClr val="tx1"/>
                </a:solidFill>
                <a:latin typeface="+mn-lt"/>
                <a:ea typeface="+mn-ea"/>
                <a:cs typeface="+mn-cs"/>
              </a:rPr>
              <a:t>20 min d’estimation du </a:t>
            </a:r>
            <a:r>
              <a:rPr lang="fr-FR" sz="1200" b="1" i="0" u="none" strike="noStrike" kern="1200" baseline="0" dirty="0" err="1">
                <a:solidFill>
                  <a:schemeClr val="tx1"/>
                </a:solidFill>
                <a:latin typeface="+mn-lt"/>
                <a:ea typeface="+mn-ea"/>
                <a:cs typeface="+mn-cs"/>
              </a:rPr>
              <a:t>backlog</a:t>
            </a:r>
            <a:r>
              <a:rPr lang="fr-FR" sz="1200" b="1" i="0" u="none" strike="noStrike" kern="1200" baseline="0" dirty="0">
                <a:solidFill>
                  <a:schemeClr val="tx1"/>
                </a:solidFill>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i="0" u="none" strike="noStrike" kern="1200" baseline="0" dirty="0">
                <a:solidFill>
                  <a:schemeClr val="tx1"/>
                </a:solidFill>
                <a:latin typeface="+mn-lt"/>
                <a:ea typeface="+mn-ea"/>
                <a:cs typeface="+mn-cs"/>
              </a:rPr>
              <a:t>45 minutes Sprint</a:t>
            </a:r>
            <a:endParaRPr lang="fr-FR" dirty="0"/>
          </a:p>
          <a:p>
            <a:endParaRPr lang="fr-FR" sz="1200" b="0" i="0" u="none" strike="noStrike" kern="1200" baseline="0" dirty="0">
              <a:solidFill>
                <a:schemeClr val="tx1"/>
              </a:solidFill>
              <a:latin typeface="+mn-lt"/>
              <a:ea typeface="+mn-ea"/>
              <a:cs typeface="+mn-cs"/>
            </a:endParaRPr>
          </a:p>
          <a:p>
            <a:r>
              <a:rPr lang="fr-FR" sz="1200" b="0" i="0" u="none" strike="noStrike" kern="1200" baseline="0" dirty="0">
                <a:solidFill>
                  <a:schemeClr val="tx1"/>
                </a:solidFill>
                <a:latin typeface="+mn-lt"/>
                <a:ea typeface="+mn-ea"/>
                <a:cs typeface="+mn-cs"/>
              </a:rPr>
              <a:t>1. Sprint #1</a:t>
            </a:r>
          </a:p>
          <a:p>
            <a:r>
              <a:rPr lang="fr-FR" sz="1200" b="0" i="0" u="none" strike="noStrike" kern="1200" baseline="0" dirty="0">
                <a:solidFill>
                  <a:schemeClr val="tx1"/>
                </a:solidFill>
                <a:latin typeface="+mn-lt"/>
                <a:ea typeface="+mn-ea"/>
                <a:cs typeface="+mn-cs"/>
              </a:rPr>
              <a:t>	a. Planification – 3 minutes</a:t>
            </a:r>
          </a:p>
          <a:p>
            <a:r>
              <a:rPr lang="fr-FR" sz="1200" b="0" i="0" u="none" strike="noStrike" kern="1200" baseline="0" dirty="0">
                <a:solidFill>
                  <a:schemeClr val="tx1"/>
                </a:solidFill>
                <a:latin typeface="+mn-lt"/>
                <a:ea typeface="+mn-ea"/>
                <a:cs typeface="+mn-cs"/>
              </a:rPr>
              <a:t>	b. Sprint – 7 minutes</a:t>
            </a:r>
          </a:p>
          <a:p>
            <a:r>
              <a:rPr lang="fr-FR" sz="1200" b="0" i="0" u="none" strike="noStrike" kern="1200" baseline="0" dirty="0">
                <a:solidFill>
                  <a:schemeClr val="tx1"/>
                </a:solidFill>
                <a:latin typeface="+mn-lt"/>
                <a:ea typeface="+mn-ea"/>
                <a:cs typeface="+mn-cs"/>
              </a:rPr>
              <a:t>	c. Revue – 5 minutes (</a:t>
            </a:r>
            <a:r>
              <a:rPr lang="fr-FR" sz="1200" b="0" i="0" u="none" strike="noStrike" kern="1200" baseline="0" dirty="0" err="1">
                <a:solidFill>
                  <a:schemeClr val="tx1"/>
                </a:solidFill>
                <a:latin typeface="+mn-lt"/>
                <a:ea typeface="+mn-ea"/>
                <a:cs typeface="+mn-cs"/>
              </a:rPr>
              <a:t>burndown</a:t>
            </a:r>
            <a:r>
              <a:rPr lang="fr-FR" sz="1200" b="0" i="0" u="none" strike="noStrike" kern="1200" baseline="0" dirty="0">
                <a:solidFill>
                  <a:schemeClr val="tx1"/>
                </a:solidFill>
                <a:latin typeface="+mn-lt"/>
                <a:ea typeface="+mn-ea"/>
                <a:cs typeface="+mn-cs"/>
              </a:rPr>
              <a:t> + </a:t>
            </a:r>
            <a:r>
              <a:rPr lang="fr-FR" sz="1200" b="0" i="0" u="none" strike="noStrike" kern="1200" baseline="0" dirty="0" err="1">
                <a:solidFill>
                  <a:schemeClr val="tx1"/>
                </a:solidFill>
                <a:latin typeface="+mn-lt"/>
                <a:ea typeface="+mn-ea"/>
                <a:cs typeface="+mn-cs"/>
              </a:rPr>
              <a:t>burnup</a:t>
            </a:r>
            <a:r>
              <a:rPr lang="fr-FR" sz="1200" b="0" i="0" u="none" strike="noStrike" kern="1200" baseline="0" dirty="0">
                <a:solidFill>
                  <a:schemeClr val="tx1"/>
                </a:solidFill>
                <a:latin typeface="+mn-lt"/>
                <a:ea typeface="+mn-ea"/>
                <a:cs typeface="+mn-cs"/>
              </a:rPr>
              <a:t>)</a:t>
            </a:r>
          </a:p>
          <a:p>
            <a:r>
              <a:rPr lang="fr-FR" sz="1200" b="0" i="0" u="none" strike="noStrike" kern="1200" baseline="0" dirty="0">
                <a:solidFill>
                  <a:schemeClr val="tx1"/>
                </a:solidFill>
                <a:latin typeface="+mn-lt"/>
                <a:ea typeface="+mn-ea"/>
                <a:cs typeface="+mn-cs"/>
              </a:rPr>
              <a:t>2. Sprint #2</a:t>
            </a:r>
          </a:p>
          <a:p>
            <a:r>
              <a:rPr lang="fr-FR" sz="1200" b="0" i="0" u="none" strike="noStrike" kern="1200" baseline="0" dirty="0">
                <a:solidFill>
                  <a:schemeClr val="tx1"/>
                </a:solidFill>
                <a:latin typeface="+mn-lt"/>
                <a:ea typeface="+mn-ea"/>
                <a:cs typeface="+mn-cs"/>
              </a:rPr>
              <a:t>	a. Planification – 3 minutes</a:t>
            </a:r>
          </a:p>
          <a:p>
            <a:r>
              <a:rPr lang="fr-FR" sz="1200" b="0" i="0" u="none" strike="noStrike" kern="1200" baseline="0" dirty="0">
                <a:solidFill>
                  <a:schemeClr val="tx1"/>
                </a:solidFill>
                <a:latin typeface="+mn-lt"/>
                <a:ea typeface="+mn-ea"/>
                <a:cs typeface="+mn-cs"/>
              </a:rPr>
              <a:t>	b. Sprint – 7 minutes</a:t>
            </a:r>
          </a:p>
          <a:p>
            <a:r>
              <a:rPr lang="fr-FR" sz="1200" b="0" i="0" u="none" strike="noStrike" kern="1200" baseline="0" dirty="0">
                <a:solidFill>
                  <a:schemeClr val="tx1"/>
                </a:solidFill>
                <a:latin typeface="+mn-lt"/>
                <a:ea typeface="+mn-ea"/>
                <a:cs typeface="+mn-cs"/>
              </a:rPr>
              <a:t>	c. Revue – 5 minutes (</a:t>
            </a:r>
            <a:r>
              <a:rPr lang="fr-FR" sz="1200" b="0" i="0" u="none" strike="noStrike" kern="1200" baseline="0" dirty="0" err="1">
                <a:solidFill>
                  <a:schemeClr val="tx1"/>
                </a:solidFill>
                <a:latin typeface="+mn-lt"/>
                <a:ea typeface="+mn-ea"/>
                <a:cs typeface="+mn-cs"/>
              </a:rPr>
              <a:t>burndown</a:t>
            </a:r>
            <a:r>
              <a:rPr lang="fr-FR" sz="1200" b="0" i="0" u="none" strike="noStrike" kern="1200" baseline="0" dirty="0">
                <a:solidFill>
                  <a:schemeClr val="tx1"/>
                </a:solidFill>
                <a:latin typeface="+mn-lt"/>
                <a:ea typeface="+mn-ea"/>
                <a:cs typeface="+mn-cs"/>
              </a:rPr>
              <a:t> + </a:t>
            </a:r>
            <a:r>
              <a:rPr lang="fr-FR" sz="1200" b="0" i="0" u="none" strike="noStrike" kern="1200" baseline="0" dirty="0" err="1">
                <a:solidFill>
                  <a:schemeClr val="tx1"/>
                </a:solidFill>
                <a:latin typeface="+mn-lt"/>
                <a:ea typeface="+mn-ea"/>
                <a:cs typeface="+mn-cs"/>
              </a:rPr>
              <a:t>burnup</a:t>
            </a:r>
            <a:r>
              <a:rPr lang="fr-FR" sz="1200" b="0" i="0" u="none" strike="noStrike" kern="1200" baseline="0" dirty="0">
                <a:solidFill>
                  <a:schemeClr val="tx1"/>
                </a:solidFill>
                <a:latin typeface="+mn-lt"/>
                <a:ea typeface="+mn-ea"/>
                <a:cs typeface="+mn-cs"/>
              </a:rPr>
              <a:t>)</a:t>
            </a:r>
          </a:p>
          <a:p>
            <a:r>
              <a:rPr lang="fr-FR" sz="1200" b="0" i="0" u="none" strike="noStrike" kern="1200" baseline="0" dirty="0">
                <a:solidFill>
                  <a:schemeClr val="tx1"/>
                </a:solidFill>
                <a:latin typeface="+mn-lt"/>
                <a:ea typeface="+mn-ea"/>
                <a:cs typeface="+mn-cs"/>
              </a:rPr>
              <a:t>3. Sprint #3</a:t>
            </a:r>
          </a:p>
          <a:p>
            <a:r>
              <a:rPr lang="fr-FR" sz="1200" b="0" i="0" u="none" strike="noStrike" kern="1200" baseline="0" dirty="0">
                <a:solidFill>
                  <a:schemeClr val="tx1"/>
                </a:solidFill>
                <a:latin typeface="+mn-lt"/>
                <a:ea typeface="+mn-ea"/>
                <a:cs typeface="+mn-cs"/>
              </a:rPr>
              <a:t>	a. Planification – 3 minutes</a:t>
            </a:r>
          </a:p>
          <a:p>
            <a:r>
              <a:rPr lang="fr-FR" sz="1200" b="0" i="0" u="none" strike="noStrike" kern="1200" baseline="0" dirty="0">
                <a:solidFill>
                  <a:schemeClr val="tx1"/>
                </a:solidFill>
                <a:latin typeface="+mn-lt"/>
                <a:ea typeface="+mn-ea"/>
                <a:cs typeface="+mn-cs"/>
              </a:rPr>
              <a:t>	b. Sprint – 7 minutes</a:t>
            </a:r>
          </a:p>
          <a:p>
            <a:r>
              <a:rPr lang="fr-FR" sz="1200" b="0" i="0" u="none" strike="noStrike" kern="1200" baseline="0" dirty="0">
                <a:solidFill>
                  <a:schemeClr val="tx1"/>
                </a:solidFill>
                <a:latin typeface="+mn-lt"/>
                <a:ea typeface="+mn-ea"/>
                <a:cs typeface="+mn-cs"/>
              </a:rPr>
              <a:t>	c. Revue – 5 minutes (</a:t>
            </a:r>
            <a:r>
              <a:rPr lang="fr-FR" sz="1200" b="0" i="0" u="none" strike="noStrike" kern="1200" baseline="0" dirty="0" err="1">
                <a:solidFill>
                  <a:schemeClr val="tx1"/>
                </a:solidFill>
                <a:latin typeface="+mn-lt"/>
                <a:ea typeface="+mn-ea"/>
                <a:cs typeface="+mn-cs"/>
              </a:rPr>
              <a:t>burndown</a:t>
            </a:r>
            <a:r>
              <a:rPr lang="fr-FR" sz="1200" b="0" i="0" u="none" strike="noStrike" kern="1200" baseline="0" dirty="0">
                <a:solidFill>
                  <a:schemeClr val="tx1"/>
                </a:solidFill>
                <a:latin typeface="+mn-lt"/>
                <a:ea typeface="+mn-ea"/>
                <a:cs typeface="+mn-cs"/>
              </a:rPr>
              <a:t> + </a:t>
            </a:r>
            <a:r>
              <a:rPr lang="fr-FR" sz="1200" b="0" i="0" u="none" strike="noStrike" kern="1200" baseline="0" dirty="0" err="1">
                <a:solidFill>
                  <a:schemeClr val="tx1"/>
                </a:solidFill>
                <a:latin typeface="+mn-lt"/>
                <a:ea typeface="+mn-ea"/>
                <a:cs typeface="+mn-cs"/>
              </a:rPr>
              <a:t>burnup</a:t>
            </a:r>
            <a:r>
              <a:rPr lang="fr-FR" sz="1200" b="0" i="0" u="none" strike="noStrike" kern="1200" baseline="0" dirty="0">
                <a:solidFill>
                  <a:schemeClr val="tx1"/>
                </a:solidFill>
                <a:latin typeface="+mn-lt"/>
                <a:ea typeface="+mn-ea"/>
                <a:cs typeface="+mn-cs"/>
              </a:rPr>
              <a:t>)</a:t>
            </a:r>
          </a:p>
          <a:p>
            <a:endParaRPr lang="fr-FR" sz="1200" b="0" i="0" u="none" strike="noStrike" kern="1200" baseline="0" dirty="0">
              <a:solidFill>
                <a:schemeClr val="tx1"/>
              </a:solidFill>
              <a:latin typeface="+mn-lt"/>
              <a:ea typeface="+mn-ea"/>
              <a:cs typeface="+mn-cs"/>
            </a:endParaRPr>
          </a:p>
          <a:p>
            <a:r>
              <a:rPr lang="fr-FR" sz="1200" b="1" i="0" u="none" strike="noStrike" kern="1200" baseline="0" dirty="0">
                <a:solidFill>
                  <a:schemeClr val="tx1"/>
                </a:solidFill>
                <a:latin typeface="+mn-lt"/>
                <a:ea typeface="+mn-ea"/>
                <a:cs typeface="+mn-cs"/>
              </a:rPr>
              <a:t>15 min Retro</a:t>
            </a:r>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76</a:t>
            </a:fld>
            <a:endParaRPr lang="fr-FR"/>
          </a:p>
        </p:txBody>
      </p:sp>
    </p:spTree>
    <p:extLst>
      <p:ext uri="{BB962C8B-B14F-4D97-AF65-F5344CB8AC3E}">
        <p14:creationId xmlns:p14="http://schemas.microsoft.com/office/powerpoint/2010/main" val="6335204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https://www.online-stopwatch.com/countdown-clock/full-screen/ pour le </a:t>
            </a:r>
            <a:r>
              <a:rPr lang="fr-FR" dirty="0" err="1"/>
              <a:t>timer</a:t>
            </a:r>
            <a:endParaRPr lang="fr-FR" dirty="0"/>
          </a:p>
          <a:p>
            <a:endParaRPr lang="fr-FR" dirty="0"/>
          </a:p>
          <a:p>
            <a:r>
              <a:rPr lang="fr-FR" dirty="0"/>
              <a:t>Pour le 1</a:t>
            </a:r>
            <a:r>
              <a:rPr lang="fr-FR" baseline="30000" dirty="0"/>
              <a:t>er</a:t>
            </a:r>
            <a:r>
              <a:rPr lang="fr-FR" dirty="0"/>
              <a:t> sprint :</a:t>
            </a:r>
          </a:p>
          <a:p>
            <a:r>
              <a:rPr lang="fr-FR" sz="1200" b="0" i="0" u="none" strike="noStrike" kern="1200" baseline="0" dirty="0">
                <a:solidFill>
                  <a:schemeClr val="tx1"/>
                </a:solidFill>
                <a:latin typeface="+mn-lt"/>
                <a:ea typeface="+mn-ea"/>
                <a:cs typeface="+mn-cs"/>
              </a:rPr>
              <a:t>J’aime la symétrie.</a:t>
            </a:r>
          </a:p>
          <a:p>
            <a:r>
              <a:rPr lang="fr-FR" sz="1200" b="0" i="0" u="none" strike="noStrike" kern="1200" baseline="0" dirty="0">
                <a:solidFill>
                  <a:schemeClr val="tx1"/>
                </a:solidFill>
                <a:latin typeface="+mn-lt"/>
                <a:ea typeface="+mn-ea"/>
                <a:cs typeface="+mn-cs"/>
              </a:rPr>
              <a:t>● “Tous de la même couleur” signifie en fait “couleur unique pour les bâtiments,</a:t>
            </a:r>
          </a:p>
          <a:p>
            <a:r>
              <a:rPr lang="fr-FR" sz="1200" b="0" i="0" u="none" strike="noStrike" kern="1200" baseline="0" dirty="0">
                <a:solidFill>
                  <a:schemeClr val="tx1"/>
                </a:solidFill>
                <a:latin typeface="+mn-lt"/>
                <a:ea typeface="+mn-ea"/>
                <a:cs typeface="+mn-cs"/>
              </a:rPr>
              <a:t>mais différente pour chacun.”</a:t>
            </a:r>
          </a:p>
          <a:p>
            <a:r>
              <a:rPr lang="fr-FR" sz="1200" b="0" i="0" u="none" strike="noStrike" kern="1200" baseline="0" dirty="0">
                <a:solidFill>
                  <a:schemeClr val="tx1"/>
                </a:solidFill>
                <a:latin typeface="+mn-lt"/>
                <a:ea typeface="+mn-ea"/>
                <a:cs typeface="+mn-cs"/>
              </a:rPr>
              <a:t>● Les bâtiments sont soit trop petits, trop grands ou trop différents.</a:t>
            </a:r>
          </a:p>
          <a:p>
            <a:r>
              <a:rPr lang="fr-FR" sz="1200" b="0" i="0" u="none" strike="noStrike" kern="1200" baseline="0" dirty="0">
                <a:solidFill>
                  <a:schemeClr val="tx1"/>
                </a:solidFill>
                <a:latin typeface="+mn-lt"/>
                <a:ea typeface="+mn-ea"/>
                <a:cs typeface="+mn-cs"/>
              </a:rPr>
              <a:t>● Les fenêtres des différents étages ne sont pas alignées.</a:t>
            </a:r>
          </a:p>
          <a:p>
            <a:r>
              <a:rPr lang="fr-FR" sz="1200" b="0" i="0" u="none" strike="noStrike" kern="1200" baseline="0" dirty="0">
                <a:solidFill>
                  <a:schemeClr val="tx1"/>
                </a:solidFill>
                <a:latin typeface="+mn-lt"/>
                <a:ea typeface="+mn-ea"/>
                <a:cs typeface="+mn-cs"/>
              </a:rPr>
              <a:t>● &lt;Faites votre propre raisonnement&gt;</a:t>
            </a:r>
            <a:endParaRPr lang="fr-FR" dirty="0"/>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77</a:t>
            </a:fld>
            <a:endParaRPr lang="fr-FR"/>
          </a:p>
        </p:txBody>
      </p:sp>
    </p:spTree>
    <p:extLst>
      <p:ext uri="{BB962C8B-B14F-4D97-AF65-F5344CB8AC3E}">
        <p14:creationId xmlns:p14="http://schemas.microsoft.com/office/powerpoint/2010/main" val="9401127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u="none" strike="noStrike" kern="1200" baseline="0" dirty="0">
                <a:solidFill>
                  <a:schemeClr val="tx1"/>
                </a:solidFill>
                <a:latin typeface="+mn-lt"/>
                <a:ea typeface="+mn-ea"/>
                <a:cs typeface="+mn-cs"/>
              </a:rPr>
              <a:t>Qu’ont observé les étudiants ?</a:t>
            </a:r>
          </a:p>
          <a:p>
            <a:r>
              <a:rPr lang="fr-FR" sz="1200" b="0" i="0" u="none" strike="noStrike" kern="1200" baseline="0" dirty="0">
                <a:solidFill>
                  <a:schemeClr val="tx1"/>
                </a:solidFill>
                <a:latin typeface="+mn-lt"/>
                <a:ea typeface="+mn-ea"/>
                <a:cs typeface="+mn-cs"/>
              </a:rPr>
              <a:t>● Qu’</a:t>
            </a:r>
            <a:r>
              <a:rPr lang="fr-FR" sz="1200" b="0" i="0" u="none" strike="noStrike" kern="1200" baseline="0" dirty="0" err="1">
                <a:solidFill>
                  <a:schemeClr val="tx1"/>
                </a:solidFill>
                <a:latin typeface="+mn-lt"/>
                <a:ea typeface="+mn-ea"/>
                <a:cs typeface="+mn-cs"/>
              </a:rPr>
              <a:t>est-ce-qu’on</a:t>
            </a:r>
            <a:r>
              <a:rPr lang="fr-FR" sz="1200" b="0" i="0" u="none" strike="noStrike" kern="1200" baseline="0" dirty="0">
                <a:solidFill>
                  <a:schemeClr val="tx1"/>
                </a:solidFill>
                <a:latin typeface="+mn-lt"/>
                <a:ea typeface="+mn-ea"/>
                <a:cs typeface="+mn-cs"/>
              </a:rPr>
              <a:t> ressent lorsqu’on est dans une équipe </a:t>
            </a:r>
            <a:r>
              <a:rPr lang="fr-FR" sz="1200" b="0" i="0" u="none" strike="noStrike" kern="1200" baseline="0" dirty="0" err="1">
                <a:solidFill>
                  <a:schemeClr val="tx1"/>
                </a:solidFill>
                <a:latin typeface="+mn-lt"/>
                <a:ea typeface="+mn-ea"/>
                <a:cs typeface="+mn-cs"/>
              </a:rPr>
              <a:t>Scrum</a:t>
            </a:r>
            <a:r>
              <a:rPr lang="fr-FR" sz="1200" b="0" i="0" u="none" strike="noStrike" kern="1200" baseline="0" dirty="0">
                <a:solidFill>
                  <a:schemeClr val="tx1"/>
                </a:solidFill>
                <a:latin typeface="+mn-lt"/>
                <a:ea typeface="+mn-ea"/>
                <a:cs typeface="+mn-cs"/>
              </a:rPr>
              <a:t> ?</a:t>
            </a:r>
          </a:p>
          <a:p>
            <a:r>
              <a:rPr lang="fr-FR" sz="1200" b="0" i="0" u="none" strike="noStrike" kern="1200" baseline="0" dirty="0">
                <a:solidFill>
                  <a:schemeClr val="tx1"/>
                </a:solidFill>
                <a:latin typeface="+mn-lt"/>
                <a:ea typeface="+mn-ea"/>
                <a:cs typeface="+mn-cs"/>
              </a:rPr>
              <a:t>● Comment se passent les itérations courtes ?</a:t>
            </a:r>
          </a:p>
          <a:p>
            <a:r>
              <a:rPr lang="fr-FR" sz="1200" b="0" i="0" u="none" strike="noStrike" kern="1200" baseline="0" dirty="0">
                <a:solidFill>
                  <a:schemeClr val="tx1"/>
                </a:solidFill>
                <a:latin typeface="+mn-lt"/>
                <a:ea typeface="+mn-ea"/>
                <a:cs typeface="+mn-cs"/>
              </a:rPr>
              <a:t>● Les estimations étaient-elles précises (à condition que le </a:t>
            </a:r>
            <a:r>
              <a:rPr lang="fr-FR" sz="1200" b="0" i="0" u="none" strike="noStrike" kern="1200" baseline="0" dirty="0" err="1">
                <a:solidFill>
                  <a:schemeClr val="tx1"/>
                </a:solidFill>
                <a:latin typeface="+mn-lt"/>
                <a:ea typeface="+mn-ea"/>
                <a:cs typeface="+mn-cs"/>
              </a:rPr>
              <a:t>Burndown</a:t>
            </a:r>
            <a:r>
              <a:rPr lang="fr-FR" sz="1200" b="0" i="0" u="none" strike="noStrike" kern="1200" baseline="0" dirty="0">
                <a:solidFill>
                  <a:schemeClr val="tx1"/>
                </a:solidFill>
                <a:latin typeface="+mn-lt"/>
                <a:ea typeface="+mn-ea"/>
                <a:cs typeface="+mn-cs"/>
              </a:rPr>
              <a:t> de la</a:t>
            </a:r>
          </a:p>
          <a:p>
            <a:r>
              <a:rPr lang="fr-FR" sz="1200" b="0" i="0" u="none" strike="noStrike" kern="1200" baseline="0" dirty="0">
                <a:solidFill>
                  <a:schemeClr val="tx1"/>
                </a:solidFill>
                <a:latin typeface="+mn-lt"/>
                <a:ea typeface="+mn-ea"/>
                <a:cs typeface="+mn-cs"/>
              </a:rPr>
              <a:t>Release soit disponible) ?</a:t>
            </a:r>
          </a:p>
          <a:p>
            <a:r>
              <a:rPr lang="fr-FR" sz="1200" b="0" i="0" u="none" strike="noStrike" kern="1200" baseline="0" dirty="0">
                <a:solidFill>
                  <a:schemeClr val="tx1"/>
                </a:solidFill>
                <a:latin typeface="+mn-lt"/>
                <a:ea typeface="+mn-ea"/>
                <a:cs typeface="+mn-cs"/>
              </a:rPr>
              <a:t>● Que ferions-nous différemment au départ s’ils nous étaient donné la chance de</a:t>
            </a:r>
          </a:p>
          <a:p>
            <a:r>
              <a:rPr lang="fr-FR" sz="1200" b="0" i="0" u="none" strike="noStrike" kern="1200" baseline="0" dirty="0">
                <a:solidFill>
                  <a:schemeClr val="tx1"/>
                </a:solidFill>
                <a:latin typeface="+mn-lt"/>
                <a:ea typeface="+mn-ea"/>
                <a:cs typeface="+mn-cs"/>
              </a:rPr>
              <a:t>rejouer ?</a:t>
            </a:r>
          </a:p>
          <a:p>
            <a:r>
              <a:rPr lang="fr-FR" sz="1200" b="0" i="0" u="none" strike="noStrike" kern="1200" baseline="0" dirty="0">
                <a:solidFill>
                  <a:schemeClr val="tx1"/>
                </a:solidFill>
                <a:latin typeface="+mn-lt"/>
                <a:ea typeface="+mn-ea"/>
                <a:cs typeface="+mn-cs"/>
              </a:rPr>
              <a:t>● En quoi a consisté le travail du Product </a:t>
            </a:r>
            <a:r>
              <a:rPr lang="fr-FR" sz="1200" b="0" i="0" u="none" strike="noStrike" kern="1200" baseline="0" dirty="0" err="1">
                <a:solidFill>
                  <a:schemeClr val="tx1"/>
                </a:solidFill>
                <a:latin typeface="+mn-lt"/>
                <a:ea typeface="+mn-ea"/>
                <a:cs typeface="+mn-cs"/>
              </a:rPr>
              <a:t>Owner</a:t>
            </a:r>
            <a:r>
              <a:rPr lang="fr-FR" sz="1200" b="0" i="0" u="none" strike="noStrike" kern="1200" baseline="0" dirty="0">
                <a:solidFill>
                  <a:schemeClr val="tx1"/>
                </a:solidFill>
                <a:latin typeface="+mn-lt"/>
                <a:ea typeface="+mn-ea"/>
                <a:cs typeface="+mn-cs"/>
              </a:rPr>
              <a:t> ?</a:t>
            </a:r>
          </a:p>
          <a:p>
            <a:r>
              <a:rPr lang="fr-FR" sz="1200" b="0" i="0" u="none" strike="noStrike" kern="1200" baseline="0" dirty="0">
                <a:solidFill>
                  <a:schemeClr val="tx1"/>
                </a:solidFill>
                <a:latin typeface="+mn-lt"/>
                <a:ea typeface="+mn-ea"/>
                <a:cs typeface="+mn-cs"/>
              </a:rPr>
              <a:t>● Qu’avez-vous ressenti après le premier sprint lorsque presque tous les éléments</a:t>
            </a:r>
          </a:p>
          <a:p>
            <a:r>
              <a:rPr lang="fr-FR" sz="1200" b="0" i="0" u="none" strike="noStrike" kern="1200" baseline="0" dirty="0">
                <a:solidFill>
                  <a:schemeClr val="tx1"/>
                </a:solidFill>
                <a:latin typeface="+mn-lt"/>
                <a:ea typeface="+mn-ea"/>
                <a:cs typeface="+mn-cs"/>
              </a:rPr>
              <a:t>devaient être remaniés ?</a:t>
            </a:r>
          </a:p>
          <a:p>
            <a:r>
              <a:rPr lang="fr-FR" sz="1200" b="0" i="0" u="none" strike="noStrike" kern="1200" baseline="0" dirty="0">
                <a:solidFill>
                  <a:schemeClr val="tx1"/>
                </a:solidFill>
                <a:latin typeface="+mn-lt"/>
                <a:ea typeface="+mn-ea"/>
                <a:cs typeface="+mn-cs"/>
              </a:rPr>
              <a:t>● Qu’ont fait les </a:t>
            </a:r>
            <a:r>
              <a:rPr lang="fr-FR" sz="1200" b="0" i="0" u="none" strike="noStrike" kern="1200" baseline="0" dirty="0" err="1">
                <a:solidFill>
                  <a:schemeClr val="tx1"/>
                </a:solidFill>
                <a:latin typeface="+mn-lt"/>
                <a:ea typeface="+mn-ea"/>
                <a:cs typeface="+mn-cs"/>
              </a:rPr>
              <a:t>Scrum</a:t>
            </a:r>
            <a:r>
              <a:rPr lang="fr-FR" sz="1200" b="0" i="0" u="none" strike="noStrike" kern="1200" baseline="0" dirty="0">
                <a:solidFill>
                  <a:schemeClr val="tx1"/>
                </a:solidFill>
                <a:latin typeface="+mn-lt"/>
                <a:ea typeface="+mn-ea"/>
                <a:cs typeface="+mn-cs"/>
              </a:rPr>
              <a:t> Masters ?</a:t>
            </a:r>
          </a:p>
          <a:p>
            <a:r>
              <a:rPr lang="fr-FR" sz="1200" b="0" i="0" u="none" strike="noStrike" kern="1200" baseline="0" dirty="0">
                <a:solidFill>
                  <a:schemeClr val="tx1"/>
                </a:solidFill>
                <a:latin typeface="+mn-lt"/>
                <a:ea typeface="+mn-ea"/>
                <a:cs typeface="+mn-cs"/>
              </a:rPr>
              <a:t>● De quelle façon votre stratégie va-t-elle changer si vous savez que le Product</a:t>
            </a:r>
          </a:p>
          <a:p>
            <a:r>
              <a:rPr lang="fr-FR" sz="1200" b="0" i="0" u="none" strike="noStrike" kern="1200" baseline="0" dirty="0" err="1">
                <a:solidFill>
                  <a:schemeClr val="tx1"/>
                </a:solidFill>
                <a:latin typeface="+mn-lt"/>
                <a:ea typeface="+mn-ea"/>
                <a:cs typeface="+mn-cs"/>
              </a:rPr>
              <a:t>Owner</a:t>
            </a:r>
            <a:r>
              <a:rPr lang="fr-FR" sz="1200" b="0" i="0" u="none" strike="noStrike" kern="1200" baseline="0" dirty="0">
                <a:solidFill>
                  <a:schemeClr val="tx1"/>
                </a:solidFill>
                <a:latin typeface="+mn-lt"/>
                <a:ea typeface="+mn-ea"/>
                <a:cs typeface="+mn-cs"/>
              </a:rPr>
              <a:t> ne sera pas disponible pendant les sprints ?</a:t>
            </a:r>
          </a:p>
          <a:p>
            <a:r>
              <a:rPr lang="fr-FR" sz="1200" b="0" i="0" u="none" strike="noStrike" kern="1200" baseline="0" dirty="0">
                <a:solidFill>
                  <a:schemeClr val="tx1"/>
                </a:solidFill>
                <a:latin typeface="+mn-lt"/>
                <a:ea typeface="+mn-ea"/>
                <a:cs typeface="+mn-cs"/>
              </a:rPr>
              <a:t>● Comment s’est passé la communication au sein de l’équipe ? Y avait-il des</a:t>
            </a:r>
          </a:p>
          <a:p>
            <a:r>
              <a:rPr lang="fr-FR" sz="1200" b="0" i="0" u="none" strike="noStrike" kern="1200" baseline="0" dirty="0">
                <a:solidFill>
                  <a:schemeClr val="tx1"/>
                </a:solidFill>
                <a:latin typeface="+mn-lt"/>
                <a:ea typeface="+mn-ea"/>
                <a:cs typeface="+mn-cs"/>
              </a:rPr>
              <a:t>dépendances ? Comment </a:t>
            </a:r>
            <a:r>
              <a:rPr lang="fr-FR" sz="1200" b="0" i="0" u="none" strike="noStrike" kern="1200" baseline="0" dirty="0" err="1">
                <a:solidFill>
                  <a:schemeClr val="tx1"/>
                </a:solidFill>
                <a:latin typeface="+mn-lt"/>
                <a:ea typeface="+mn-ea"/>
                <a:cs typeface="+mn-cs"/>
              </a:rPr>
              <a:t>ont-elles</a:t>
            </a:r>
            <a:r>
              <a:rPr lang="fr-FR" sz="1200" b="0" i="0" u="none" strike="noStrike" kern="1200" baseline="0" dirty="0">
                <a:solidFill>
                  <a:schemeClr val="tx1"/>
                </a:solidFill>
                <a:latin typeface="+mn-lt"/>
                <a:ea typeface="+mn-ea"/>
                <a:cs typeface="+mn-cs"/>
              </a:rPr>
              <a:t> été résolues ?</a:t>
            </a:r>
          </a:p>
          <a:p>
            <a:r>
              <a:rPr lang="fr-FR" sz="1200" b="0" i="0" u="none" strike="noStrike" kern="1200" baseline="0" dirty="0">
                <a:solidFill>
                  <a:schemeClr val="tx1"/>
                </a:solidFill>
                <a:latin typeface="+mn-lt"/>
                <a:ea typeface="+mn-ea"/>
                <a:cs typeface="+mn-cs"/>
              </a:rPr>
              <a:t>● Qu’ont appris les étudiants ?</a:t>
            </a:r>
            <a:endParaRPr lang="fr-FR" dirty="0"/>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78</a:t>
            </a:fld>
            <a:endParaRPr lang="fr-FR"/>
          </a:p>
        </p:txBody>
      </p:sp>
    </p:spTree>
    <p:extLst>
      <p:ext uri="{BB962C8B-B14F-4D97-AF65-F5344CB8AC3E}">
        <p14:creationId xmlns:p14="http://schemas.microsoft.com/office/powerpoint/2010/main" val="2430992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5</a:t>
            </a:fld>
            <a:endParaRPr lang="fr-FR"/>
          </a:p>
        </p:txBody>
      </p:sp>
    </p:spTree>
    <p:extLst>
      <p:ext uri="{BB962C8B-B14F-4D97-AF65-F5344CB8AC3E}">
        <p14:creationId xmlns:p14="http://schemas.microsoft.com/office/powerpoint/2010/main" val="3031419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6</a:t>
            </a:fld>
            <a:endParaRPr lang="fr-FR"/>
          </a:p>
        </p:txBody>
      </p:sp>
    </p:spTree>
    <p:extLst>
      <p:ext uri="{BB962C8B-B14F-4D97-AF65-F5344CB8AC3E}">
        <p14:creationId xmlns:p14="http://schemas.microsoft.com/office/powerpoint/2010/main" val="616045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Rôles: PO, SM, équipe</a:t>
            </a:r>
          </a:p>
          <a:p>
            <a:r>
              <a:rPr lang="fr-FR" dirty="0"/>
              <a:t>Cérémonies: Sprint planning, SUM, Rétrospective</a:t>
            </a:r>
          </a:p>
          <a:p>
            <a:r>
              <a:rPr lang="fr-FR" dirty="0"/>
              <a:t>Artefacts: Product Backlog, Sprint Backlog, </a:t>
            </a:r>
            <a:r>
              <a:rPr lang="fr-FR" dirty="0" err="1"/>
              <a:t>Burndown</a:t>
            </a:r>
            <a:r>
              <a:rPr lang="fr-FR" dirty="0"/>
              <a:t> chart</a:t>
            </a:r>
          </a:p>
          <a:p>
            <a:r>
              <a:rPr lang="fr-FR" dirty="0"/>
              <a:t>Bonnes</a:t>
            </a:r>
            <a:r>
              <a:rPr lang="fr-FR" baseline="0" dirty="0"/>
              <a:t> pratiques: US, Planning Poker, </a:t>
            </a:r>
            <a:r>
              <a:rPr lang="fr-FR" baseline="0" dirty="0" err="1"/>
              <a:t>ScrumBoard</a:t>
            </a:r>
            <a:endParaRPr lang="fr-FR" dirty="0"/>
          </a:p>
          <a:p>
            <a:endParaRPr lang="fr-FR" dirty="0"/>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8</a:t>
            </a:fld>
            <a:endParaRPr lang="fr-FR"/>
          </a:p>
        </p:txBody>
      </p:sp>
    </p:spTree>
    <p:extLst>
      <p:ext uri="{BB962C8B-B14F-4D97-AF65-F5344CB8AC3E}">
        <p14:creationId xmlns:p14="http://schemas.microsoft.com/office/powerpoint/2010/main" val="1104195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La transparence</a:t>
            </a:r>
          </a:p>
          <a:p>
            <a:r>
              <a:rPr lang="fr-FR" dirty="0"/>
              <a:t>Scrum met l'accent sur le fait </a:t>
            </a:r>
            <a:r>
              <a:rPr lang="fr-FR" b="1" dirty="0"/>
              <a:t>d'avoir un langage commun entre </a:t>
            </a:r>
            <a:r>
              <a:rPr lang="fr-FR" dirty="0"/>
              <a:t>l'équipe et le management. Ce langage commun doit permettre à tout observateur d'obtenir rapidement une bonne compréhension du projet.</a:t>
            </a:r>
          </a:p>
          <a:p>
            <a:r>
              <a:rPr lang="fr-FR" b="1" dirty="0"/>
              <a:t>L'inspection</a:t>
            </a:r>
          </a:p>
          <a:p>
            <a:r>
              <a:rPr lang="fr-FR" dirty="0"/>
              <a:t>À intervalle régulier, Scrum propose </a:t>
            </a:r>
            <a:r>
              <a:rPr lang="fr-FR" b="1" dirty="0"/>
              <a:t>de faire le point </a:t>
            </a:r>
            <a:r>
              <a:rPr lang="fr-FR" dirty="0"/>
              <a:t>sur les différents artéfacts produits, afin de détecter toute variation indésirable.</a:t>
            </a:r>
          </a:p>
          <a:p>
            <a:r>
              <a:rPr lang="fr-FR" dirty="0"/>
              <a:t>Ces inspections ne doivent pas être faites trop fréquemment, ou par un inspecteur mal formé : cela nuirait à l'avancement du projet.</a:t>
            </a:r>
          </a:p>
          <a:p>
            <a:r>
              <a:rPr lang="fr-FR" b="1" dirty="0"/>
              <a:t>L'adaptation</a:t>
            </a:r>
          </a:p>
          <a:p>
            <a:r>
              <a:rPr lang="fr-FR" dirty="0"/>
              <a:t>Si une dérive est constatée pendant l'inspection, le processus doit alors être adapté. Scrum fournit des rituels, durant lesquels cette adaptation est possible. Il s'agit de la </a:t>
            </a:r>
            <a:r>
              <a:rPr lang="fr-FR" i="1" dirty="0"/>
              <a:t>réunion de planification de sprint</a:t>
            </a:r>
            <a:r>
              <a:rPr lang="fr-FR" dirty="0"/>
              <a:t>, de la </a:t>
            </a:r>
            <a:r>
              <a:rPr lang="fr-FR" i="1" dirty="0"/>
              <a:t>mêlée quotidienne</a:t>
            </a:r>
            <a:r>
              <a:rPr lang="fr-FR" dirty="0"/>
              <a:t>, de la </a:t>
            </a:r>
            <a:r>
              <a:rPr lang="fr-FR" i="1" dirty="0"/>
              <a:t>revue de sprint</a:t>
            </a:r>
            <a:r>
              <a:rPr lang="fr-FR" dirty="0"/>
              <a:t> ainsi que de la </a:t>
            </a:r>
            <a:r>
              <a:rPr lang="fr-FR" i="1" dirty="0"/>
              <a:t>rétrospective de sprint</a:t>
            </a:r>
            <a:r>
              <a:rPr lang="fr-FR" dirty="0"/>
              <a:t>.</a:t>
            </a:r>
          </a:p>
          <a:p>
            <a:endParaRPr lang="fr-FR" dirty="0"/>
          </a:p>
          <a:p>
            <a:endParaRPr lang="fr-FR" dirty="0"/>
          </a:p>
          <a:p>
            <a:endParaRPr lang="fr-FR" dirty="0"/>
          </a:p>
          <a:p>
            <a:endParaRPr lang="fr-FR" dirty="0"/>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9</a:t>
            </a:fld>
            <a:endParaRPr lang="fr-FR"/>
          </a:p>
        </p:txBody>
      </p:sp>
    </p:spTree>
    <p:extLst>
      <p:ext uri="{BB962C8B-B14F-4D97-AF65-F5344CB8AC3E}">
        <p14:creationId xmlns:p14="http://schemas.microsoft.com/office/powerpoint/2010/main" val="3370499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10</a:t>
            </a:fld>
            <a:endParaRPr lang="fr-FR"/>
          </a:p>
        </p:txBody>
      </p:sp>
    </p:spTree>
    <p:extLst>
      <p:ext uri="{BB962C8B-B14F-4D97-AF65-F5344CB8AC3E}">
        <p14:creationId xmlns:p14="http://schemas.microsoft.com/office/powerpoint/2010/main" val="3366058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 noter ce sont des rôles, donc il est possible être PO et développeur, SM et développeur</a:t>
            </a:r>
          </a:p>
          <a:p>
            <a:r>
              <a:rPr lang="fr-FR" dirty="0"/>
              <a:t>On évite de cumuler les rôles de PO et SM, mais cela reste possible (sur 2 équipes par exemple) ou sur une petite équipe.</a:t>
            </a:r>
          </a:p>
        </p:txBody>
      </p:sp>
      <p:sp>
        <p:nvSpPr>
          <p:cNvPr id="4" name="Espace réservé du numéro de diapositive 3"/>
          <p:cNvSpPr>
            <a:spLocks noGrp="1"/>
          </p:cNvSpPr>
          <p:nvPr>
            <p:ph type="sldNum" sz="quarter" idx="10"/>
          </p:nvPr>
        </p:nvSpPr>
        <p:spPr/>
        <p:txBody>
          <a:bodyPr/>
          <a:lstStyle/>
          <a:p>
            <a:fld id="{481AB774-3BF5-4BF9-89AD-C6ECCAAA03FC}" type="slidenum">
              <a:rPr lang="fr-FR" smtClean="0"/>
              <a:t>11</a:t>
            </a:fld>
            <a:endParaRPr lang="fr-FR"/>
          </a:p>
        </p:txBody>
      </p:sp>
    </p:spTree>
    <p:extLst>
      <p:ext uri="{BB962C8B-B14F-4D97-AF65-F5344CB8AC3E}">
        <p14:creationId xmlns:p14="http://schemas.microsoft.com/office/powerpoint/2010/main" val="1980356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buFont typeface="Arial" panose="020B0604020202020204" pitchFamily="34" charset="0"/>
              <a:buNone/>
            </a:pPr>
            <a:r>
              <a:rPr lang="en-US" b="0" i="0" dirty="0">
                <a:solidFill>
                  <a:srgbClr val="333333"/>
                </a:solidFill>
                <a:effectLst/>
                <a:latin typeface="Helvetica Neue"/>
              </a:rPr>
              <a:t>Avec 3 engagements pour </a:t>
            </a:r>
            <a:r>
              <a:rPr lang="en-US" b="0" i="0" dirty="0" err="1">
                <a:solidFill>
                  <a:srgbClr val="333333"/>
                </a:solidFill>
                <a:effectLst/>
                <a:latin typeface="Helvetica Neue"/>
              </a:rPr>
              <a:t>ces</a:t>
            </a:r>
            <a:r>
              <a:rPr lang="en-US" b="0" i="0" dirty="0">
                <a:solidFill>
                  <a:srgbClr val="333333"/>
                </a:solidFill>
                <a:effectLst/>
                <a:latin typeface="Helvetica Neue"/>
              </a:rPr>
              <a:t> 3 artefacts </a:t>
            </a:r>
          </a:p>
          <a:p>
            <a:pPr algn="l">
              <a:buFont typeface="Arial" panose="020B0604020202020204" pitchFamily="34" charset="0"/>
              <a:buChar char="•"/>
            </a:pPr>
            <a:r>
              <a:rPr lang="en-US" b="0" i="0" dirty="0">
                <a:solidFill>
                  <a:srgbClr val="333333"/>
                </a:solidFill>
                <a:effectLst/>
                <a:latin typeface="Helvetica Neue"/>
              </a:rPr>
              <a:t>For the Product Backlog it is the Product Goal.</a:t>
            </a:r>
          </a:p>
          <a:p>
            <a:pPr algn="l">
              <a:buFont typeface="Arial" panose="020B0604020202020204" pitchFamily="34" charset="0"/>
              <a:buChar char="•"/>
            </a:pPr>
            <a:r>
              <a:rPr lang="en-US" b="0" i="0" dirty="0">
                <a:solidFill>
                  <a:srgbClr val="333333"/>
                </a:solidFill>
                <a:effectLst/>
                <a:latin typeface="Helvetica Neue"/>
              </a:rPr>
              <a:t>For the Sprint Backlog it is the Sprint Goal.</a:t>
            </a:r>
          </a:p>
          <a:p>
            <a:pPr algn="l">
              <a:buFont typeface="Arial" panose="020B0604020202020204" pitchFamily="34" charset="0"/>
              <a:buChar char="•"/>
            </a:pPr>
            <a:r>
              <a:rPr lang="en-US" b="0" i="0" dirty="0">
                <a:solidFill>
                  <a:srgbClr val="333333"/>
                </a:solidFill>
                <a:effectLst/>
                <a:latin typeface="Helvetica Neue"/>
              </a:rPr>
              <a:t>For the Increment it is the Definition of Done.</a:t>
            </a:r>
          </a:p>
          <a:p>
            <a:endParaRPr lang="fr-FR" dirty="0"/>
          </a:p>
        </p:txBody>
      </p:sp>
      <p:sp>
        <p:nvSpPr>
          <p:cNvPr id="4" name="Espace réservé du numéro de diapositive 3"/>
          <p:cNvSpPr>
            <a:spLocks noGrp="1"/>
          </p:cNvSpPr>
          <p:nvPr>
            <p:ph type="sldNum" sz="quarter" idx="5"/>
          </p:nvPr>
        </p:nvSpPr>
        <p:spPr/>
        <p:txBody>
          <a:bodyPr/>
          <a:lstStyle/>
          <a:p>
            <a:fld id="{481AB774-3BF5-4BF9-89AD-C6ECCAAA03FC}" type="slidenum">
              <a:rPr lang="fr-FR" smtClean="0"/>
              <a:t>12</a:t>
            </a:fld>
            <a:endParaRPr lang="fr-FR"/>
          </a:p>
        </p:txBody>
      </p:sp>
    </p:spTree>
    <p:extLst>
      <p:ext uri="{BB962C8B-B14F-4D97-AF65-F5344CB8AC3E}">
        <p14:creationId xmlns:p14="http://schemas.microsoft.com/office/powerpoint/2010/main" val="3824865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fr-FR"/>
              <a:t>Modifiez le style du titre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Modifier le style des sous-titres du masque</a:t>
            </a:r>
            <a:endParaRPr lang="en-US" dirty="0"/>
          </a:p>
        </p:txBody>
      </p:sp>
      <p:sp>
        <p:nvSpPr>
          <p:cNvPr id="4" name="Date Placeholder 3"/>
          <p:cNvSpPr>
            <a:spLocks noGrp="1"/>
          </p:cNvSpPr>
          <p:nvPr>
            <p:ph type="dt" sz="half" idx="10"/>
          </p:nvPr>
        </p:nvSpPr>
        <p:spPr/>
        <p:txBody>
          <a:bodyPr/>
          <a:lstStyle/>
          <a:p>
            <a:fld id="{FD30667D-3FFD-49C1-BFE1-22C52A3BC47C}" type="datetimeFigureOut">
              <a:rPr lang="fr-FR" smtClean="0"/>
              <a:t>07/02/2024</a:t>
            </a:fld>
            <a:endParaRPr lang="fr-FR"/>
          </a:p>
        </p:txBody>
      </p:sp>
      <p:sp>
        <p:nvSpPr>
          <p:cNvPr id="5" name="Footer Placeholder 4"/>
          <p:cNvSpPr>
            <a:spLocks noGrp="1"/>
          </p:cNvSpPr>
          <p:nvPr>
            <p:ph type="ftr" sz="quarter" idx="11"/>
          </p:nvPr>
        </p:nvSpPr>
        <p:spPr/>
        <p:txBody>
          <a:bodyPr/>
          <a:lstStyle/>
          <a:p>
            <a:endParaRPr lang="fr-FR"/>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BE9D837A-2B27-4C50-BFEF-395B09D5A66A}" type="slidenum">
              <a:rPr lang="fr-FR" smtClean="0"/>
              <a:t>‹N°›</a:t>
            </a:fld>
            <a:endParaRPr lang="fr-FR"/>
          </a:p>
        </p:txBody>
      </p:sp>
    </p:spTree>
    <p:extLst>
      <p:ext uri="{BB962C8B-B14F-4D97-AF65-F5344CB8AC3E}">
        <p14:creationId xmlns:p14="http://schemas.microsoft.com/office/powerpoint/2010/main" val="4074182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fr-FR"/>
              <a:t>Modifiez le style du titre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FD30667D-3FFD-49C1-BFE1-22C52A3BC47C}" type="datetimeFigureOut">
              <a:rPr lang="fr-FR" smtClean="0"/>
              <a:t>07/02/2024</a:t>
            </a:fld>
            <a:endParaRPr lang="fr-FR"/>
          </a:p>
        </p:txBody>
      </p:sp>
      <p:sp>
        <p:nvSpPr>
          <p:cNvPr id="5" name="Footer Placeholder 4"/>
          <p:cNvSpPr>
            <a:spLocks noGrp="1"/>
          </p:cNvSpPr>
          <p:nvPr>
            <p:ph type="ftr" sz="quarter" idx="11"/>
          </p:nvPr>
        </p:nvSpPr>
        <p:spPr/>
        <p:txBody>
          <a:bodyPr/>
          <a:lstStyle/>
          <a:p>
            <a:endParaRPr lang="fr-F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E9D837A-2B27-4C50-BFEF-395B09D5A66A}" type="slidenum">
              <a:rPr lang="fr-FR" smtClean="0"/>
              <a:t>‹N°›</a:t>
            </a:fld>
            <a:endParaRPr lang="fr-FR"/>
          </a:p>
        </p:txBody>
      </p:sp>
    </p:spTree>
    <p:extLst>
      <p:ext uri="{BB962C8B-B14F-4D97-AF65-F5344CB8AC3E}">
        <p14:creationId xmlns:p14="http://schemas.microsoft.com/office/powerpoint/2010/main" val="561100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fr-FR"/>
              <a:t>Modifiez le style du titre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Modifier les styles du texte du masque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FD30667D-3FFD-49C1-BFE1-22C52A3BC47C}" type="datetimeFigureOut">
              <a:rPr lang="fr-FR" smtClean="0"/>
              <a:t>07/02/2024</a:t>
            </a:fld>
            <a:endParaRPr lang="fr-FR"/>
          </a:p>
        </p:txBody>
      </p:sp>
      <p:sp>
        <p:nvSpPr>
          <p:cNvPr id="5" name="Footer Placeholder 4"/>
          <p:cNvSpPr>
            <a:spLocks noGrp="1"/>
          </p:cNvSpPr>
          <p:nvPr>
            <p:ph type="ftr" sz="quarter" idx="11"/>
          </p:nvPr>
        </p:nvSpPr>
        <p:spPr/>
        <p:txBody>
          <a:bodyPr/>
          <a:lstStyle/>
          <a:p>
            <a:endParaRPr lang="fr-FR"/>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E9D837A-2B27-4C50-BFEF-395B09D5A66A}" type="slidenum">
              <a:rPr lang="fr-FR" smtClean="0"/>
              <a:t>‹N°›</a:t>
            </a:fld>
            <a:endParaRPr lang="fr-FR"/>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0979171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fr-FR"/>
              <a:t>Modifiez le style du titre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Modifier les styles du texte du masque</a:t>
            </a:r>
          </a:p>
        </p:txBody>
      </p:sp>
      <p:sp>
        <p:nvSpPr>
          <p:cNvPr id="5" name="Date Placeholder 4"/>
          <p:cNvSpPr>
            <a:spLocks noGrp="1"/>
          </p:cNvSpPr>
          <p:nvPr>
            <p:ph type="dt" sz="half" idx="10"/>
          </p:nvPr>
        </p:nvSpPr>
        <p:spPr/>
        <p:txBody>
          <a:bodyPr/>
          <a:lstStyle/>
          <a:p>
            <a:fld id="{FD30667D-3FFD-49C1-BFE1-22C52A3BC47C}" type="datetimeFigureOut">
              <a:rPr lang="fr-FR" smtClean="0"/>
              <a:t>07/02/2024</a:t>
            </a:fld>
            <a:endParaRPr lang="fr-FR"/>
          </a:p>
        </p:txBody>
      </p:sp>
      <p:sp>
        <p:nvSpPr>
          <p:cNvPr id="6" name="Footer Placeholder 5"/>
          <p:cNvSpPr>
            <a:spLocks noGrp="1"/>
          </p:cNvSpPr>
          <p:nvPr>
            <p:ph type="ftr" sz="quarter" idx="11"/>
          </p:nvPr>
        </p:nvSpPr>
        <p:spPr/>
        <p:txBody>
          <a:bodyPr/>
          <a:lstStyle/>
          <a:p>
            <a:endParaRPr lang="fr-F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E9D837A-2B27-4C50-BFEF-395B09D5A66A}" type="slidenum">
              <a:rPr lang="fr-FR" smtClean="0"/>
              <a:t>‹N°›</a:t>
            </a:fld>
            <a:endParaRPr lang="fr-FR"/>
          </a:p>
        </p:txBody>
      </p:sp>
    </p:spTree>
    <p:extLst>
      <p:ext uri="{BB962C8B-B14F-4D97-AF65-F5344CB8AC3E}">
        <p14:creationId xmlns:p14="http://schemas.microsoft.com/office/powerpoint/2010/main" val="24526048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fr-FR"/>
              <a:t>Modifiez le style du titre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Modifier les styles du texte du masque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Modifier les styles du texte du masque</a:t>
            </a:r>
          </a:p>
        </p:txBody>
      </p:sp>
      <p:sp>
        <p:nvSpPr>
          <p:cNvPr id="5" name="Date Placeholder 4"/>
          <p:cNvSpPr>
            <a:spLocks noGrp="1"/>
          </p:cNvSpPr>
          <p:nvPr>
            <p:ph type="dt" sz="half" idx="10"/>
          </p:nvPr>
        </p:nvSpPr>
        <p:spPr/>
        <p:txBody>
          <a:bodyPr/>
          <a:lstStyle/>
          <a:p>
            <a:fld id="{FD30667D-3FFD-49C1-BFE1-22C52A3BC47C}" type="datetimeFigureOut">
              <a:rPr lang="fr-FR" smtClean="0"/>
              <a:t>07/02/2024</a:t>
            </a:fld>
            <a:endParaRPr lang="fr-FR"/>
          </a:p>
        </p:txBody>
      </p:sp>
      <p:sp>
        <p:nvSpPr>
          <p:cNvPr id="6" name="Footer Placeholder 5"/>
          <p:cNvSpPr>
            <a:spLocks noGrp="1"/>
          </p:cNvSpPr>
          <p:nvPr>
            <p:ph type="ftr" sz="quarter" idx="11"/>
          </p:nvPr>
        </p:nvSpPr>
        <p:spPr/>
        <p:txBody>
          <a:bodyPr/>
          <a:lstStyle/>
          <a:p>
            <a:endParaRPr lang="fr-FR"/>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E9D837A-2B27-4C50-BFEF-395B09D5A66A}" type="slidenum">
              <a:rPr lang="fr-FR" smtClean="0"/>
              <a:t>‹N°›</a:t>
            </a:fld>
            <a:endParaRPr lang="fr-FR"/>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458226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fr-FR"/>
              <a:t>Modifiez le style du titre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Modifier les styles du texte du masque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Modifier les styles du texte du masque</a:t>
            </a:r>
          </a:p>
        </p:txBody>
      </p:sp>
      <p:sp>
        <p:nvSpPr>
          <p:cNvPr id="5" name="Date Placeholder 4"/>
          <p:cNvSpPr>
            <a:spLocks noGrp="1"/>
          </p:cNvSpPr>
          <p:nvPr>
            <p:ph type="dt" sz="half" idx="10"/>
          </p:nvPr>
        </p:nvSpPr>
        <p:spPr/>
        <p:txBody>
          <a:bodyPr/>
          <a:lstStyle/>
          <a:p>
            <a:fld id="{FD30667D-3FFD-49C1-BFE1-22C52A3BC47C}" type="datetimeFigureOut">
              <a:rPr lang="fr-FR" smtClean="0"/>
              <a:t>07/02/2024</a:t>
            </a:fld>
            <a:endParaRPr lang="fr-FR"/>
          </a:p>
        </p:txBody>
      </p:sp>
      <p:sp>
        <p:nvSpPr>
          <p:cNvPr id="6" name="Footer Placeholder 5"/>
          <p:cNvSpPr>
            <a:spLocks noGrp="1"/>
          </p:cNvSpPr>
          <p:nvPr>
            <p:ph type="ftr" sz="quarter" idx="11"/>
          </p:nvPr>
        </p:nvSpPr>
        <p:spPr/>
        <p:txBody>
          <a:bodyPr/>
          <a:lstStyle/>
          <a:p>
            <a:endParaRPr lang="fr-F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E9D837A-2B27-4C50-BFEF-395B09D5A66A}" type="slidenum">
              <a:rPr lang="fr-FR" smtClean="0"/>
              <a:t>‹N°›</a:t>
            </a:fld>
            <a:endParaRPr lang="fr-FR"/>
          </a:p>
        </p:txBody>
      </p:sp>
    </p:spTree>
    <p:extLst>
      <p:ext uri="{BB962C8B-B14F-4D97-AF65-F5344CB8AC3E}">
        <p14:creationId xmlns:p14="http://schemas.microsoft.com/office/powerpoint/2010/main" val="5761790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D30667D-3FFD-49C1-BFE1-22C52A3BC47C}" type="datetimeFigureOut">
              <a:rPr lang="fr-FR" smtClean="0"/>
              <a:t>07/02/2024</a:t>
            </a:fld>
            <a:endParaRPr lang="fr-FR"/>
          </a:p>
        </p:txBody>
      </p:sp>
      <p:sp>
        <p:nvSpPr>
          <p:cNvPr id="5" name="Footer Placeholder 4"/>
          <p:cNvSpPr>
            <a:spLocks noGrp="1"/>
          </p:cNvSpPr>
          <p:nvPr>
            <p:ph type="ftr" sz="quarter" idx="11"/>
          </p:nvPr>
        </p:nvSpPr>
        <p:spPr/>
        <p:txBody>
          <a:bodyPr/>
          <a:lstStyle/>
          <a:p>
            <a:endParaRPr lang="fr-F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E9D837A-2B27-4C50-BFEF-395B09D5A66A}" type="slidenum">
              <a:rPr lang="fr-FR" smtClean="0"/>
              <a:t>‹N°›</a:t>
            </a:fld>
            <a:endParaRPr lang="fr-FR"/>
          </a:p>
        </p:txBody>
      </p:sp>
    </p:spTree>
    <p:extLst>
      <p:ext uri="{BB962C8B-B14F-4D97-AF65-F5344CB8AC3E}">
        <p14:creationId xmlns:p14="http://schemas.microsoft.com/office/powerpoint/2010/main" val="11910689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D30667D-3FFD-49C1-BFE1-22C52A3BC47C}" type="datetimeFigureOut">
              <a:rPr lang="fr-FR" smtClean="0"/>
              <a:t>07/02/2024</a:t>
            </a:fld>
            <a:endParaRPr lang="fr-FR"/>
          </a:p>
        </p:txBody>
      </p:sp>
      <p:sp>
        <p:nvSpPr>
          <p:cNvPr id="5" name="Footer Placeholder 4"/>
          <p:cNvSpPr>
            <a:spLocks noGrp="1"/>
          </p:cNvSpPr>
          <p:nvPr>
            <p:ph type="ftr" sz="quarter" idx="11"/>
          </p:nvPr>
        </p:nvSpPr>
        <p:spPr/>
        <p:txBody>
          <a:bodyPr/>
          <a:lstStyle/>
          <a:p>
            <a:endParaRPr lang="fr-F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E9D837A-2B27-4C50-BFEF-395B09D5A66A}" type="slidenum">
              <a:rPr lang="fr-FR" smtClean="0"/>
              <a:t>‹N°›</a:t>
            </a:fld>
            <a:endParaRPr lang="fr-FR"/>
          </a:p>
        </p:txBody>
      </p:sp>
    </p:spTree>
    <p:extLst>
      <p:ext uri="{BB962C8B-B14F-4D97-AF65-F5344CB8AC3E}">
        <p14:creationId xmlns:p14="http://schemas.microsoft.com/office/powerpoint/2010/main" val="2122536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fr-FR"/>
              <a:t>Modifiez le style du titre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D30667D-3FFD-49C1-BFE1-22C52A3BC47C}" type="datetimeFigureOut">
              <a:rPr lang="fr-FR" smtClean="0"/>
              <a:t>07/02/2024</a:t>
            </a:fld>
            <a:endParaRPr lang="fr-FR"/>
          </a:p>
        </p:txBody>
      </p:sp>
      <p:sp>
        <p:nvSpPr>
          <p:cNvPr id="5" name="Footer Placeholder 4"/>
          <p:cNvSpPr>
            <a:spLocks noGrp="1"/>
          </p:cNvSpPr>
          <p:nvPr>
            <p:ph type="ftr" sz="quarter" idx="11"/>
          </p:nvPr>
        </p:nvSpPr>
        <p:spPr/>
        <p:txBody>
          <a:bodyPr/>
          <a:lstStyle/>
          <a:p>
            <a:endParaRPr lang="fr-F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E9D837A-2B27-4C50-BFEF-395B09D5A66A}" type="slidenum">
              <a:rPr lang="fr-FR" smtClean="0"/>
              <a:t>‹N°›</a:t>
            </a:fld>
            <a:endParaRPr lang="fr-FR"/>
          </a:p>
        </p:txBody>
      </p:sp>
    </p:spTree>
    <p:extLst>
      <p:ext uri="{BB962C8B-B14F-4D97-AF65-F5344CB8AC3E}">
        <p14:creationId xmlns:p14="http://schemas.microsoft.com/office/powerpoint/2010/main" val="3320570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FD30667D-3FFD-49C1-BFE1-22C52A3BC47C}" type="datetimeFigureOut">
              <a:rPr lang="fr-FR" smtClean="0"/>
              <a:t>07/02/2024</a:t>
            </a:fld>
            <a:endParaRPr lang="fr-FR"/>
          </a:p>
        </p:txBody>
      </p:sp>
      <p:sp>
        <p:nvSpPr>
          <p:cNvPr id="5" name="Footer Placeholder 4"/>
          <p:cNvSpPr>
            <a:spLocks noGrp="1"/>
          </p:cNvSpPr>
          <p:nvPr>
            <p:ph type="ftr" sz="quarter" idx="11"/>
          </p:nvPr>
        </p:nvSpPr>
        <p:spPr/>
        <p:txBody>
          <a:bodyPr/>
          <a:lstStyle/>
          <a:p>
            <a:endParaRPr lang="fr-F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E9D837A-2B27-4C50-BFEF-395B09D5A66A}" type="slidenum">
              <a:rPr lang="fr-FR" smtClean="0"/>
              <a:t>‹N°›</a:t>
            </a:fld>
            <a:endParaRPr lang="fr-FR"/>
          </a:p>
        </p:txBody>
      </p:sp>
    </p:spTree>
    <p:extLst>
      <p:ext uri="{BB962C8B-B14F-4D97-AF65-F5344CB8AC3E}">
        <p14:creationId xmlns:p14="http://schemas.microsoft.com/office/powerpoint/2010/main" val="1714699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FD30667D-3FFD-49C1-BFE1-22C52A3BC47C}" type="datetimeFigureOut">
              <a:rPr lang="fr-FR" smtClean="0"/>
              <a:t>07/02/2024</a:t>
            </a:fld>
            <a:endParaRPr lang="fr-FR"/>
          </a:p>
        </p:txBody>
      </p:sp>
      <p:sp>
        <p:nvSpPr>
          <p:cNvPr id="6" name="Footer Placeholder 5"/>
          <p:cNvSpPr>
            <a:spLocks noGrp="1"/>
          </p:cNvSpPr>
          <p:nvPr>
            <p:ph type="ftr" sz="quarter" idx="11"/>
          </p:nvPr>
        </p:nvSpPr>
        <p:spPr/>
        <p:txBody>
          <a:bodyPr/>
          <a:lstStyle/>
          <a:p>
            <a:endParaRPr lang="fr-FR"/>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BE9D837A-2B27-4C50-BFEF-395B09D5A66A}" type="slidenum">
              <a:rPr lang="fr-FR" smtClean="0"/>
              <a:t>‹N°›</a:t>
            </a:fld>
            <a:endParaRPr lang="fr-FR"/>
          </a:p>
        </p:txBody>
      </p:sp>
    </p:spTree>
    <p:extLst>
      <p:ext uri="{BB962C8B-B14F-4D97-AF65-F5344CB8AC3E}">
        <p14:creationId xmlns:p14="http://schemas.microsoft.com/office/powerpoint/2010/main" val="3231660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FD30667D-3FFD-49C1-BFE1-22C52A3BC47C}" type="datetimeFigureOut">
              <a:rPr lang="fr-FR" smtClean="0"/>
              <a:t>07/02/2024</a:t>
            </a:fld>
            <a:endParaRPr lang="fr-FR"/>
          </a:p>
        </p:txBody>
      </p:sp>
      <p:sp>
        <p:nvSpPr>
          <p:cNvPr id="8" name="Footer Placeholder 7"/>
          <p:cNvSpPr>
            <a:spLocks noGrp="1"/>
          </p:cNvSpPr>
          <p:nvPr>
            <p:ph type="ftr" sz="quarter" idx="11"/>
          </p:nvPr>
        </p:nvSpPr>
        <p:spPr/>
        <p:txBody>
          <a:bodyPr/>
          <a:lstStyle/>
          <a:p>
            <a:endParaRPr lang="fr-FR"/>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BE9D837A-2B27-4C50-BFEF-395B09D5A66A}" type="slidenum">
              <a:rPr lang="fr-FR" smtClean="0"/>
              <a:t>‹N°›</a:t>
            </a:fld>
            <a:endParaRPr lang="fr-FR"/>
          </a:p>
        </p:txBody>
      </p:sp>
    </p:spTree>
    <p:extLst>
      <p:ext uri="{BB962C8B-B14F-4D97-AF65-F5344CB8AC3E}">
        <p14:creationId xmlns:p14="http://schemas.microsoft.com/office/powerpoint/2010/main" val="3594632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FD30667D-3FFD-49C1-BFE1-22C52A3BC47C}" type="datetimeFigureOut">
              <a:rPr lang="fr-FR" smtClean="0"/>
              <a:t>07/02/2024</a:t>
            </a:fld>
            <a:endParaRPr lang="fr-FR"/>
          </a:p>
        </p:txBody>
      </p:sp>
      <p:sp>
        <p:nvSpPr>
          <p:cNvPr id="4" name="Footer Placeholder 3"/>
          <p:cNvSpPr>
            <a:spLocks noGrp="1"/>
          </p:cNvSpPr>
          <p:nvPr>
            <p:ph type="ftr" sz="quarter" idx="11"/>
          </p:nvPr>
        </p:nvSpPr>
        <p:spPr/>
        <p:txBody>
          <a:bodyPr/>
          <a:lstStyle/>
          <a:p>
            <a:endParaRPr lang="fr-FR"/>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BE9D837A-2B27-4C50-BFEF-395B09D5A66A}" type="slidenum">
              <a:rPr lang="fr-FR" smtClean="0"/>
              <a:t>‹N°›</a:t>
            </a:fld>
            <a:endParaRPr lang="fr-FR"/>
          </a:p>
        </p:txBody>
      </p:sp>
    </p:spTree>
    <p:extLst>
      <p:ext uri="{BB962C8B-B14F-4D97-AF65-F5344CB8AC3E}">
        <p14:creationId xmlns:p14="http://schemas.microsoft.com/office/powerpoint/2010/main" val="4211048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30667D-3FFD-49C1-BFE1-22C52A3BC47C}" type="datetimeFigureOut">
              <a:rPr lang="fr-FR" smtClean="0"/>
              <a:t>07/02/2024</a:t>
            </a:fld>
            <a:endParaRPr lang="fr-FR"/>
          </a:p>
        </p:txBody>
      </p:sp>
      <p:sp>
        <p:nvSpPr>
          <p:cNvPr id="3" name="Footer Placeholder 2"/>
          <p:cNvSpPr>
            <a:spLocks noGrp="1"/>
          </p:cNvSpPr>
          <p:nvPr>
            <p:ph type="ftr" sz="quarter" idx="11"/>
          </p:nvPr>
        </p:nvSpPr>
        <p:spPr/>
        <p:txBody>
          <a:bodyPr/>
          <a:lstStyle/>
          <a:p>
            <a:endParaRPr lang="fr-FR"/>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BE9D837A-2B27-4C50-BFEF-395B09D5A66A}" type="slidenum">
              <a:rPr lang="fr-FR" smtClean="0"/>
              <a:t>‹N°›</a:t>
            </a:fld>
            <a:endParaRPr lang="fr-FR"/>
          </a:p>
        </p:txBody>
      </p:sp>
    </p:spTree>
    <p:extLst>
      <p:ext uri="{BB962C8B-B14F-4D97-AF65-F5344CB8AC3E}">
        <p14:creationId xmlns:p14="http://schemas.microsoft.com/office/powerpoint/2010/main" val="301369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fr-FR"/>
              <a:t>Modifiez le style du titre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FD30667D-3FFD-49C1-BFE1-22C52A3BC47C}" type="datetimeFigureOut">
              <a:rPr lang="fr-FR" smtClean="0"/>
              <a:t>07/02/2024</a:t>
            </a:fld>
            <a:endParaRPr lang="fr-FR"/>
          </a:p>
        </p:txBody>
      </p:sp>
      <p:sp>
        <p:nvSpPr>
          <p:cNvPr id="6" name="Footer Placeholder 5"/>
          <p:cNvSpPr>
            <a:spLocks noGrp="1"/>
          </p:cNvSpPr>
          <p:nvPr>
            <p:ph type="ftr" sz="quarter" idx="11"/>
          </p:nvPr>
        </p:nvSpPr>
        <p:spPr/>
        <p:txBody>
          <a:bodyPr/>
          <a:lstStyle/>
          <a:p>
            <a:endParaRPr lang="fr-FR"/>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BE9D837A-2B27-4C50-BFEF-395B09D5A66A}" type="slidenum">
              <a:rPr lang="fr-FR" smtClean="0"/>
              <a:t>‹N°›</a:t>
            </a:fld>
            <a:endParaRPr lang="fr-FR"/>
          </a:p>
        </p:txBody>
      </p:sp>
    </p:spTree>
    <p:extLst>
      <p:ext uri="{BB962C8B-B14F-4D97-AF65-F5344CB8AC3E}">
        <p14:creationId xmlns:p14="http://schemas.microsoft.com/office/powerpoint/2010/main" val="892460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FD30667D-3FFD-49C1-BFE1-22C52A3BC47C}" type="datetimeFigureOut">
              <a:rPr lang="fr-FR" smtClean="0"/>
              <a:t>07/02/2024</a:t>
            </a:fld>
            <a:endParaRPr lang="fr-FR"/>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E9D837A-2B27-4C50-BFEF-395B09D5A66A}" type="slidenum">
              <a:rPr lang="fr-FR" smtClean="0"/>
              <a:t>‹N°›</a:t>
            </a:fld>
            <a:endParaRPr lang="fr-FR"/>
          </a:p>
        </p:txBody>
      </p:sp>
    </p:spTree>
    <p:extLst>
      <p:ext uri="{BB962C8B-B14F-4D97-AF65-F5344CB8AC3E}">
        <p14:creationId xmlns:p14="http://schemas.microsoft.com/office/powerpoint/2010/main" val="1204639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FD30667D-3FFD-49C1-BFE1-22C52A3BC47C}" type="datetimeFigureOut">
              <a:rPr lang="fr-FR" smtClean="0"/>
              <a:t>07/02/2024</a:t>
            </a:fld>
            <a:endParaRPr lang="fr-FR"/>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fr-FR"/>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BE9D837A-2B27-4C50-BFEF-395B09D5A66A}" type="slidenum">
              <a:rPr lang="fr-FR" smtClean="0"/>
              <a:t>‹N°›</a:t>
            </a:fld>
            <a:endParaRPr lang="fr-FR"/>
          </a:p>
        </p:txBody>
      </p:sp>
      <p:sp>
        <p:nvSpPr>
          <p:cNvPr id="9" name="ZoneTexte 8">
            <a:extLst>
              <a:ext uri="{FF2B5EF4-FFF2-40B4-BE49-F238E27FC236}">
                <a16:creationId xmlns:a16="http://schemas.microsoft.com/office/drawing/2014/main" id="{E5C1EA09-D7EA-3BF7-C79A-19AFDBA0CB27}"/>
              </a:ext>
            </a:extLst>
          </p:cNvPr>
          <p:cNvSpPr txBox="1"/>
          <p:nvPr userDrawn="1">
            <p:extLst>
              <p:ext uri="{1162E1C5-73C7-4A58-AE30-91384D911F3F}">
                <p184:classification xmlns:p184="http://schemas.microsoft.com/office/powerpoint/2018/4/main" val="ftr"/>
              </p:ext>
            </p:extLst>
          </p:nvPr>
        </p:nvSpPr>
        <p:spPr>
          <a:xfrm>
            <a:off x="11877675" y="6672580"/>
            <a:ext cx="273050" cy="121920"/>
          </a:xfrm>
          <a:prstGeom prst="rect">
            <a:avLst/>
          </a:prstGeom>
        </p:spPr>
        <p:txBody>
          <a:bodyPr horzOverflow="overflow" lIns="0" tIns="0" rIns="0" bIns="0">
            <a:spAutoFit/>
          </a:bodyPr>
          <a:lstStyle/>
          <a:p>
            <a:pPr algn="l"/>
            <a:r>
              <a:rPr lang="fr-FR" sz="800">
                <a:solidFill>
                  <a:srgbClr val="000000"/>
                </a:solidFill>
                <a:latin typeface="Calibri" panose="020F0502020204030204" pitchFamily="34" charset="0"/>
                <a:cs typeface="Calibri" panose="020F0502020204030204" pitchFamily="34" charset="0"/>
              </a:rPr>
              <a:t>Public</a:t>
            </a:r>
          </a:p>
        </p:txBody>
      </p:sp>
    </p:spTree>
    <p:extLst>
      <p:ext uri="{BB962C8B-B14F-4D97-AF65-F5344CB8AC3E}">
        <p14:creationId xmlns:p14="http://schemas.microsoft.com/office/powerpoint/2010/main" val="3264427445"/>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20.jpg"/><Relationship Id="rId7"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philippe.kruchten.com/talk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31.png"/><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48.gif"/></Relationships>
</file>

<file path=ppt/slides/_rels/slide6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54.png"/></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fontScale="90000"/>
          </a:bodyPr>
          <a:lstStyle/>
          <a:p>
            <a:r>
              <a:rPr lang="fr-FR" dirty="0"/>
              <a:t>Méthodes agiles de gestion et amorçage de projet</a:t>
            </a:r>
          </a:p>
        </p:txBody>
      </p:sp>
      <p:sp>
        <p:nvSpPr>
          <p:cNvPr id="6" name="Sous-titre 2">
            <a:extLst>
              <a:ext uri="{FF2B5EF4-FFF2-40B4-BE49-F238E27FC236}">
                <a16:creationId xmlns:a16="http://schemas.microsoft.com/office/drawing/2014/main" id="{A8559D75-719E-A664-A2A5-058A2AD88810}"/>
              </a:ext>
            </a:extLst>
          </p:cNvPr>
          <p:cNvSpPr>
            <a:spLocks noGrp="1"/>
          </p:cNvSpPr>
          <p:nvPr>
            <p:ph type="subTitle" idx="1"/>
          </p:nvPr>
        </p:nvSpPr>
        <p:spPr>
          <a:xfrm>
            <a:off x="2589213" y="4777379"/>
            <a:ext cx="8915399" cy="1126283"/>
          </a:xfrm>
        </p:spPr>
        <p:txBody>
          <a:bodyPr>
            <a:normAutofit fontScale="70000" lnSpcReduction="20000"/>
          </a:bodyPr>
          <a:lstStyle/>
          <a:p>
            <a:endParaRPr lang="fr-FR" dirty="0"/>
          </a:p>
          <a:p>
            <a:endParaRPr lang="fr-FR" dirty="0"/>
          </a:p>
          <a:p>
            <a:pPr algn="r"/>
            <a:r>
              <a:rPr lang="fr-FR" dirty="0"/>
              <a:t>Sandrine ZUK - 2021</a:t>
            </a:r>
          </a:p>
          <a:p>
            <a:pPr algn="r"/>
            <a:r>
              <a:rPr lang="fr-FR" dirty="0"/>
              <a:t>Relecture </a:t>
            </a:r>
            <a:r>
              <a:rPr lang="fr-FR" dirty="0" err="1"/>
              <a:t>K.Kueny</a:t>
            </a:r>
            <a:r>
              <a:rPr lang="fr-FR" dirty="0"/>
              <a:t> 2024</a:t>
            </a:r>
          </a:p>
        </p:txBody>
      </p:sp>
    </p:spTree>
    <p:extLst>
      <p:ext uri="{BB962C8B-B14F-4D97-AF65-F5344CB8AC3E}">
        <p14:creationId xmlns:p14="http://schemas.microsoft.com/office/powerpoint/2010/main" val="3775776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latin typeface="+mn-lt"/>
              </a:rPr>
              <a:t>Rôles avant et après Scrum</a:t>
            </a:r>
          </a:p>
        </p:txBody>
      </p:sp>
      <p:sp>
        <p:nvSpPr>
          <p:cNvPr id="5" name="Shape 891">
            <a:extLst>
              <a:ext uri="{FF2B5EF4-FFF2-40B4-BE49-F238E27FC236}">
                <a16:creationId xmlns:a16="http://schemas.microsoft.com/office/drawing/2014/main" id="{0F499107-7313-4795-8265-48C8FCA5A23B}"/>
              </a:ext>
            </a:extLst>
          </p:cNvPr>
          <p:cNvSpPr txBox="1"/>
          <p:nvPr/>
        </p:nvSpPr>
        <p:spPr>
          <a:xfrm>
            <a:off x="1056407" y="2841712"/>
            <a:ext cx="1471800" cy="584700"/>
          </a:xfrm>
          <a:prstGeom prst="rect">
            <a:avLst/>
          </a:prstGeom>
          <a:noFill/>
          <a:ln>
            <a:noFill/>
          </a:ln>
        </p:spPr>
        <p:txBody>
          <a:bodyPr wrap="square" lIns="91425" tIns="45700" rIns="91425" bIns="45700" anchor="t" anchorCtr="0">
            <a:noAutofit/>
          </a:bodyPr>
          <a:lstStyle/>
          <a:p>
            <a:pPr eaLnBrk="1" fontAlgn="auto" hangingPunct="1">
              <a:spcBef>
                <a:spcPts val="0"/>
              </a:spcBef>
              <a:spcAft>
                <a:spcPts val="0"/>
              </a:spcAft>
              <a:buClr>
                <a:srgbClr val="000000"/>
              </a:buClr>
              <a:buSzPct val="25000"/>
              <a:buFont typeface="Lucida Sans"/>
              <a:buNone/>
            </a:pPr>
            <a:r>
              <a:rPr lang="fr-FR" sz="1600" b="1" kern="0" dirty="0">
                <a:solidFill>
                  <a:srgbClr val="000000"/>
                </a:solidFill>
                <a:ea typeface="Lucida Sans"/>
                <a:cs typeface="Lucida Sans"/>
                <a:sym typeface="Lucida Sans"/>
              </a:rPr>
              <a:t>Gestion de projet SCRUM</a:t>
            </a:r>
          </a:p>
        </p:txBody>
      </p:sp>
      <p:sp>
        <p:nvSpPr>
          <p:cNvPr id="6" name="Shape 892">
            <a:extLst>
              <a:ext uri="{FF2B5EF4-FFF2-40B4-BE49-F238E27FC236}">
                <a16:creationId xmlns:a16="http://schemas.microsoft.com/office/drawing/2014/main" id="{A553B75C-3556-4778-BE7E-459CAD4F5107}"/>
              </a:ext>
            </a:extLst>
          </p:cNvPr>
          <p:cNvSpPr/>
          <p:nvPr/>
        </p:nvSpPr>
        <p:spPr>
          <a:xfrm>
            <a:off x="7009312" y="1534583"/>
            <a:ext cx="1728000" cy="792000"/>
          </a:xfrm>
          <a:prstGeom prst="rect">
            <a:avLst/>
          </a:prstGeom>
          <a:solidFill>
            <a:srgbClr val="022A57"/>
          </a:solidFill>
          <a:ln>
            <a:noFill/>
          </a:ln>
        </p:spPr>
        <p:txBody>
          <a:bodyPr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ct val="25000"/>
              <a:buFont typeface="Lucida Sans"/>
              <a:buNone/>
              <a:tabLst/>
              <a:defRPr/>
            </a:pPr>
            <a:r>
              <a:rPr kumimoji="0" lang="fr-FR" sz="1800" b="0" i="0" u="none" strike="noStrike" kern="0" cap="none" spc="0" normalizeH="0" baseline="0" noProof="0">
                <a:ln>
                  <a:noFill/>
                </a:ln>
                <a:solidFill>
                  <a:srgbClr val="FFFFFF"/>
                </a:solidFill>
                <a:effectLst/>
                <a:uLnTx/>
                <a:uFillTx/>
                <a:ea typeface="Lucida Sans"/>
                <a:cs typeface="Lucida Sans"/>
                <a:sym typeface="Lucida Sans"/>
              </a:rPr>
              <a:t>Chef de projet</a:t>
            </a:r>
          </a:p>
        </p:txBody>
      </p:sp>
      <p:sp>
        <p:nvSpPr>
          <p:cNvPr id="7" name="Shape 893">
            <a:extLst>
              <a:ext uri="{FF2B5EF4-FFF2-40B4-BE49-F238E27FC236}">
                <a16:creationId xmlns:a16="http://schemas.microsoft.com/office/drawing/2014/main" id="{CA372FF8-5075-43DD-828D-52810F0D00FA}"/>
              </a:ext>
            </a:extLst>
          </p:cNvPr>
          <p:cNvSpPr/>
          <p:nvPr/>
        </p:nvSpPr>
        <p:spPr>
          <a:xfrm>
            <a:off x="8889460" y="1534583"/>
            <a:ext cx="1753968" cy="792000"/>
          </a:xfrm>
          <a:prstGeom prst="rect">
            <a:avLst/>
          </a:prstGeom>
          <a:solidFill>
            <a:srgbClr val="022A57"/>
          </a:solidFill>
          <a:ln>
            <a:noFill/>
          </a:ln>
        </p:spPr>
        <p:txBody>
          <a:bodyPr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ct val="25000"/>
              <a:buFont typeface="Lucida Sans"/>
              <a:buNone/>
              <a:tabLst/>
              <a:defRPr/>
            </a:pPr>
            <a:r>
              <a:rPr kumimoji="0" lang="fr-FR" sz="1800" b="0" i="0" u="none" strike="noStrike" kern="0" cap="none" spc="0" normalizeH="0" baseline="0" noProof="0">
                <a:ln>
                  <a:noFill/>
                </a:ln>
                <a:solidFill>
                  <a:srgbClr val="FFFFFF"/>
                </a:solidFill>
                <a:effectLst/>
                <a:uLnTx/>
                <a:uFillTx/>
                <a:ea typeface="Lucida Sans"/>
                <a:cs typeface="Lucida Sans"/>
                <a:sym typeface="Lucida Sans"/>
              </a:rPr>
              <a:t>Développeurs</a:t>
            </a:r>
          </a:p>
        </p:txBody>
      </p:sp>
      <p:sp>
        <p:nvSpPr>
          <p:cNvPr id="8" name="Shape 894">
            <a:extLst>
              <a:ext uri="{FF2B5EF4-FFF2-40B4-BE49-F238E27FC236}">
                <a16:creationId xmlns:a16="http://schemas.microsoft.com/office/drawing/2014/main" id="{BE76D5C9-E6C1-4188-BB3F-F35F80370F29}"/>
              </a:ext>
            </a:extLst>
          </p:cNvPr>
          <p:cNvSpPr/>
          <p:nvPr/>
        </p:nvSpPr>
        <p:spPr>
          <a:xfrm>
            <a:off x="5409736" y="1534583"/>
            <a:ext cx="1447500" cy="792000"/>
          </a:xfrm>
          <a:prstGeom prst="rect">
            <a:avLst/>
          </a:prstGeom>
          <a:solidFill>
            <a:srgbClr val="022A57"/>
          </a:solidFill>
          <a:ln>
            <a:noFill/>
          </a:ln>
        </p:spPr>
        <p:txBody>
          <a:bodyPr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ct val="25000"/>
              <a:buFont typeface="Lucida Sans"/>
              <a:buNone/>
              <a:tabLst/>
              <a:defRPr/>
            </a:pPr>
            <a:r>
              <a:rPr kumimoji="0" lang="fr-FR" sz="1800" b="0" i="0" u="none" strike="noStrike" kern="0" cap="none" spc="0" normalizeH="0" baseline="0" noProof="0">
                <a:ln>
                  <a:noFill/>
                </a:ln>
                <a:solidFill>
                  <a:srgbClr val="FFFFFF"/>
                </a:solidFill>
                <a:effectLst/>
                <a:uLnTx/>
                <a:uFillTx/>
                <a:ea typeface="Lucida Sans"/>
                <a:cs typeface="Lucida Sans"/>
                <a:sym typeface="Lucida Sans"/>
              </a:rPr>
              <a:t>AMOA</a:t>
            </a:r>
          </a:p>
        </p:txBody>
      </p:sp>
      <p:sp>
        <p:nvSpPr>
          <p:cNvPr id="9" name="Shape 895">
            <a:extLst>
              <a:ext uri="{FF2B5EF4-FFF2-40B4-BE49-F238E27FC236}">
                <a16:creationId xmlns:a16="http://schemas.microsoft.com/office/drawing/2014/main" id="{6B1B336D-5A55-4802-857D-010A6E0624FB}"/>
              </a:ext>
            </a:extLst>
          </p:cNvPr>
          <p:cNvSpPr/>
          <p:nvPr/>
        </p:nvSpPr>
        <p:spPr>
          <a:xfrm>
            <a:off x="8473704" y="2831126"/>
            <a:ext cx="3454943" cy="790800"/>
          </a:xfrm>
          <a:prstGeom prst="rect">
            <a:avLst/>
          </a:prstGeom>
          <a:solidFill>
            <a:srgbClr val="05538E"/>
          </a:solidFill>
          <a:ln>
            <a:noFill/>
          </a:ln>
        </p:spPr>
        <p:txBody>
          <a:bodyPr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ct val="25000"/>
              <a:buFont typeface="Lucida Sans"/>
              <a:buNone/>
              <a:tabLst/>
              <a:defRPr/>
            </a:pPr>
            <a:r>
              <a:rPr kumimoji="0" lang="fr-FR" sz="1800" b="0" i="0" u="none" strike="noStrike" kern="0" cap="none" spc="0" normalizeH="0" baseline="0" noProof="0" dirty="0">
                <a:ln>
                  <a:noFill/>
                </a:ln>
                <a:solidFill>
                  <a:srgbClr val="FFFFFF"/>
                </a:solidFill>
                <a:effectLst/>
                <a:uLnTx/>
                <a:uFillTx/>
                <a:ea typeface="Lucida Sans"/>
                <a:cs typeface="Lucida Sans"/>
                <a:sym typeface="Lucida Sans"/>
              </a:rPr>
              <a:t>Equipe de </a:t>
            </a:r>
            <a:r>
              <a:rPr lang="fr-FR" kern="0" dirty="0">
                <a:solidFill>
                  <a:srgbClr val="FFFFFF"/>
                </a:solidFill>
                <a:ea typeface="Lucida Sans"/>
                <a:cs typeface="Lucida Sans"/>
                <a:sym typeface="Lucida Sans"/>
              </a:rPr>
              <a:t>réalisation</a:t>
            </a:r>
            <a:endParaRPr kumimoji="0" lang="fr-FR" sz="1800" b="0" i="0" u="none" strike="noStrike" kern="0" cap="none" spc="0" normalizeH="0" baseline="0" noProof="0" dirty="0">
              <a:ln>
                <a:noFill/>
              </a:ln>
              <a:solidFill>
                <a:srgbClr val="FFFFFF"/>
              </a:solidFill>
              <a:effectLst/>
              <a:uLnTx/>
              <a:uFillTx/>
              <a:ea typeface="Lucida Sans"/>
              <a:cs typeface="Lucida Sans"/>
              <a:sym typeface="Lucida Sans"/>
            </a:endParaRPr>
          </a:p>
        </p:txBody>
      </p:sp>
      <p:sp>
        <p:nvSpPr>
          <p:cNvPr id="10" name="Shape 896">
            <a:extLst>
              <a:ext uri="{FF2B5EF4-FFF2-40B4-BE49-F238E27FC236}">
                <a16:creationId xmlns:a16="http://schemas.microsoft.com/office/drawing/2014/main" id="{661C81D4-80E0-49F6-8A6E-FB8E325F0489}"/>
              </a:ext>
            </a:extLst>
          </p:cNvPr>
          <p:cNvSpPr/>
          <p:nvPr/>
        </p:nvSpPr>
        <p:spPr>
          <a:xfrm>
            <a:off x="5392528" y="2831126"/>
            <a:ext cx="1944422" cy="790800"/>
          </a:xfrm>
          <a:prstGeom prst="rect">
            <a:avLst/>
          </a:prstGeom>
          <a:solidFill>
            <a:srgbClr val="05538E"/>
          </a:solidFill>
          <a:ln>
            <a:noFill/>
          </a:ln>
        </p:spPr>
        <p:txBody>
          <a:bodyPr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ct val="25000"/>
              <a:buFont typeface="Lucida Sans"/>
              <a:buNone/>
              <a:tabLst/>
              <a:defRPr/>
            </a:pPr>
            <a:r>
              <a:rPr kumimoji="0" lang="fr-FR" sz="1800" b="0" i="0" u="none" strike="noStrike" kern="0" cap="none" spc="0" normalizeH="0" baseline="0" noProof="0" dirty="0">
                <a:ln>
                  <a:noFill/>
                </a:ln>
                <a:solidFill>
                  <a:srgbClr val="FFFFFF"/>
                </a:solidFill>
                <a:effectLst/>
                <a:uLnTx/>
                <a:uFillTx/>
                <a:ea typeface="Lucida Sans"/>
                <a:cs typeface="Lucida Sans"/>
                <a:sym typeface="Lucida Sans"/>
              </a:rPr>
              <a:t>Product Owner</a:t>
            </a:r>
          </a:p>
        </p:txBody>
      </p:sp>
      <p:sp>
        <p:nvSpPr>
          <p:cNvPr id="11" name="Shape 897">
            <a:extLst>
              <a:ext uri="{FF2B5EF4-FFF2-40B4-BE49-F238E27FC236}">
                <a16:creationId xmlns:a16="http://schemas.microsoft.com/office/drawing/2014/main" id="{1F1B2521-5276-474A-880A-F12DB0DC8887}"/>
              </a:ext>
            </a:extLst>
          </p:cNvPr>
          <p:cNvSpPr txBox="1"/>
          <p:nvPr/>
        </p:nvSpPr>
        <p:spPr>
          <a:xfrm>
            <a:off x="1055440" y="1597710"/>
            <a:ext cx="1433700" cy="831300"/>
          </a:xfrm>
          <a:prstGeom prst="rect">
            <a:avLst/>
          </a:prstGeom>
          <a:noFill/>
          <a:ln>
            <a:noFill/>
          </a:ln>
        </p:spPr>
        <p:txBody>
          <a:bodyPr wrap="square" lIns="91425" tIns="45700" rIns="91425" bIns="45700" anchor="t" anchorCtr="0">
            <a:noAutofit/>
          </a:bodyPr>
          <a:lstStyle/>
          <a:p>
            <a:pPr eaLnBrk="1" fontAlgn="auto" hangingPunct="1">
              <a:spcBef>
                <a:spcPts val="0"/>
              </a:spcBef>
              <a:spcAft>
                <a:spcPts val="0"/>
              </a:spcAft>
              <a:buClr>
                <a:srgbClr val="000000"/>
              </a:buClr>
              <a:buSzPct val="25000"/>
              <a:buFont typeface="Lucida Sans"/>
              <a:buNone/>
            </a:pPr>
            <a:r>
              <a:rPr lang="fr-FR" sz="1600" b="1" kern="0" dirty="0">
                <a:solidFill>
                  <a:srgbClr val="000000"/>
                </a:solidFill>
                <a:ea typeface="Lucida Sans"/>
                <a:cs typeface="Lucida Sans"/>
                <a:sym typeface="Lucida Sans"/>
              </a:rPr>
              <a:t>Gestion de projet Classique</a:t>
            </a:r>
          </a:p>
        </p:txBody>
      </p:sp>
      <p:sp>
        <p:nvSpPr>
          <p:cNvPr id="13" name="Shape 899">
            <a:extLst>
              <a:ext uri="{FF2B5EF4-FFF2-40B4-BE49-F238E27FC236}">
                <a16:creationId xmlns:a16="http://schemas.microsoft.com/office/drawing/2014/main" id="{6F0D1F7C-7F07-473D-AFE4-C06C8E02B3AC}"/>
              </a:ext>
            </a:extLst>
          </p:cNvPr>
          <p:cNvSpPr/>
          <p:nvPr/>
        </p:nvSpPr>
        <p:spPr>
          <a:xfrm>
            <a:off x="7417092" y="2831126"/>
            <a:ext cx="974750" cy="790800"/>
          </a:xfrm>
          <a:prstGeom prst="rect">
            <a:avLst/>
          </a:prstGeom>
          <a:solidFill>
            <a:srgbClr val="05538E"/>
          </a:solidFill>
          <a:ln>
            <a:noFill/>
          </a:ln>
        </p:spPr>
        <p:txBody>
          <a:bodyPr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ct val="25000"/>
              <a:buFont typeface="Lucida Sans"/>
              <a:buNone/>
              <a:tabLst/>
              <a:defRPr/>
            </a:pPr>
            <a:r>
              <a:rPr kumimoji="0" lang="fr-FR" sz="1800" b="0" i="0" u="none" strike="noStrike" kern="0" cap="none" spc="0" normalizeH="0" baseline="0" noProof="0" dirty="0">
                <a:ln>
                  <a:noFill/>
                </a:ln>
                <a:solidFill>
                  <a:srgbClr val="FFFFFF"/>
                </a:solidFill>
                <a:effectLst/>
                <a:uLnTx/>
                <a:uFillTx/>
                <a:ea typeface="Lucida Sans"/>
                <a:cs typeface="Lucida Sans"/>
                <a:sym typeface="Lucida Sans"/>
              </a:rPr>
              <a:t>Scrum master</a:t>
            </a:r>
          </a:p>
        </p:txBody>
      </p:sp>
      <p:sp>
        <p:nvSpPr>
          <p:cNvPr id="14" name="Shape 900">
            <a:extLst>
              <a:ext uri="{FF2B5EF4-FFF2-40B4-BE49-F238E27FC236}">
                <a16:creationId xmlns:a16="http://schemas.microsoft.com/office/drawing/2014/main" id="{10D304E5-32CB-4B7E-BC9F-8797F4981451}"/>
              </a:ext>
            </a:extLst>
          </p:cNvPr>
          <p:cNvSpPr/>
          <p:nvPr/>
        </p:nvSpPr>
        <p:spPr>
          <a:xfrm>
            <a:off x="4136762" y="1534583"/>
            <a:ext cx="1120800" cy="792000"/>
          </a:xfrm>
          <a:prstGeom prst="rect">
            <a:avLst/>
          </a:prstGeom>
          <a:solidFill>
            <a:srgbClr val="022A57"/>
          </a:solidFill>
          <a:ln>
            <a:noFill/>
          </a:ln>
        </p:spPr>
        <p:txBody>
          <a:bodyPr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ct val="25000"/>
              <a:buFont typeface="Lucida Sans"/>
              <a:buNone/>
              <a:tabLst/>
              <a:defRPr/>
            </a:pPr>
            <a:r>
              <a:rPr kumimoji="0" lang="fr-FR" sz="1800" b="0" i="0" u="none" strike="noStrike" kern="0" cap="none" spc="0" normalizeH="0" baseline="0" noProof="0">
                <a:ln>
                  <a:noFill/>
                </a:ln>
                <a:solidFill>
                  <a:srgbClr val="FFFFFF"/>
                </a:solidFill>
                <a:effectLst/>
                <a:uLnTx/>
                <a:uFillTx/>
                <a:ea typeface="Lucida Sans"/>
                <a:cs typeface="Lucida Sans"/>
                <a:sym typeface="Lucida Sans"/>
              </a:rPr>
              <a:t>Client</a:t>
            </a:r>
          </a:p>
        </p:txBody>
      </p:sp>
      <p:sp>
        <p:nvSpPr>
          <p:cNvPr id="15" name="Shape 901">
            <a:extLst>
              <a:ext uri="{FF2B5EF4-FFF2-40B4-BE49-F238E27FC236}">
                <a16:creationId xmlns:a16="http://schemas.microsoft.com/office/drawing/2014/main" id="{CB0B8682-0706-4A3D-9430-D07643E02461}"/>
              </a:ext>
            </a:extLst>
          </p:cNvPr>
          <p:cNvSpPr/>
          <p:nvPr/>
        </p:nvSpPr>
        <p:spPr>
          <a:xfrm>
            <a:off x="2617807" y="2831126"/>
            <a:ext cx="2639755" cy="790800"/>
          </a:xfrm>
          <a:prstGeom prst="rect">
            <a:avLst/>
          </a:prstGeom>
          <a:solidFill>
            <a:srgbClr val="05538E"/>
          </a:solidFill>
          <a:ln>
            <a:noFill/>
          </a:ln>
        </p:spPr>
        <p:txBody>
          <a:bodyPr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ct val="25000"/>
              <a:buFont typeface="Lucida Sans"/>
              <a:buNone/>
              <a:tabLst/>
              <a:defRPr/>
            </a:pPr>
            <a:r>
              <a:rPr kumimoji="0" lang="fr-FR" sz="1600" b="0" i="0" u="none" strike="noStrike" kern="0" cap="none" spc="0" normalizeH="0" baseline="0" noProof="0" dirty="0">
                <a:ln>
                  <a:noFill/>
                </a:ln>
                <a:solidFill>
                  <a:srgbClr val="FFFFFF"/>
                </a:solidFill>
                <a:effectLst/>
                <a:uLnTx/>
                <a:uFillTx/>
                <a:ea typeface="Lucida Sans"/>
                <a:cs typeface="Lucida Sans"/>
                <a:sym typeface="Lucida Sans"/>
              </a:rPr>
              <a:t>Partie prenante</a:t>
            </a:r>
          </a:p>
        </p:txBody>
      </p:sp>
      <p:graphicFrame>
        <p:nvGraphicFramePr>
          <p:cNvPr id="17" name="Diagramme 16">
            <a:extLst>
              <a:ext uri="{FF2B5EF4-FFF2-40B4-BE49-F238E27FC236}">
                <a16:creationId xmlns:a16="http://schemas.microsoft.com/office/drawing/2014/main" id="{211EA021-C707-47E5-80D7-FA64A8E38671}"/>
              </a:ext>
            </a:extLst>
          </p:cNvPr>
          <p:cNvGraphicFramePr/>
          <p:nvPr>
            <p:extLst>
              <p:ext uri="{D42A27DB-BD31-4B8C-83A1-F6EECF244321}">
                <p14:modId xmlns:p14="http://schemas.microsoft.com/office/powerpoint/2010/main" val="3313035932"/>
              </p:ext>
            </p:extLst>
          </p:nvPr>
        </p:nvGraphicFramePr>
        <p:xfrm>
          <a:off x="5192528" y="3785982"/>
          <a:ext cx="5080000" cy="30994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Ellipse 17">
            <a:extLst>
              <a:ext uri="{FF2B5EF4-FFF2-40B4-BE49-F238E27FC236}">
                <a16:creationId xmlns:a16="http://schemas.microsoft.com/office/drawing/2014/main" id="{A964617E-18D1-4BFD-85E0-6EA9A6A4F516}"/>
              </a:ext>
            </a:extLst>
          </p:cNvPr>
          <p:cNvSpPr/>
          <p:nvPr/>
        </p:nvSpPr>
        <p:spPr>
          <a:xfrm>
            <a:off x="5582931" y="4888368"/>
            <a:ext cx="1026138" cy="870097"/>
          </a:xfrm>
          <a:prstGeom prst="ellipse">
            <a:avLst/>
          </a:prstGeom>
          <a:gradFill rotWithShape="1">
            <a:gsLst>
              <a:gs pos="0">
                <a:srgbClr val="008CDC">
                  <a:tint val="50000"/>
                  <a:satMod val="300000"/>
                </a:srgbClr>
              </a:gs>
              <a:gs pos="35000">
                <a:srgbClr val="008CDC">
                  <a:tint val="37000"/>
                  <a:satMod val="300000"/>
                </a:srgbClr>
              </a:gs>
              <a:gs pos="100000">
                <a:srgbClr val="008CDC">
                  <a:tint val="15000"/>
                  <a:satMod val="350000"/>
                </a:srgbClr>
              </a:gs>
            </a:gsLst>
            <a:lin ang="16200000" scaled="1"/>
          </a:gradFill>
          <a:ln w="9525" cap="flat" cmpd="sng" algn="ctr">
            <a:solidFill>
              <a:srgbClr val="008CDC">
                <a:shade val="95000"/>
                <a:satMod val="105000"/>
              </a:srgbClr>
            </a:solidFill>
            <a:prstDash val="solid"/>
          </a:ln>
          <a:effectLst>
            <a:outerShdw blurRad="40000" dist="20000" dir="5400000" rotWithShape="0">
              <a:srgbClr val="000000">
                <a:alpha val="38000"/>
              </a:srgbClr>
            </a:outerShdw>
          </a:effectLst>
        </p:spPr>
        <p:txBody>
          <a:bodyPr lIns="36000" r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a:ln>
                  <a:noFill/>
                </a:ln>
                <a:solidFill>
                  <a:srgbClr val="000000"/>
                </a:solidFill>
                <a:effectLst/>
                <a:uLnTx/>
                <a:uFillTx/>
                <a:cs typeface="Calibri" panose="020F0502020204030204" pitchFamily="34" charset="0"/>
              </a:rPr>
              <a:t>Product Owner</a:t>
            </a:r>
          </a:p>
        </p:txBody>
      </p:sp>
      <p:sp>
        <p:nvSpPr>
          <p:cNvPr id="19" name="Ellipse 18">
            <a:extLst>
              <a:ext uri="{FF2B5EF4-FFF2-40B4-BE49-F238E27FC236}">
                <a16:creationId xmlns:a16="http://schemas.microsoft.com/office/drawing/2014/main" id="{C5C23D1B-3CF7-4962-9CCD-FF48AD80B605}"/>
              </a:ext>
            </a:extLst>
          </p:cNvPr>
          <p:cNvSpPr/>
          <p:nvPr/>
        </p:nvSpPr>
        <p:spPr>
          <a:xfrm>
            <a:off x="8889460" y="4888368"/>
            <a:ext cx="982762" cy="870097"/>
          </a:xfrm>
          <a:prstGeom prst="ellipse">
            <a:avLst/>
          </a:prstGeom>
          <a:gradFill rotWithShape="1">
            <a:gsLst>
              <a:gs pos="0">
                <a:srgbClr val="008CDC">
                  <a:tint val="50000"/>
                  <a:satMod val="300000"/>
                </a:srgbClr>
              </a:gs>
              <a:gs pos="35000">
                <a:srgbClr val="008CDC">
                  <a:tint val="37000"/>
                  <a:satMod val="300000"/>
                </a:srgbClr>
              </a:gs>
              <a:gs pos="100000">
                <a:srgbClr val="008CDC">
                  <a:tint val="15000"/>
                  <a:satMod val="350000"/>
                </a:srgbClr>
              </a:gs>
            </a:gsLst>
            <a:lin ang="16200000" scaled="1"/>
          </a:gradFill>
          <a:ln w="9525" cap="flat" cmpd="sng" algn="ctr">
            <a:solidFill>
              <a:srgbClr val="008CDC">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a:ln>
                  <a:noFill/>
                </a:ln>
                <a:solidFill>
                  <a:srgbClr val="000000"/>
                </a:solidFill>
                <a:effectLst/>
                <a:uLnTx/>
                <a:uFillTx/>
                <a:cs typeface="Calibri" panose="020F0502020204030204" pitchFamily="34" charset="0"/>
              </a:rPr>
              <a:t>Scrum Master</a:t>
            </a:r>
          </a:p>
        </p:txBody>
      </p:sp>
      <p:sp>
        <p:nvSpPr>
          <p:cNvPr id="20" name="Shape 900">
            <a:extLst>
              <a:ext uri="{FF2B5EF4-FFF2-40B4-BE49-F238E27FC236}">
                <a16:creationId xmlns:a16="http://schemas.microsoft.com/office/drawing/2014/main" id="{2F9A3EE4-B8CE-49B2-9016-8D16CFA235F8}"/>
              </a:ext>
            </a:extLst>
          </p:cNvPr>
          <p:cNvSpPr/>
          <p:nvPr/>
        </p:nvSpPr>
        <p:spPr>
          <a:xfrm>
            <a:off x="2617807" y="1534583"/>
            <a:ext cx="1433700" cy="792000"/>
          </a:xfrm>
          <a:prstGeom prst="rect">
            <a:avLst/>
          </a:prstGeom>
          <a:solidFill>
            <a:srgbClr val="022A57"/>
          </a:solidFill>
          <a:ln>
            <a:noFill/>
          </a:ln>
        </p:spPr>
        <p:txBody>
          <a:bodyPr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ct val="25000"/>
              <a:buFont typeface="Lucida Sans"/>
              <a:buNone/>
              <a:tabLst/>
              <a:defRPr/>
            </a:pPr>
            <a:r>
              <a:rPr kumimoji="0" lang="fr-FR" sz="1800" b="0" i="0" u="none" strike="noStrike" kern="0" cap="none" spc="0" normalizeH="0" baseline="0" noProof="0" dirty="0">
                <a:ln>
                  <a:noFill/>
                </a:ln>
                <a:solidFill>
                  <a:srgbClr val="FFFFFF"/>
                </a:solidFill>
                <a:effectLst/>
                <a:uLnTx/>
                <a:uFillTx/>
                <a:ea typeface="Lucida Sans"/>
                <a:cs typeface="Lucida Sans"/>
                <a:sym typeface="Lucida Sans"/>
              </a:rPr>
              <a:t>Utilisateur</a:t>
            </a:r>
          </a:p>
        </p:txBody>
      </p:sp>
      <p:sp>
        <p:nvSpPr>
          <p:cNvPr id="21" name="Shape 893">
            <a:extLst>
              <a:ext uri="{FF2B5EF4-FFF2-40B4-BE49-F238E27FC236}">
                <a16:creationId xmlns:a16="http://schemas.microsoft.com/office/drawing/2014/main" id="{CA372FF8-5075-43DD-828D-52810F0D00FA}"/>
              </a:ext>
            </a:extLst>
          </p:cNvPr>
          <p:cNvSpPr/>
          <p:nvPr/>
        </p:nvSpPr>
        <p:spPr>
          <a:xfrm>
            <a:off x="10723569" y="1534437"/>
            <a:ext cx="1205079" cy="792000"/>
          </a:xfrm>
          <a:prstGeom prst="rect">
            <a:avLst/>
          </a:prstGeom>
          <a:solidFill>
            <a:srgbClr val="022A57"/>
          </a:solidFill>
          <a:ln>
            <a:noFill/>
          </a:ln>
        </p:spPr>
        <p:txBody>
          <a:bodyPr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ct val="25000"/>
              <a:buFont typeface="Lucida Sans"/>
              <a:buNone/>
              <a:tabLst/>
              <a:defRPr/>
            </a:pPr>
            <a:r>
              <a:rPr kumimoji="0" lang="fr-FR" sz="1800" b="0" i="0" u="none" strike="noStrike" kern="0" cap="none" spc="0" normalizeH="0" baseline="0" noProof="0" dirty="0">
                <a:ln>
                  <a:noFill/>
                </a:ln>
                <a:solidFill>
                  <a:srgbClr val="FFFFFF"/>
                </a:solidFill>
                <a:effectLst/>
                <a:uLnTx/>
                <a:uFillTx/>
                <a:ea typeface="Lucida Sans"/>
                <a:cs typeface="Lucida Sans"/>
                <a:sym typeface="Lucida Sans"/>
              </a:rPr>
              <a:t>Autres</a:t>
            </a:r>
          </a:p>
        </p:txBody>
      </p:sp>
      <p:cxnSp>
        <p:nvCxnSpPr>
          <p:cNvPr id="4" name="Shape 890">
            <a:extLst>
              <a:ext uri="{FF2B5EF4-FFF2-40B4-BE49-F238E27FC236}">
                <a16:creationId xmlns:a16="http://schemas.microsoft.com/office/drawing/2014/main" id="{FBCE848B-787D-48BD-9286-B736243D76F7}"/>
              </a:ext>
            </a:extLst>
          </p:cNvPr>
          <p:cNvCxnSpPr/>
          <p:nvPr/>
        </p:nvCxnSpPr>
        <p:spPr>
          <a:xfrm>
            <a:off x="6911337" y="1329531"/>
            <a:ext cx="0" cy="2268000"/>
          </a:xfrm>
          <a:prstGeom prst="straightConnector1">
            <a:avLst/>
          </a:prstGeom>
          <a:noFill/>
          <a:ln w="28575" cap="flat" cmpd="sng">
            <a:solidFill>
              <a:srgbClr val="3F3F3F"/>
            </a:solidFill>
            <a:prstDash val="dot"/>
            <a:round/>
            <a:headEnd type="none" w="med" len="med"/>
            <a:tailEnd type="none" w="med" len="med"/>
          </a:ln>
        </p:spPr>
      </p:cxnSp>
      <p:cxnSp>
        <p:nvCxnSpPr>
          <p:cNvPr id="12" name="Shape 898">
            <a:extLst>
              <a:ext uri="{FF2B5EF4-FFF2-40B4-BE49-F238E27FC236}">
                <a16:creationId xmlns:a16="http://schemas.microsoft.com/office/drawing/2014/main" id="{2D467C0D-8481-4BEC-ACD8-40060C805B0D}"/>
              </a:ext>
            </a:extLst>
          </p:cNvPr>
          <p:cNvCxnSpPr/>
          <p:nvPr/>
        </p:nvCxnSpPr>
        <p:spPr>
          <a:xfrm>
            <a:off x="8817453" y="1329531"/>
            <a:ext cx="0" cy="2268000"/>
          </a:xfrm>
          <a:prstGeom prst="straightConnector1">
            <a:avLst/>
          </a:prstGeom>
          <a:noFill/>
          <a:ln w="28575" cap="flat" cmpd="sng">
            <a:solidFill>
              <a:srgbClr val="3F3F3F"/>
            </a:solidFill>
            <a:prstDash val="dot"/>
            <a:round/>
            <a:headEnd type="none" w="med" len="med"/>
            <a:tailEnd type="none" w="med" len="med"/>
          </a:ln>
        </p:spPr>
      </p:cxnSp>
      <p:cxnSp>
        <p:nvCxnSpPr>
          <p:cNvPr id="16" name="Shape 902">
            <a:extLst>
              <a:ext uri="{FF2B5EF4-FFF2-40B4-BE49-F238E27FC236}">
                <a16:creationId xmlns:a16="http://schemas.microsoft.com/office/drawing/2014/main" id="{922BE768-DF8C-4CBE-B295-A52B79F10748}"/>
              </a:ext>
            </a:extLst>
          </p:cNvPr>
          <p:cNvCxnSpPr/>
          <p:nvPr/>
        </p:nvCxnSpPr>
        <p:spPr>
          <a:xfrm>
            <a:off x="5348969" y="1329531"/>
            <a:ext cx="0" cy="2268000"/>
          </a:xfrm>
          <a:prstGeom prst="straightConnector1">
            <a:avLst/>
          </a:prstGeom>
          <a:noFill/>
          <a:ln w="28575" cap="flat" cmpd="sng">
            <a:solidFill>
              <a:srgbClr val="3F3F3F"/>
            </a:solidFill>
            <a:prstDash val="dot"/>
            <a:round/>
            <a:headEnd type="none" w="med" len="med"/>
            <a:tailEnd type="none" w="med" len="med"/>
          </a:ln>
        </p:spPr>
      </p:cxnSp>
    </p:spTree>
    <p:extLst>
      <p:ext uri="{BB962C8B-B14F-4D97-AF65-F5344CB8AC3E}">
        <p14:creationId xmlns:p14="http://schemas.microsoft.com/office/powerpoint/2010/main" val="991871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rôles</a:t>
            </a:r>
          </a:p>
        </p:txBody>
      </p:sp>
      <p:graphicFrame>
        <p:nvGraphicFramePr>
          <p:cNvPr id="4" name="Tableau 3"/>
          <p:cNvGraphicFramePr>
            <a:graphicFrameLocks noGrp="1"/>
          </p:cNvGraphicFramePr>
          <p:nvPr>
            <p:extLst>
              <p:ext uri="{D42A27DB-BD31-4B8C-83A1-F6EECF244321}">
                <p14:modId xmlns:p14="http://schemas.microsoft.com/office/powerpoint/2010/main" val="4040176062"/>
              </p:ext>
            </p:extLst>
          </p:nvPr>
        </p:nvGraphicFramePr>
        <p:xfrm>
          <a:off x="2709332" y="1742145"/>
          <a:ext cx="9195304" cy="4613502"/>
        </p:xfrm>
        <a:graphic>
          <a:graphicData uri="http://schemas.openxmlformats.org/drawingml/2006/table">
            <a:tbl>
              <a:tblPr firstRow="1" bandRow="1">
                <a:tableStyleId>{B301B821-A1FF-4177-AEE7-76D212191A09}</a:tableStyleId>
              </a:tblPr>
              <a:tblGrid>
                <a:gridCol w="2807817">
                  <a:extLst>
                    <a:ext uri="{9D8B030D-6E8A-4147-A177-3AD203B41FA5}">
                      <a16:colId xmlns:a16="http://schemas.microsoft.com/office/drawing/2014/main" val="20000"/>
                    </a:ext>
                  </a:extLst>
                </a:gridCol>
                <a:gridCol w="6387487">
                  <a:extLst>
                    <a:ext uri="{9D8B030D-6E8A-4147-A177-3AD203B41FA5}">
                      <a16:colId xmlns:a16="http://schemas.microsoft.com/office/drawing/2014/main" val="20001"/>
                    </a:ext>
                  </a:extLst>
                </a:gridCol>
              </a:tblGrid>
              <a:tr h="468974">
                <a:tc>
                  <a:txBody>
                    <a:bodyPr/>
                    <a:lstStyle/>
                    <a:p>
                      <a:r>
                        <a:rPr lang="fr-FR" sz="2000" noProof="0" dirty="0">
                          <a:latin typeface="+mn-lt"/>
                        </a:rPr>
                        <a:t>Rôles</a:t>
                      </a:r>
                    </a:p>
                  </a:txBody>
                  <a:tcPr marL="63500" marR="63500" marT="31750" marB="31750">
                    <a:solidFill>
                      <a:schemeClr val="accent3"/>
                    </a:solidFill>
                  </a:tcPr>
                </a:tc>
                <a:tc>
                  <a:txBody>
                    <a:bodyPr/>
                    <a:lstStyle/>
                    <a:p>
                      <a:r>
                        <a:rPr lang="fr-FR" sz="2000" noProof="0" dirty="0">
                          <a:latin typeface="+mn-lt"/>
                        </a:rPr>
                        <a:t>Définition / Mission</a:t>
                      </a:r>
                    </a:p>
                  </a:txBody>
                  <a:tcPr marL="63500" marR="63500" marT="31750" marB="31750">
                    <a:solidFill>
                      <a:schemeClr val="accent3"/>
                    </a:solidFill>
                  </a:tcPr>
                </a:tc>
                <a:extLst>
                  <a:ext uri="{0D108BD9-81ED-4DB2-BD59-A6C34878D82A}">
                    <a16:rowId xmlns:a16="http://schemas.microsoft.com/office/drawing/2014/main" val="10000"/>
                  </a:ext>
                </a:extLst>
              </a:tr>
              <a:tr h="735042">
                <a:tc>
                  <a:txBody>
                    <a:bodyPr/>
                    <a:lstStyle/>
                    <a:p>
                      <a:r>
                        <a:rPr lang="fr-FR" sz="1800" b="1" noProof="0" dirty="0" err="1">
                          <a:latin typeface="+mn-lt"/>
                        </a:rPr>
                        <a:t>Stakeholders</a:t>
                      </a:r>
                      <a:endParaRPr lang="fr-FR" sz="1800" b="1" noProof="0" dirty="0">
                        <a:latin typeface="+mn-lt"/>
                      </a:endParaRPr>
                    </a:p>
                  </a:txBody>
                  <a:tcPr marL="63500" marR="63500" marT="31750" marB="31750"/>
                </a:tc>
                <a:tc>
                  <a:txBody>
                    <a:bodyPr/>
                    <a:lstStyle/>
                    <a:p>
                      <a:r>
                        <a:rPr lang="fr-FR" sz="1800" noProof="0" dirty="0">
                          <a:latin typeface="+mn-lt"/>
                        </a:rPr>
                        <a:t>Tous</a:t>
                      </a:r>
                      <a:r>
                        <a:rPr lang="fr-FR" sz="1800" baseline="0" noProof="0" dirty="0">
                          <a:latin typeface="+mn-lt"/>
                        </a:rPr>
                        <a:t> ceux</a:t>
                      </a:r>
                      <a:r>
                        <a:rPr lang="fr-FR" sz="1800" noProof="0" dirty="0">
                          <a:latin typeface="+mn-lt"/>
                        </a:rPr>
                        <a:t> qui ont</a:t>
                      </a:r>
                      <a:r>
                        <a:rPr lang="fr-FR" sz="1800" baseline="0" noProof="0" dirty="0">
                          <a:latin typeface="+mn-lt"/>
                        </a:rPr>
                        <a:t> </a:t>
                      </a:r>
                      <a:r>
                        <a:rPr lang="fr-FR" sz="1800" noProof="0" dirty="0">
                          <a:latin typeface="+mn-lt"/>
                        </a:rPr>
                        <a:t>des vues/souhaits</a:t>
                      </a:r>
                      <a:r>
                        <a:rPr lang="fr-FR" sz="1800" baseline="0" noProof="0" dirty="0">
                          <a:latin typeface="+mn-lt"/>
                        </a:rPr>
                        <a:t> sur le produit</a:t>
                      </a:r>
                      <a:endParaRPr lang="fr-FR" sz="1800" noProof="0" dirty="0">
                        <a:latin typeface="+mn-lt"/>
                      </a:endParaRPr>
                    </a:p>
                  </a:txBody>
                  <a:tcPr marL="63500" marR="63500" marT="31750" marB="31750"/>
                </a:tc>
                <a:extLst>
                  <a:ext uri="{0D108BD9-81ED-4DB2-BD59-A6C34878D82A}">
                    <a16:rowId xmlns:a16="http://schemas.microsoft.com/office/drawing/2014/main" val="10001"/>
                  </a:ext>
                </a:extLst>
              </a:tr>
              <a:tr h="1411375">
                <a:tc>
                  <a:txBody>
                    <a:bodyPr/>
                    <a:lstStyle/>
                    <a:p>
                      <a:r>
                        <a:rPr lang="fr-FR" sz="1800" b="1" noProof="0" dirty="0">
                          <a:latin typeface="+mn-lt"/>
                        </a:rPr>
                        <a:t>Product Owner</a:t>
                      </a:r>
                    </a:p>
                  </a:txBody>
                  <a:tcPr marL="63500" marR="63500" marT="31750" marB="31750"/>
                </a:tc>
                <a:tc>
                  <a:txBody>
                    <a:bodyPr/>
                    <a:lstStyle/>
                    <a:p>
                      <a:r>
                        <a:rPr lang="fr-FR" sz="1800" noProof="0" dirty="0">
                          <a:latin typeface="+mn-lt"/>
                        </a:rPr>
                        <a:t>Responsable de transformer les souhaits des parties prenantes</a:t>
                      </a:r>
                      <a:r>
                        <a:rPr lang="fr-FR" sz="1800" baseline="0" noProof="0" dirty="0">
                          <a:latin typeface="+mn-lt"/>
                        </a:rPr>
                        <a:t> dans un produit. Arbitre  pour délivrer en premier les éléments ayant la plus forte valeur.</a:t>
                      </a:r>
                      <a:endParaRPr lang="fr-FR" sz="1800" noProof="0" dirty="0">
                        <a:latin typeface="+mn-lt"/>
                      </a:endParaRPr>
                    </a:p>
                  </a:txBody>
                  <a:tcPr marL="63500" marR="63500" marT="31750" marB="31750"/>
                </a:tc>
                <a:extLst>
                  <a:ext uri="{0D108BD9-81ED-4DB2-BD59-A6C34878D82A}">
                    <a16:rowId xmlns:a16="http://schemas.microsoft.com/office/drawing/2014/main" val="10002"/>
                  </a:ext>
                </a:extLst>
              </a:tr>
              <a:tr h="1073209">
                <a:tc>
                  <a:txBody>
                    <a:bodyPr/>
                    <a:lstStyle/>
                    <a:p>
                      <a:r>
                        <a:rPr lang="fr-FR" sz="1800" b="1" noProof="0" dirty="0">
                          <a:latin typeface="+mn-lt"/>
                        </a:rPr>
                        <a:t>Scrum Master</a:t>
                      </a:r>
                    </a:p>
                  </a:txBody>
                  <a:tcPr marL="63500" marR="63500" marT="31750" marB="31750">
                    <a:noFill/>
                  </a:tcPr>
                </a:tc>
                <a:tc>
                  <a:txBody>
                    <a:bodyPr/>
                    <a:lstStyle/>
                    <a:p>
                      <a:r>
                        <a:rPr lang="fr-FR" sz="1800" noProof="0" dirty="0">
                          <a:latin typeface="+mn-lt"/>
                        </a:rPr>
                        <a:t>S’assure que l’équipe possède tous les moyens </a:t>
                      </a:r>
                      <a:r>
                        <a:rPr lang="fr-FR" sz="1800" baseline="0" noProof="0" dirty="0">
                          <a:latin typeface="+mn-lt"/>
                        </a:rPr>
                        <a:t>pour délivrer le produit : f</a:t>
                      </a:r>
                      <a:r>
                        <a:rPr lang="fr-FR" sz="1800" noProof="0" dirty="0">
                          <a:latin typeface="+mn-lt"/>
                        </a:rPr>
                        <a:t>acilite et supprime les obstacles.</a:t>
                      </a:r>
                    </a:p>
                  </a:txBody>
                  <a:tcPr marL="63500" marR="63500" marT="31750" marB="31750">
                    <a:noFill/>
                  </a:tcPr>
                </a:tc>
                <a:extLst>
                  <a:ext uri="{0D108BD9-81ED-4DB2-BD59-A6C34878D82A}">
                    <a16:rowId xmlns:a16="http://schemas.microsoft.com/office/drawing/2014/main" val="10003"/>
                  </a:ext>
                </a:extLst>
              </a:tr>
              <a:tr h="924902">
                <a:tc>
                  <a:txBody>
                    <a:bodyPr/>
                    <a:lstStyle/>
                    <a:p>
                      <a:pPr marL="0" algn="l" defTabSz="914391" rtl="0" eaLnBrk="1" latinLnBrk="0" hangingPunct="1"/>
                      <a:r>
                        <a:rPr lang="fr-FR" sz="1800" b="1" kern="1200" dirty="0" err="1">
                          <a:latin typeface="+mn-lt"/>
                        </a:rPr>
                        <a:t>Development</a:t>
                      </a:r>
                      <a:r>
                        <a:rPr lang="fr-FR" sz="1800" b="1" kern="1200" dirty="0">
                          <a:latin typeface="+mn-lt"/>
                        </a:rPr>
                        <a:t> Team</a:t>
                      </a:r>
                      <a:endParaRPr lang="fr-FR" sz="1800" b="1" kern="1200" noProof="0" dirty="0">
                        <a:solidFill>
                          <a:schemeClr val="dk1"/>
                        </a:solidFill>
                        <a:latin typeface="+mn-lt"/>
                        <a:ea typeface="+mn-ea"/>
                        <a:cs typeface="+mn-cs"/>
                      </a:endParaRPr>
                    </a:p>
                  </a:txBody>
                  <a:tcPr marL="63500" marR="63500" marT="31750" marB="31750"/>
                </a:tc>
                <a:tc>
                  <a:txBody>
                    <a:bodyPr/>
                    <a:lstStyle/>
                    <a:p>
                      <a:r>
                        <a:rPr lang="fr-FR" sz="1800" noProof="0" dirty="0">
                          <a:latin typeface="+mn-lt"/>
                        </a:rPr>
                        <a:t>(équipe de réalisation)</a:t>
                      </a:r>
                    </a:p>
                    <a:p>
                      <a:r>
                        <a:rPr lang="fr-FR" sz="1800" noProof="0" dirty="0">
                          <a:latin typeface="+mn-lt"/>
                        </a:rPr>
                        <a:t>Toute personne</a:t>
                      </a:r>
                      <a:r>
                        <a:rPr lang="fr-FR" sz="1800" baseline="0" noProof="0" dirty="0">
                          <a:latin typeface="+mn-lt"/>
                        </a:rPr>
                        <a:t> qui construit le produit</a:t>
                      </a:r>
                      <a:endParaRPr lang="fr-FR" sz="1800" noProof="0" dirty="0">
                        <a:latin typeface="+mn-lt"/>
                      </a:endParaRPr>
                    </a:p>
                  </a:txBody>
                  <a:tcPr marL="63500" marR="63500" marT="31750" marB="31750"/>
                </a:tc>
                <a:extLst>
                  <a:ext uri="{0D108BD9-81ED-4DB2-BD59-A6C34878D82A}">
                    <a16:rowId xmlns:a16="http://schemas.microsoft.com/office/drawing/2014/main" val="10004"/>
                  </a:ext>
                </a:extLst>
              </a:tr>
            </a:tbl>
          </a:graphicData>
        </a:graphic>
      </p:graphicFrame>
      <p:pic>
        <p:nvPicPr>
          <p:cNvPr id="5" name="Image 4">
            <a:extLst>
              <a:ext uri="{FF2B5EF4-FFF2-40B4-BE49-F238E27FC236}">
                <a16:creationId xmlns:a16="http://schemas.microsoft.com/office/drawing/2014/main" id="{F3687B69-0563-4438-9A3D-20B48DAD1F7B}"/>
              </a:ext>
            </a:extLst>
          </p:cNvPr>
          <p:cNvPicPr>
            <a:picLocks noChangeAspect="1"/>
          </p:cNvPicPr>
          <p:nvPr/>
        </p:nvPicPr>
        <p:blipFill>
          <a:blip r:embed="rId3"/>
          <a:stretch>
            <a:fillRect/>
          </a:stretch>
        </p:blipFill>
        <p:spPr>
          <a:xfrm>
            <a:off x="11136560" y="131884"/>
            <a:ext cx="858388" cy="858388"/>
          </a:xfrm>
          <a:prstGeom prst="rect">
            <a:avLst/>
          </a:prstGeom>
        </p:spPr>
      </p:pic>
    </p:spTree>
    <p:extLst>
      <p:ext uri="{BB962C8B-B14F-4D97-AF65-F5344CB8AC3E}">
        <p14:creationId xmlns:p14="http://schemas.microsoft.com/office/powerpoint/2010/main" val="15465041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Artefacts</a:t>
            </a:r>
          </a:p>
        </p:txBody>
      </p:sp>
      <p:graphicFrame>
        <p:nvGraphicFramePr>
          <p:cNvPr id="5" name="Tableau 4"/>
          <p:cNvGraphicFramePr>
            <a:graphicFrameLocks noGrp="1"/>
          </p:cNvGraphicFramePr>
          <p:nvPr>
            <p:extLst>
              <p:ext uri="{D42A27DB-BD31-4B8C-83A1-F6EECF244321}">
                <p14:modId xmlns:p14="http://schemas.microsoft.com/office/powerpoint/2010/main" val="676892574"/>
              </p:ext>
            </p:extLst>
          </p:nvPr>
        </p:nvGraphicFramePr>
        <p:xfrm>
          <a:off x="2957688" y="2275336"/>
          <a:ext cx="8805334" cy="3820664"/>
        </p:xfrm>
        <a:graphic>
          <a:graphicData uri="http://schemas.openxmlformats.org/drawingml/2006/table">
            <a:tbl>
              <a:tblPr firstRow="1" bandRow="1">
                <a:tableStyleId>{B301B821-A1FF-4177-AEE7-76D212191A09}</a:tableStyleId>
              </a:tblPr>
              <a:tblGrid>
                <a:gridCol w="1971740">
                  <a:extLst>
                    <a:ext uri="{9D8B030D-6E8A-4147-A177-3AD203B41FA5}">
                      <a16:colId xmlns:a16="http://schemas.microsoft.com/office/drawing/2014/main" val="20000"/>
                    </a:ext>
                  </a:extLst>
                </a:gridCol>
                <a:gridCol w="6833594">
                  <a:extLst>
                    <a:ext uri="{9D8B030D-6E8A-4147-A177-3AD203B41FA5}">
                      <a16:colId xmlns:a16="http://schemas.microsoft.com/office/drawing/2014/main" val="20001"/>
                    </a:ext>
                  </a:extLst>
                </a:gridCol>
              </a:tblGrid>
              <a:tr h="469226">
                <a:tc>
                  <a:txBody>
                    <a:bodyPr/>
                    <a:lstStyle/>
                    <a:p>
                      <a:r>
                        <a:rPr lang="fr-FR" sz="2000" noProof="0" dirty="0">
                          <a:latin typeface="+mn-lt"/>
                        </a:rPr>
                        <a:t>Artefacts</a:t>
                      </a:r>
                    </a:p>
                  </a:txBody>
                  <a:tcPr marL="63500" marR="63500" marT="31750" marB="31750">
                    <a:solidFill>
                      <a:schemeClr val="accent3"/>
                    </a:solidFill>
                  </a:tcPr>
                </a:tc>
                <a:tc>
                  <a:txBody>
                    <a:bodyPr/>
                    <a:lstStyle/>
                    <a:p>
                      <a:r>
                        <a:rPr lang="fr-FR" sz="2000" noProof="0" dirty="0">
                          <a:latin typeface="+mn-lt"/>
                        </a:rPr>
                        <a:t>Définition</a:t>
                      </a:r>
                    </a:p>
                  </a:txBody>
                  <a:tcPr marL="63500" marR="63500" marT="31750" marB="31750">
                    <a:solidFill>
                      <a:schemeClr val="accent3"/>
                    </a:solidFill>
                  </a:tcPr>
                </a:tc>
                <a:extLst>
                  <a:ext uri="{0D108BD9-81ED-4DB2-BD59-A6C34878D82A}">
                    <a16:rowId xmlns:a16="http://schemas.microsoft.com/office/drawing/2014/main" val="10000"/>
                  </a:ext>
                </a:extLst>
              </a:tr>
              <a:tr h="937103">
                <a:tc>
                  <a:txBody>
                    <a:bodyPr/>
                    <a:lstStyle/>
                    <a:p>
                      <a:r>
                        <a:rPr lang="fr-FR" sz="1800" b="1" noProof="0" dirty="0">
                          <a:latin typeface="+mn-lt"/>
                        </a:rPr>
                        <a:t>Product </a:t>
                      </a:r>
                      <a:br>
                        <a:rPr lang="fr-FR" sz="1800" b="1" noProof="0" dirty="0">
                          <a:latin typeface="+mn-lt"/>
                        </a:rPr>
                      </a:br>
                      <a:r>
                        <a:rPr lang="fr-FR" sz="1800" b="1" noProof="0" dirty="0">
                          <a:latin typeface="+mn-lt"/>
                        </a:rPr>
                        <a:t>Backlog</a:t>
                      </a:r>
                    </a:p>
                  </a:txBody>
                  <a:tcPr marL="63500" marR="63500" marT="31750" marB="31750">
                    <a:noFill/>
                  </a:tcPr>
                </a:tc>
                <a:tc>
                  <a:txBody>
                    <a:bodyPr/>
                    <a:lstStyle/>
                    <a:p>
                      <a:r>
                        <a:rPr lang="fr-FR" sz="1800" noProof="0" dirty="0">
                          <a:latin typeface="+mn-lt"/>
                        </a:rPr>
                        <a:t>Liste d’exigences</a:t>
                      </a:r>
                      <a:r>
                        <a:rPr lang="fr-FR" sz="1800" baseline="0" noProof="0" dirty="0">
                          <a:latin typeface="+mn-lt"/>
                        </a:rPr>
                        <a:t> pour le produit </a:t>
                      </a:r>
                      <a:r>
                        <a:rPr lang="fr-FR" sz="1800" noProof="0" dirty="0">
                          <a:latin typeface="+mn-lt"/>
                        </a:rPr>
                        <a:t>priorisée </a:t>
                      </a:r>
                      <a:r>
                        <a:rPr lang="fr-FR" sz="1800" baseline="0" noProof="0" dirty="0">
                          <a:latin typeface="+mn-lt"/>
                        </a:rPr>
                        <a:t>selon la valeur.</a:t>
                      </a:r>
                    </a:p>
                    <a:p>
                      <a:r>
                        <a:rPr lang="fr-FR" sz="1800" baseline="0" noProof="0" dirty="0">
                          <a:latin typeface="+mn-lt"/>
                        </a:rPr>
                        <a:t>Taillées selon  Epics / Thèmes&gt; Fonctionnalités &gt; Story</a:t>
                      </a:r>
                      <a:endParaRPr lang="fr-FR" sz="1800" noProof="0" dirty="0">
                        <a:latin typeface="+mn-lt"/>
                      </a:endParaRPr>
                    </a:p>
                  </a:txBody>
                  <a:tcPr marL="63500" marR="63500" marT="31750" marB="31750">
                    <a:noFill/>
                  </a:tcPr>
                </a:tc>
                <a:extLst>
                  <a:ext uri="{0D108BD9-81ED-4DB2-BD59-A6C34878D82A}">
                    <a16:rowId xmlns:a16="http://schemas.microsoft.com/office/drawing/2014/main" val="10001"/>
                  </a:ext>
                </a:extLst>
              </a:tr>
              <a:tr h="1350741">
                <a:tc>
                  <a:txBody>
                    <a:bodyPr/>
                    <a:lstStyle/>
                    <a:p>
                      <a:r>
                        <a:rPr lang="fr-FR" sz="1800" b="1" noProof="0" dirty="0">
                          <a:latin typeface="+mn-lt"/>
                        </a:rPr>
                        <a:t>Sprint </a:t>
                      </a:r>
                      <a:br>
                        <a:rPr lang="fr-FR" sz="1800" b="1" noProof="0" dirty="0">
                          <a:latin typeface="+mn-lt"/>
                        </a:rPr>
                      </a:br>
                      <a:r>
                        <a:rPr lang="fr-FR" sz="1800" b="1" noProof="0" dirty="0">
                          <a:latin typeface="+mn-lt"/>
                        </a:rPr>
                        <a:t>Backlog</a:t>
                      </a:r>
                    </a:p>
                  </a:txBody>
                  <a:tcPr marL="63500" marR="63500" marT="31750" marB="31750">
                    <a:noFill/>
                  </a:tcPr>
                </a:tc>
                <a:tc>
                  <a:txBody>
                    <a:bodyPr/>
                    <a:lstStyle/>
                    <a:p>
                      <a:r>
                        <a:rPr lang="fr-FR" sz="1800" noProof="0" dirty="0">
                          <a:latin typeface="+mn-lt"/>
                        </a:rPr>
                        <a:t>Liste d’éléments du Product </a:t>
                      </a:r>
                      <a:r>
                        <a:rPr lang="fr-FR" sz="1800" baseline="0" noProof="0" dirty="0">
                          <a:latin typeface="+mn-lt"/>
                        </a:rPr>
                        <a:t>Backlog à délivrer en fin d’itération.</a:t>
                      </a:r>
                    </a:p>
                    <a:p>
                      <a:r>
                        <a:rPr lang="fr-FR" sz="1800" noProof="0" dirty="0">
                          <a:latin typeface="+mn-lt"/>
                        </a:rPr>
                        <a:t>La</a:t>
                      </a:r>
                      <a:r>
                        <a:rPr lang="fr-FR" sz="1800" baseline="0" noProof="0" dirty="0">
                          <a:latin typeface="+mn-lt"/>
                        </a:rPr>
                        <a:t> f</a:t>
                      </a:r>
                      <a:r>
                        <a:rPr lang="fr-FR" sz="1800" noProof="0" dirty="0">
                          <a:latin typeface="+mn-lt"/>
                        </a:rPr>
                        <a:t>açon de travailler, les tâches, sont définies</a:t>
                      </a:r>
                      <a:r>
                        <a:rPr lang="fr-FR" sz="1800" baseline="0" noProof="0" dirty="0">
                          <a:latin typeface="+mn-lt"/>
                        </a:rPr>
                        <a:t> de façon collaborative.</a:t>
                      </a:r>
                      <a:endParaRPr lang="fr-FR" sz="1800" noProof="0" dirty="0">
                        <a:latin typeface="+mn-lt"/>
                      </a:endParaRPr>
                    </a:p>
                  </a:txBody>
                  <a:tcPr marL="63500" marR="63500" marT="31750" marB="31750">
                    <a:noFill/>
                  </a:tcPr>
                </a:tc>
                <a:extLst>
                  <a:ext uri="{0D108BD9-81ED-4DB2-BD59-A6C34878D82A}">
                    <a16:rowId xmlns:a16="http://schemas.microsoft.com/office/drawing/2014/main" val="10002"/>
                  </a:ext>
                </a:extLst>
              </a:tr>
              <a:tr h="1063594">
                <a:tc>
                  <a:txBody>
                    <a:bodyPr/>
                    <a:lstStyle/>
                    <a:p>
                      <a:r>
                        <a:rPr lang="fr-FR" sz="1800" b="1" noProof="0" dirty="0">
                          <a:latin typeface="+mn-lt"/>
                        </a:rPr>
                        <a:t>Incrément</a:t>
                      </a:r>
                    </a:p>
                  </a:txBody>
                  <a:tcPr marL="63500" marR="63500" marT="31750" marB="31750">
                    <a:noFill/>
                  </a:tcPr>
                </a:tc>
                <a:tc>
                  <a:txBody>
                    <a:bodyPr/>
                    <a:lstStyle/>
                    <a:p>
                      <a:r>
                        <a:rPr lang="fr-FR" sz="1800" noProof="0" dirty="0">
                          <a:latin typeface="+mn-lt"/>
                        </a:rPr>
                        <a:t>Résultat livré à la fin de l’itération.</a:t>
                      </a:r>
                    </a:p>
                    <a:p>
                      <a:r>
                        <a:rPr lang="fr-FR" sz="1800" noProof="0" dirty="0">
                          <a:latin typeface="+mn-lt"/>
                        </a:rPr>
                        <a:t>Potentiellement livrable.</a:t>
                      </a:r>
                    </a:p>
                  </a:txBody>
                  <a:tcPr marL="63500" marR="63500" marT="31750" marB="31750">
                    <a:noFill/>
                  </a:tcPr>
                </a:tc>
                <a:extLst>
                  <a:ext uri="{0D108BD9-81ED-4DB2-BD59-A6C34878D82A}">
                    <a16:rowId xmlns:a16="http://schemas.microsoft.com/office/drawing/2014/main" val="10003"/>
                  </a:ext>
                </a:extLst>
              </a:tr>
            </a:tbl>
          </a:graphicData>
        </a:graphic>
      </p:graphicFrame>
      <p:pic>
        <p:nvPicPr>
          <p:cNvPr id="6" name="Image 5"/>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2315" t="19575" r="21208" b="25108"/>
          <a:stretch/>
        </p:blipFill>
        <p:spPr>
          <a:xfrm>
            <a:off x="11216554" y="225320"/>
            <a:ext cx="764568" cy="599661"/>
          </a:xfrm>
          <a:prstGeom prst="rect">
            <a:avLst/>
          </a:prstGeom>
          <a:solidFill>
            <a:schemeClr val="bg1"/>
          </a:solidFill>
        </p:spPr>
      </p:pic>
    </p:spTree>
    <p:extLst>
      <p:ext uri="{BB962C8B-B14F-4D97-AF65-F5344CB8AC3E}">
        <p14:creationId xmlns:p14="http://schemas.microsoft.com/office/powerpoint/2010/main" val="3986702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évènements</a:t>
            </a:r>
          </a:p>
        </p:txBody>
      </p:sp>
      <p:graphicFrame>
        <p:nvGraphicFramePr>
          <p:cNvPr id="4" name="Tableau 3"/>
          <p:cNvGraphicFramePr>
            <a:graphicFrameLocks noGrp="1"/>
          </p:cNvGraphicFramePr>
          <p:nvPr>
            <p:extLst>
              <p:ext uri="{D42A27DB-BD31-4B8C-83A1-F6EECF244321}">
                <p14:modId xmlns:p14="http://schemas.microsoft.com/office/powerpoint/2010/main" val="82463238"/>
              </p:ext>
            </p:extLst>
          </p:nvPr>
        </p:nvGraphicFramePr>
        <p:xfrm>
          <a:off x="2592925" y="1749778"/>
          <a:ext cx="9328141" cy="4991589"/>
        </p:xfrm>
        <a:graphic>
          <a:graphicData uri="http://schemas.openxmlformats.org/drawingml/2006/table">
            <a:tbl>
              <a:tblPr firstRow="1" bandRow="1">
                <a:tableStyleId>{B301B821-A1FF-4177-AEE7-76D212191A09}</a:tableStyleId>
              </a:tblPr>
              <a:tblGrid>
                <a:gridCol w="2848377">
                  <a:extLst>
                    <a:ext uri="{9D8B030D-6E8A-4147-A177-3AD203B41FA5}">
                      <a16:colId xmlns:a16="http://schemas.microsoft.com/office/drawing/2014/main" val="20000"/>
                    </a:ext>
                  </a:extLst>
                </a:gridCol>
                <a:gridCol w="6479764">
                  <a:extLst>
                    <a:ext uri="{9D8B030D-6E8A-4147-A177-3AD203B41FA5}">
                      <a16:colId xmlns:a16="http://schemas.microsoft.com/office/drawing/2014/main" val="20001"/>
                    </a:ext>
                  </a:extLst>
                </a:gridCol>
              </a:tblGrid>
              <a:tr h="443167">
                <a:tc>
                  <a:txBody>
                    <a:bodyPr/>
                    <a:lstStyle/>
                    <a:p>
                      <a:pPr marL="0" algn="l" defTabSz="914400" rtl="0" eaLnBrk="1" latinLnBrk="0" hangingPunct="1"/>
                      <a:r>
                        <a:rPr lang="fr-FR" sz="2000" b="1" kern="1200" noProof="0" dirty="0">
                          <a:latin typeface="+mn-lt"/>
                        </a:rPr>
                        <a:t>Evénements</a:t>
                      </a:r>
                      <a:endParaRPr lang="fr-FR" sz="2000" b="1" kern="1200" noProof="0" dirty="0">
                        <a:solidFill>
                          <a:schemeClr val="lt1"/>
                        </a:solidFill>
                        <a:latin typeface="+mn-lt"/>
                        <a:ea typeface="+mn-ea"/>
                        <a:cs typeface="+mn-cs"/>
                      </a:endParaRPr>
                    </a:p>
                  </a:txBody>
                  <a:tcPr marL="63500" marR="63500" marT="31750" marB="31750">
                    <a:solidFill>
                      <a:schemeClr val="accent3"/>
                    </a:solidFill>
                  </a:tcPr>
                </a:tc>
                <a:tc>
                  <a:txBody>
                    <a:bodyPr/>
                    <a:lstStyle/>
                    <a:p>
                      <a:pPr marL="0" algn="l" defTabSz="914400" rtl="0" eaLnBrk="1" latinLnBrk="0" hangingPunct="1"/>
                      <a:r>
                        <a:rPr lang="fr-FR" sz="2000" kern="1200" noProof="0" dirty="0">
                          <a:latin typeface="+mn-lt"/>
                        </a:rPr>
                        <a:t>Définition</a:t>
                      </a:r>
                      <a:endParaRPr lang="fr-FR" sz="2000" b="1" kern="1200" noProof="0" dirty="0">
                        <a:solidFill>
                          <a:schemeClr val="lt1"/>
                        </a:solidFill>
                        <a:latin typeface="+mn-lt"/>
                        <a:ea typeface="+mn-ea"/>
                        <a:cs typeface="+mn-cs"/>
                      </a:endParaRPr>
                    </a:p>
                  </a:txBody>
                  <a:tcPr marL="63500" marR="63500" marT="31750" marB="31750">
                    <a:solidFill>
                      <a:schemeClr val="accent3"/>
                    </a:solidFill>
                  </a:tcPr>
                </a:tc>
                <a:extLst>
                  <a:ext uri="{0D108BD9-81ED-4DB2-BD59-A6C34878D82A}">
                    <a16:rowId xmlns:a16="http://schemas.microsoft.com/office/drawing/2014/main" val="10000"/>
                  </a:ext>
                </a:extLst>
              </a:tr>
              <a:tr h="809926">
                <a:tc>
                  <a:txBody>
                    <a:bodyPr/>
                    <a:lstStyle/>
                    <a:p>
                      <a:pPr marL="0" algn="l" defTabSz="914400" rtl="0" eaLnBrk="1" latinLnBrk="0" hangingPunct="1"/>
                      <a:r>
                        <a:rPr lang="fr-FR" sz="1800" b="1" kern="1200" noProof="0" dirty="0">
                          <a:latin typeface="+mn-lt"/>
                        </a:rPr>
                        <a:t>Sprint Planning</a:t>
                      </a:r>
                      <a:endParaRPr lang="fr-FR" sz="1800" b="1" kern="1200" noProof="0" dirty="0">
                        <a:solidFill>
                          <a:schemeClr val="lt1"/>
                        </a:solidFill>
                        <a:latin typeface="+mn-lt"/>
                        <a:ea typeface="+mn-ea"/>
                        <a:cs typeface="+mn-cs"/>
                      </a:endParaRPr>
                    </a:p>
                  </a:txBody>
                  <a:tcPr marL="63500" marR="63500" marT="31750" marB="31750">
                    <a:noFill/>
                  </a:tcPr>
                </a:tc>
                <a:tc>
                  <a:txBody>
                    <a:bodyPr/>
                    <a:lstStyle/>
                    <a:p>
                      <a:pPr marL="0" algn="l" defTabSz="914400" rtl="0" eaLnBrk="1" latinLnBrk="0" hangingPunct="1"/>
                      <a:r>
                        <a:rPr lang="fr-FR" sz="1800" kern="1200" noProof="0" dirty="0">
                          <a:latin typeface="+mn-lt"/>
                        </a:rPr>
                        <a:t>Définition du contenu de l’itération</a:t>
                      </a:r>
                    </a:p>
                    <a:p>
                      <a:pPr marL="0" algn="l" defTabSz="914400" rtl="0" eaLnBrk="1" latinLnBrk="0" hangingPunct="1"/>
                      <a:r>
                        <a:rPr lang="fr-FR" sz="1800" kern="1200" noProof="0" dirty="0">
                          <a:latin typeface="+mn-lt"/>
                        </a:rPr>
                        <a:t>Organisation des travaux</a:t>
                      </a:r>
                      <a:endParaRPr lang="fr-FR" sz="1800" b="1" kern="1200" noProof="0" dirty="0">
                        <a:solidFill>
                          <a:schemeClr val="lt1"/>
                        </a:solidFill>
                        <a:latin typeface="+mn-lt"/>
                        <a:ea typeface="+mn-ea"/>
                        <a:cs typeface="+mn-cs"/>
                      </a:endParaRPr>
                    </a:p>
                  </a:txBody>
                  <a:tcPr marL="63500" marR="63500" marT="31750" marB="31750">
                    <a:noFill/>
                  </a:tcPr>
                </a:tc>
                <a:extLst>
                  <a:ext uri="{0D108BD9-81ED-4DB2-BD59-A6C34878D82A}">
                    <a16:rowId xmlns:a16="http://schemas.microsoft.com/office/drawing/2014/main" val="10001"/>
                  </a:ext>
                </a:extLst>
              </a:tr>
              <a:tr h="651734">
                <a:tc>
                  <a:txBody>
                    <a:bodyPr/>
                    <a:lstStyle/>
                    <a:p>
                      <a:pPr marL="0" algn="l" defTabSz="914400" rtl="0" eaLnBrk="1" latinLnBrk="0" hangingPunct="1"/>
                      <a:r>
                        <a:rPr lang="fr-FR" sz="1800" b="1" kern="1200" noProof="0" dirty="0">
                          <a:latin typeface="+mn-lt"/>
                        </a:rPr>
                        <a:t>Daily Scrum</a:t>
                      </a:r>
                      <a:endParaRPr lang="fr-FR" sz="1800" b="1" kern="1200" noProof="0" dirty="0">
                        <a:solidFill>
                          <a:schemeClr val="lt1"/>
                        </a:solidFill>
                        <a:latin typeface="+mn-lt"/>
                        <a:ea typeface="+mn-ea"/>
                        <a:cs typeface="+mn-cs"/>
                      </a:endParaRPr>
                    </a:p>
                  </a:txBody>
                  <a:tcPr marL="63500" marR="63500" marT="31750" marB="31750">
                    <a:noFill/>
                  </a:tcPr>
                </a:tc>
                <a:tc>
                  <a:txBody>
                    <a:bodyPr/>
                    <a:lstStyle/>
                    <a:p>
                      <a:pPr marL="0" algn="l" defTabSz="914400" rtl="0" eaLnBrk="1" latinLnBrk="0" hangingPunct="1"/>
                      <a:r>
                        <a:rPr lang="fr-FR" sz="1800" kern="1200" noProof="0" dirty="0">
                          <a:latin typeface="+mn-lt"/>
                        </a:rPr>
                        <a:t>Inspection et adaptation quotidienne de l’avancement</a:t>
                      </a:r>
                      <a:endParaRPr lang="fr-FR" sz="1800" b="1" kern="1200" noProof="0" dirty="0">
                        <a:solidFill>
                          <a:schemeClr val="lt1"/>
                        </a:solidFill>
                        <a:latin typeface="+mn-lt"/>
                        <a:ea typeface="+mn-ea"/>
                        <a:cs typeface="+mn-cs"/>
                      </a:endParaRPr>
                    </a:p>
                  </a:txBody>
                  <a:tcPr marL="63500" marR="63500" marT="31750" marB="31750">
                    <a:noFill/>
                  </a:tcPr>
                </a:tc>
                <a:extLst>
                  <a:ext uri="{0D108BD9-81ED-4DB2-BD59-A6C34878D82A}">
                    <a16:rowId xmlns:a16="http://schemas.microsoft.com/office/drawing/2014/main" val="10002"/>
                  </a:ext>
                </a:extLst>
              </a:tr>
              <a:tr h="1251412">
                <a:tc>
                  <a:txBody>
                    <a:bodyPr/>
                    <a:lstStyle/>
                    <a:p>
                      <a:pPr marL="0" algn="l" defTabSz="914400" rtl="0" eaLnBrk="1" latinLnBrk="0" hangingPunct="1"/>
                      <a:r>
                        <a:rPr lang="fr-FR" sz="1800" b="1" kern="1200" noProof="0" dirty="0">
                          <a:latin typeface="+mn-lt"/>
                        </a:rPr>
                        <a:t>Sprint </a:t>
                      </a:r>
                      <a:r>
                        <a:rPr lang="fr-FR" sz="1800" b="1" kern="1200" noProof="0" dirty="0" err="1">
                          <a:latin typeface="+mn-lt"/>
                        </a:rPr>
                        <a:t>Review</a:t>
                      </a:r>
                      <a:endParaRPr lang="fr-FR" sz="1800" b="1" kern="1200" noProof="0" dirty="0">
                        <a:solidFill>
                          <a:schemeClr val="lt1"/>
                        </a:solidFill>
                        <a:latin typeface="+mn-lt"/>
                        <a:ea typeface="+mn-ea"/>
                        <a:cs typeface="+mn-cs"/>
                      </a:endParaRPr>
                    </a:p>
                  </a:txBody>
                  <a:tcPr marL="63500" marR="63500" marT="31750" marB="31750">
                    <a:noFill/>
                  </a:tcPr>
                </a:tc>
                <a:tc>
                  <a:txBody>
                    <a:bodyPr/>
                    <a:lstStyle/>
                    <a:p>
                      <a:pPr marL="0" algn="l" defTabSz="914400" rtl="0" eaLnBrk="1" latinLnBrk="0" hangingPunct="1"/>
                      <a:r>
                        <a:rPr lang="fr-FR" sz="1800" kern="1200" noProof="0" dirty="0">
                          <a:latin typeface="+mn-lt"/>
                        </a:rPr>
                        <a:t>Démonstration et validation des réalisations convenues comme incrément de produit</a:t>
                      </a:r>
                    </a:p>
                    <a:p>
                      <a:pPr marL="0" algn="l" defTabSz="914400" rtl="0" eaLnBrk="1" latinLnBrk="0" hangingPunct="1"/>
                      <a:r>
                        <a:rPr lang="fr-FR" sz="1800" kern="1200" noProof="0" dirty="0">
                          <a:latin typeface="+mn-lt"/>
                        </a:rPr>
                        <a:t>Les participants donnent du feedback</a:t>
                      </a:r>
                      <a:endParaRPr lang="fr-FR" sz="1800" b="1" kern="1200" noProof="0" dirty="0">
                        <a:solidFill>
                          <a:schemeClr val="lt1"/>
                        </a:solidFill>
                        <a:latin typeface="+mn-lt"/>
                        <a:ea typeface="+mn-ea"/>
                        <a:cs typeface="+mn-cs"/>
                      </a:endParaRPr>
                    </a:p>
                  </a:txBody>
                  <a:tcPr marL="63500" marR="63500" marT="31750" marB="31750">
                    <a:noFill/>
                  </a:tcPr>
                </a:tc>
                <a:extLst>
                  <a:ext uri="{0D108BD9-81ED-4DB2-BD59-A6C34878D82A}">
                    <a16:rowId xmlns:a16="http://schemas.microsoft.com/office/drawing/2014/main" val="10003"/>
                  </a:ext>
                </a:extLst>
              </a:tr>
              <a:tr h="809926">
                <a:tc>
                  <a:txBody>
                    <a:bodyPr/>
                    <a:lstStyle/>
                    <a:p>
                      <a:pPr marL="0" algn="l" defTabSz="914400" rtl="0" eaLnBrk="1" latinLnBrk="0" hangingPunct="1"/>
                      <a:r>
                        <a:rPr lang="fr-FR" sz="1800" b="1" kern="1200" noProof="0" dirty="0">
                          <a:latin typeface="+mn-lt"/>
                        </a:rPr>
                        <a:t>Sprint </a:t>
                      </a:r>
                      <a:r>
                        <a:rPr lang="fr-FR" sz="1800" b="1" kern="1200" noProof="0" dirty="0" err="1">
                          <a:latin typeface="+mn-lt"/>
                        </a:rPr>
                        <a:t>Retrospective</a:t>
                      </a:r>
                      <a:endParaRPr lang="fr-FR" sz="1800" b="1" kern="1200" noProof="0" dirty="0">
                        <a:solidFill>
                          <a:schemeClr val="lt1"/>
                        </a:solidFill>
                        <a:latin typeface="+mn-lt"/>
                        <a:ea typeface="+mn-ea"/>
                        <a:cs typeface="+mn-cs"/>
                      </a:endParaRPr>
                    </a:p>
                  </a:txBody>
                  <a:tcPr marL="63500" marR="63500" marT="31750" marB="31750">
                    <a:noFill/>
                  </a:tcPr>
                </a:tc>
                <a:tc>
                  <a:txBody>
                    <a:bodyPr/>
                    <a:lstStyle/>
                    <a:p>
                      <a:pPr marL="0" algn="l" defTabSz="914400" rtl="0" eaLnBrk="1" latinLnBrk="0" hangingPunct="1"/>
                      <a:r>
                        <a:rPr lang="fr-FR" sz="1800" kern="1200" noProof="0" dirty="0">
                          <a:latin typeface="+mn-lt"/>
                        </a:rPr>
                        <a:t>Inspection &amp; adaptation de la façon de travailler en vue de s’améliorer</a:t>
                      </a:r>
                      <a:endParaRPr lang="fr-FR" sz="1800" b="1" kern="1200" noProof="0" dirty="0">
                        <a:solidFill>
                          <a:schemeClr val="lt1"/>
                        </a:solidFill>
                        <a:latin typeface="+mn-lt"/>
                        <a:ea typeface="+mn-ea"/>
                        <a:cs typeface="+mn-cs"/>
                      </a:endParaRPr>
                    </a:p>
                  </a:txBody>
                  <a:tcPr marL="63500" marR="63500" marT="31750" marB="31750">
                    <a:noFill/>
                  </a:tcPr>
                </a:tc>
                <a:extLst>
                  <a:ext uri="{0D108BD9-81ED-4DB2-BD59-A6C34878D82A}">
                    <a16:rowId xmlns:a16="http://schemas.microsoft.com/office/drawing/2014/main" val="10005"/>
                  </a:ext>
                </a:extLst>
              </a:tr>
              <a:tr h="1025424">
                <a:tc>
                  <a:txBody>
                    <a:bodyPr/>
                    <a:lstStyle/>
                    <a:p>
                      <a:pPr marL="0" algn="l" defTabSz="914400" rtl="0" eaLnBrk="1" latinLnBrk="0" hangingPunct="1"/>
                      <a:r>
                        <a:rPr lang="fr-FR" sz="1800" b="1" kern="1200" noProof="0" dirty="0">
                          <a:latin typeface="+mn-lt"/>
                        </a:rPr>
                        <a:t>Activité </a:t>
                      </a:r>
                      <a:r>
                        <a:rPr lang="fr-FR" sz="1800" b="1" kern="1200" noProof="0" dirty="0" err="1">
                          <a:latin typeface="+mn-lt"/>
                        </a:rPr>
                        <a:t>Backlog</a:t>
                      </a:r>
                      <a:r>
                        <a:rPr lang="fr-FR" sz="1800" b="1" kern="1200" noProof="0" dirty="0">
                          <a:latin typeface="+mn-lt"/>
                        </a:rPr>
                        <a:t> </a:t>
                      </a:r>
                      <a:r>
                        <a:rPr lang="fr-FR" sz="1800" b="1" kern="1200" noProof="0" dirty="0" err="1">
                          <a:latin typeface="+mn-lt"/>
                        </a:rPr>
                        <a:t>refinement</a:t>
                      </a:r>
                      <a:endParaRPr lang="fr-FR" sz="1800" b="1" kern="1200" noProof="0" dirty="0">
                        <a:solidFill>
                          <a:schemeClr val="lt1"/>
                        </a:solidFill>
                        <a:latin typeface="+mn-lt"/>
                        <a:ea typeface="+mn-ea"/>
                        <a:cs typeface="+mn-cs"/>
                      </a:endParaRPr>
                    </a:p>
                  </a:txBody>
                  <a:tcPr marL="63500" marR="63500" marT="31750" marB="31750"/>
                </a:tc>
                <a:tc>
                  <a:txBody>
                    <a:bodyPr/>
                    <a:lstStyle/>
                    <a:p>
                      <a:pPr marL="0" algn="l" defTabSz="914400" rtl="0" eaLnBrk="1" latinLnBrk="0" hangingPunct="1"/>
                      <a:r>
                        <a:rPr lang="fr-FR" sz="1800" kern="1200" noProof="0" dirty="0">
                          <a:latin typeface="+mn-lt"/>
                        </a:rPr>
                        <a:t>Permet</a:t>
                      </a:r>
                      <a:r>
                        <a:rPr lang="fr-FR" sz="1800" kern="1200" baseline="0" noProof="0" dirty="0">
                          <a:latin typeface="+mn-lt"/>
                        </a:rPr>
                        <a:t> « d’affiner » le besoin ou la solution afin d’arriver à un item « prêt » à être réalisé</a:t>
                      </a:r>
                      <a:endParaRPr lang="fr-FR" sz="1800" b="1" kern="1200" noProof="0" dirty="0">
                        <a:solidFill>
                          <a:schemeClr val="lt1"/>
                        </a:solidFill>
                        <a:latin typeface="+mn-lt"/>
                        <a:ea typeface="+mn-ea"/>
                        <a:cs typeface="+mn-cs"/>
                      </a:endParaRPr>
                    </a:p>
                  </a:txBody>
                  <a:tcPr marL="63500" marR="63500" marT="31750" marB="31750"/>
                </a:tc>
                <a:extLst>
                  <a:ext uri="{0D108BD9-81ED-4DB2-BD59-A6C34878D82A}">
                    <a16:rowId xmlns:a16="http://schemas.microsoft.com/office/drawing/2014/main" val="10004"/>
                  </a:ext>
                </a:extLst>
              </a:tr>
            </a:tbl>
          </a:graphicData>
        </a:graphic>
      </p:graphicFrame>
      <p:grpSp>
        <p:nvGrpSpPr>
          <p:cNvPr id="5" name="Groupe 4"/>
          <p:cNvGrpSpPr/>
          <p:nvPr/>
        </p:nvGrpSpPr>
        <p:grpSpPr>
          <a:xfrm>
            <a:off x="11136560" y="142924"/>
            <a:ext cx="817216" cy="847348"/>
            <a:chOff x="1183362" y="4146094"/>
            <a:chExt cx="2495550" cy="2088400"/>
          </a:xfrm>
        </p:grpSpPr>
        <p:pic>
          <p:nvPicPr>
            <p:cNvPr id="6" name="Image 5"/>
            <p:cNvPicPr>
              <a:picLocks noChangeAspect="1"/>
            </p:cNvPicPr>
            <p:nvPr/>
          </p:nvPicPr>
          <p:blipFill>
            <a:blip r:embed="rId2"/>
            <a:stretch>
              <a:fillRect/>
            </a:stretch>
          </p:blipFill>
          <p:spPr>
            <a:xfrm>
              <a:off x="1183362" y="4367594"/>
              <a:ext cx="2495550" cy="1866900"/>
            </a:xfrm>
            <a:prstGeom prst="rect">
              <a:avLst/>
            </a:prstGeom>
          </p:spPr>
        </p:pic>
        <p:pic>
          <p:nvPicPr>
            <p:cNvPr id="7" name="Image 6"/>
            <p:cNvPicPr>
              <a:picLocks noChangeAspect="1"/>
            </p:cNvPicPr>
            <p:nvPr/>
          </p:nvPicPr>
          <p:blipFill>
            <a:blip r:embed="rId3"/>
            <a:stretch>
              <a:fillRect/>
            </a:stretch>
          </p:blipFill>
          <p:spPr>
            <a:xfrm>
              <a:off x="1786880" y="4146094"/>
              <a:ext cx="587223" cy="564043"/>
            </a:xfrm>
            <a:prstGeom prst="rect">
              <a:avLst/>
            </a:prstGeom>
          </p:spPr>
        </p:pic>
      </p:grpSp>
    </p:spTree>
    <p:extLst>
      <p:ext uri="{BB962C8B-B14F-4D97-AF65-F5344CB8AC3E}">
        <p14:creationId xmlns:p14="http://schemas.microsoft.com/office/powerpoint/2010/main" val="1946040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Mais aussi des supports </a:t>
            </a:r>
            <a:br>
              <a:rPr lang="fr-FR" dirty="0"/>
            </a:br>
            <a:r>
              <a:rPr lang="fr-FR" dirty="0"/>
              <a:t>(à vous de trouver les vôtres)</a:t>
            </a:r>
          </a:p>
        </p:txBody>
      </p:sp>
      <p:graphicFrame>
        <p:nvGraphicFramePr>
          <p:cNvPr id="4" name="Tableau 3"/>
          <p:cNvGraphicFramePr>
            <a:graphicFrameLocks noGrp="1"/>
          </p:cNvGraphicFramePr>
          <p:nvPr>
            <p:extLst>
              <p:ext uri="{D42A27DB-BD31-4B8C-83A1-F6EECF244321}">
                <p14:modId xmlns:p14="http://schemas.microsoft.com/office/powerpoint/2010/main" val="1838532187"/>
              </p:ext>
            </p:extLst>
          </p:nvPr>
        </p:nvGraphicFramePr>
        <p:xfrm>
          <a:off x="2788355" y="2122311"/>
          <a:ext cx="9245599" cy="4279549"/>
        </p:xfrm>
        <a:graphic>
          <a:graphicData uri="http://schemas.openxmlformats.org/drawingml/2006/table">
            <a:tbl>
              <a:tblPr firstRow="1" bandRow="1">
                <a:tableStyleId>{B301B821-A1FF-4177-AEE7-76D212191A09}</a:tableStyleId>
              </a:tblPr>
              <a:tblGrid>
                <a:gridCol w="2607733">
                  <a:extLst>
                    <a:ext uri="{9D8B030D-6E8A-4147-A177-3AD203B41FA5}">
                      <a16:colId xmlns:a16="http://schemas.microsoft.com/office/drawing/2014/main" val="20000"/>
                    </a:ext>
                  </a:extLst>
                </a:gridCol>
                <a:gridCol w="6637866">
                  <a:extLst>
                    <a:ext uri="{9D8B030D-6E8A-4147-A177-3AD203B41FA5}">
                      <a16:colId xmlns:a16="http://schemas.microsoft.com/office/drawing/2014/main" val="20001"/>
                    </a:ext>
                  </a:extLst>
                </a:gridCol>
              </a:tblGrid>
              <a:tr h="347292">
                <a:tc>
                  <a:txBody>
                    <a:bodyPr/>
                    <a:lstStyle/>
                    <a:p>
                      <a:r>
                        <a:rPr lang="fr-FR" sz="2000" noProof="0" dirty="0">
                          <a:latin typeface="+mn-lt"/>
                        </a:rPr>
                        <a:t>Supports</a:t>
                      </a:r>
                    </a:p>
                  </a:txBody>
                  <a:tcPr marL="63500" marR="63500" marT="31750" marB="31750">
                    <a:solidFill>
                      <a:schemeClr val="accent3"/>
                    </a:solidFill>
                  </a:tcPr>
                </a:tc>
                <a:tc>
                  <a:txBody>
                    <a:bodyPr/>
                    <a:lstStyle/>
                    <a:p>
                      <a:r>
                        <a:rPr lang="fr-FR" sz="2000" noProof="0" dirty="0">
                          <a:latin typeface="+mn-lt"/>
                        </a:rPr>
                        <a:t>Définition / Mission</a:t>
                      </a:r>
                    </a:p>
                  </a:txBody>
                  <a:tcPr marL="63500" marR="63500" marT="31750" marB="31750">
                    <a:solidFill>
                      <a:schemeClr val="accent3"/>
                    </a:solidFill>
                  </a:tcPr>
                </a:tc>
                <a:extLst>
                  <a:ext uri="{0D108BD9-81ED-4DB2-BD59-A6C34878D82A}">
                    <a16:rowId xmlns:a16="http://schemas.microsoft.com/office/drawing/2014/main" val="10000"/>
                  </a:ext>
                </a:extLst>
              </a:tr>
              <a:tr h="557390">
                <a:tc>
                  <a:txBody>
                    <a:bodyPr/>
                    <a:lstStyle/>
                    <a:p>
                      <a:r>
                        <a:rPr lang="fr-FR" sz="1800" b="1" noProof="0" dirty="0">
                          <a:latin typeface="+mn-lt"/>
                        </a:rPr>
                        <a:t>Management Visuel </a:t>
                      </a:r>
                    </a:p>
                  </a:txBody>
                  <a:tcPr marL="63500" marR="63500" marT="31750" marB="31750">
                    <a:noFill/>
                  </a:tcPr>
                </a:tc>
                <a:tc>
                  <a:txBody>
                    <a:bodyPr/>
                    <a:lstStyle/>
                    <a:p>
                      <a:r>
                        <a:rPr lang="fr-FR" sz="1800" noProof="0" dirty="0">
                          <a:latin typeface="+mn-lt"/>
                        </a:rPr>
                        <a:t>Panneaux partagés pour </a:t>
                      </a:r>
                      <a:r>
                        <a:rPr lang="fr-FR" sz="1800" baseline="0" noProof="0" dirty="0">
                          <a:latin typeface="+mn-lt"/>
                        </a:rPr>
                        <a:t>visualiser les activités en cours</a:t>
                      </a:r>
                      <a:endParaRPr lang="fr-FR" sz="1800" noProof="0" dirty="0">
                        <a:latin typeface="+mn-lt"/>
                      </a:endParaRPr>
                    </a:p>
                  </a:txBody>
                  <a:tcPr marL="63500" marR="63500" marT="31750" marB="31750">
                    <a:noFill/>
                  </a:tcPr>
                </a:tc>
                <a:extLst>
                  <a:ext uri="{0D108BD9-81ED-4DB2-BD59-A6C34878D82A}">
                    <a16:rowId xmlns:a16="http://schemas.microsoft.com/office/drawing/2014/main" val="10001"/>
                  </a:ext>
                </a:extLst>
              </a:tr>
              <a:tr h="1004537">
                <a:tc>
                  <a:txBody>
                    <a:bodyPr/>
                    <a:lstStyle/>
                    <a:p>
                      <a:r>
                        <a:rPr lang="fr-FR" sz="1800" b="1" noProof="0" dirty="0">
                          <a:latin typeface="+mn-lt"/>
                        </a:rPr>
                        <a:t>Définition</a:t>
                      </a:r>
                      <a:r>
                        <a:rPr lang="fr-FR" sz="1800" b="1" baseline="0" noProof="0" dirty="0">
                          <a:latin typeface="+mn-lt"/>
                        </a:rPr>
                        <a:t> de prêt</a:t>
                      </a:r>
                    </a:p>
                  </a:txBody>
                  <a:tcPr marL="63500" marR="63500" marT="31750" marB="31750">
                    <a:noFill/>
                  </a:tcPr>
                </a:tc>
                <a:tc>
                  <a:txBody>
                    <a:bodyPr/>
                    <a:lstStyle/>
                    <a:p>
                      <a:r>
                        <a:rPr lang="fr-FR" sz="1800" noProof="0" dirty="0">
                          <a:latin typeface="+mn-lt"/>
                        </a:rPr>
                        <a:t>Règles convenues pour considérer</a:t>
                      </a:r>
                      <a:r>
                        <a:rPr lang="fr-FR" sz="1800" baseline="0" noProof="0" dirty="0">
                          <a:latin typeface="+mn-lt"/>
                        </a:rPr>
                        <a:t> qu’un élément est  prêt à partir dans un sprint.</a:t>
                      </a:r>
                    </a:p>
                    <a:p>
                      <a:r>
                        <a:rPr lang="fr-FR" sz="1800" baseline="0" noProof="0" dirty="0">
                          <a:latin typeface="+mn-lt"/>
                        </a:rPr>
                        <a:t>Aussi appelé « </a:t>
                      </a:r>
                      <a:r>
                        <a:rPr lang="fr-FR" sz="1800" baseline="0" noProof="0" dirty="0" err="1">
                          <a:latin typeface="+mn-lt"/>
                        </a:rPr>
                        <a:t>Definition</a:t>
                      </a:r>
                      <a:r>
                        <a:rPr lang="fr-FR" sz="1800" baseline="0" noProof="0" dirty="0">
                          <a:latin typeface="+mn-lt"/>
                        </a:rPr>
                        <a:t> Of </a:t>
                      </a:r>
                      <a:r>
                        <a:rPr lang="fr-FR" sz="1800" baseline="0" noProof="0" dirty="0" err="1">
                          <a:latin typeface="+mn-lt"/>
                        </a:rPr>
                        <a:t>Ready</a:t>
                      </a:r>
                      <a:r>
                        <a:rPr lang="fr-FR" sz="1800" baseline="0" noProof="0" dirty="0">
                          <a:latin typeface="+mn-lt"/>
                        </a:rPr>
                        <a:t> » (DOR)</a:t>
                      </a:r>
                      <a:endParaRPr lang="fr-FR" sz="1800" noProof="0" dirty="0">
                        <a:latin typeface="+mn-lt"/>
                      </a:endParaRPr>
                    </a:p>
                  </a:txBody>
                  <a:tcPr marL="63500" marR="63500" marT="31750" marB="31750">
                    <a:noFill/>
                  </a:tcPr>
                </a:tc>
                <a:extLst>
                  <a:ext uri="{0D108BD9-81ED-4DB2-BD59-A6C34878D82A}">
                    <a16:rowId xmlns:a16="http://schemas.microsoft.com/office/drawing/2014/main" val="10002"/>
                  </a:ext>
                </a:extLst>
              </a:tr>
              <a:tr h="1004537">
                <a:tc>
                  <a:txBody>
                    <a:bodyPr/>
                    <a:lstStyle/>
                    <a:p>
                      <a:r>
                        <a:rPr lang="fr-FR" sz="1800" b="1" noProof="0" dirty="0">
                          <a:latin typeface="+mn-lt"/>
                        </a:rPr>
                        <a:t>Définition</a:t>
                      </a:r>
                      <a:r>
                        <a:rPr lang="fr-FR" sz="1800" b="1" baseline="0" noProof="0" dirty="0">
                          <a:latin typeface="+mn-lt"/>
                        </a:rPr>
                        <a:t> de terminé</a:t>
                      </a:r>
                    </a:p>
                    <a:p>
                      <a:r>
                        <a:rPr lang="fr-FR" sz="1800" b="1" baseline="0" noProof="0" dirty="0">
                          <a:latin typeface="+mn-lt"/>
                        </a:rPr>
                        <a:t>(</a:t>
                      </a:r>
                      <a:r>
                        <a:rPr lang="fr-FR" sz="1800" b="1" baseline="0" noProof="0" dirty="0" err="1">
                          <a:latin typeface="+mn-lt"/>
                        </a:rPr>
                        <a:t>scrumguide</a:t>
                      </a:r>
                      <a:r>
                        <a:rPr lang="fr-FR" sz="1800" b="1" baseline="0" noProof="0" dirty="0">
                          <a:latin typeface="+mn-lt"/>
                        </a:rPr>
                        <a:t>)</a:t>
                      </a:r>
                    </a:p>
                  </a:txBody>
                  <a:tcPr marL="63500" marR="63500" marT="31750" marB="31750">
                    <a:noFill/>
                  </a:tcPr>
                </a:tc>
                <a:tc>
                  <a:txBody>
                    <a:bodyPr/>
                    <a:lstStyle/>
                    <a:p>
                      <a:r>
                        <a:rPr lang="fr-FR" sz="1800" noProof="0" dirty="0">
                          <a:latin typeface="+mn-lt"/>
                        </a:rPr>
                        <a:t>Règles convenues pour considérer</a:t>
                      </a:r>
                      <a:r>
                        <a:rPr lang="fr-FR" sz="1800" baseline="0" noProof="0" dirty="0">
                          <a:latin typeface="+mn-lt"/>
                        </a:rPr>
                        <a:t> qu’un élément est  achevé.</a:t>
                      </a:r>
                    </a:p>
                    <a:p>
                      <a:r>
                        <a:rPr lang="fr-FR" sz="1800" baseline="0" noProof="0" dirty="0">
                          <a:latin typeface="+mn-lt"/>
                        </a:rPr>
                        <a:t>Aussi appelé « </a:t>
                      </a:r>
                      <a:r>
                        <a:rPr lang="fr-FR" sz="1800" baseline="0" noProof="0" dirty="0" err="1">
                          <a:latin typeface="+mn-lt"/>
                        </a:rPr>
                        <a:t>Definition</a:t>
                      </a:r>
                      <a:r>
                        <a:rPr lang="fr-FR" sz="1800" baseline="0" noProof="0" dirty="0">
                          <a:latin typeface="+mn-lt"/>
                        </a:rPr>
                        <a:t> Of </a:t>
                      </a:r>
                      <a:r>
                        <a:rPr lang="fr-FR" sz="1800" baseline="0" noProof="0" dirty="0" err="1">
                          <a:latin typeface="+mn-lt"/>
                        </a:rPr>
                        <a:t>Done</a:t>
                      </a:r>
                      <a:r>
                        <a:rPr lang="fr-FR" sz="1800" baseline="0" noProof="0" dirty="0">
                          <a:latin typeface="+mn-lt"/>
                        </a:rPr>
                        <a:t> » (DOD)</a:t>
                      </a:r>
                      <a:endParaRPr lang="fr-FR" sz="1800" noProof="0" dirty="0">
                        <a:latin typeface="+mn-lt"/>
                      </a:endParaRPr>
                    </a:p>
                  </a:txBody>
                  <a:tcPr marL="63500" marR="63500" marT="31750" marB="31750">
                    <a:noFill/>
                  </a:tcPr>
                </a:tc>
                <a:extLst>
                  <a:ext uri="{0D108BD9-81ED-4DB2-BD59-A6C34878D82A}">
                    <a16:rowId xmlns:a16="http://schemas.microsoft.com/office/drawing/2014/main" val="10004"/>
                  </a:ext>
                </a:extLst>
              </a:tr>
              <a:tr h="1344785">
                <a:tc>
                  <a:txBody>
                    <a:bodyPr/>
                    <a:lstStyle/>
                    <a:p>
                      <a:r>
                        <a:rPr lang="fr-FR" sz="1800" b="1" noProof="0" dirty="0">
                          <a:latin typeface="+mn-lt"/>
                        </a:rPr>
                        <a:t>Indicateurs</a:t>
                      </a:r>
                    </a:p>
                  </a:txBody>
                  <a:tcPr marL="63500" marR="63500" marT="31750" marB="31750">
                    <a:noFill/>
                  </a:tcPr>
                </a:tc>
                <a:tc>
                  <a:txBody>
                    <a:bodyPr/>
                    <a:lstStyle/>
                    <a:p>
                      <a:r>
                        <a:rPr lang="fr-FR" sz="1800" noProof="0" dirty="0">
                          <a:latin typeface="+mn-lt"/>
                        </a:rPr>
                        <a:t>Pour</a:t>
                      </a:r>
                      <a:r>
                        <a:rPr lang="fr-FR" sz="1800" baseline="0" noProof="0" dirty="0">
                          <a:latin typeface="+mn-lt"/>
                        </a:rPr>
                        <a:t> respecter les piliers de Scrum : Transparence I</a:t>
                      </a:r>
                      <a:r>
                        <a:rPr lang="fr-FR" sz="1800" noProof="0" dirty="0">
                          <a:latin typeface="+mn-lt"/>
                        </a:rPr>
                        <a:t>nspecter Adaptation</a:t>
                      </a:r>
                    </a:p>
                    <a:p>
                      <a:r>
                        <a:rPr lang="fr-FR" sz="1800" noProof="0" dirty="0">
                          <a:latin typeface="+mn-lt"/>
                        </a:rPr>
                        <a:t>(Vélocité / Reste</a:t>
                      </a:r>
                      <a:r>
                        <a:rPr lang="fr-FR" sz="1800" baseline="0" noProof="0" dirty="0">
                          <a:latin typeface="+mn-lt"/>
                        </a:rPr>
                        <a:t> à faire sprint/ reste à faire du </a:t>
                      </a:r>
                      <a:r>
                        <a:rPr lang="fr-FR" sz="1800" baseline="0" noProof="0" dirty="0" err="1">
                          <a:latin typeface="+mn-lt"/>
                        </a:rPr>
                        <a:t>backlog</a:t>
                      </a:r>
                      <a:r>
                        <a:rPr lang="fr-FR" sz="1800" baseline="0" noProof="0" dirty="0">
                          <a:latin typeface="+mn-lt"/>
                        </a:rPr>
                        <a:t> produit</a:t>
                      </a:r>
                      <a:r>
                        <a:rPr lang="fr-FR" sz="1800" noProof="0" dirty="0">
                          <a:latin typeface="+mn-lt"/>
                        </a:rPr>
                        <a:t> / prédictibilité</a:t>
                      </a:r>
                      <a:r>
                        <a:rPr lang="fr-FR" sz="1800" baseline="0" noProof="0" dirty="0">
                          <a:latin typeface="+mn-lt"/>
                        </a:rPr>
                        <a:t> / Incrément valeur métier)</a:t>
                      </a:r>
                      <a:endParaRPr lang="fr-FR" sz="1800" noProof="0" dirty="0">
                        <a:latin typeface="+mn-lt"/>
                      </a:endParaRPr>
                    </a:p>
                  </a:txBody>
                  <a:tcPr marL="63500" marR="63500" marT="31750" marB="31750">
                    <a:noFill/>
                  </a:tcPr>
                </a:tc>
                <a:extLst>
                  <a:ext uri="{0D108BD9-81ED-4DB2-BD59-A6C34878D82A}">
                    <a16:rowId xmlns:a16="http://schemas.microsoft.com/office/drawing/2014/main" val="10003"/>
                  </a:ext>
                </a:extLst>
              </a:tr>
            </a:tbl>
          </a:graphicData>
        </a:graphic>
      </p:graphicFrame>
      <p:pic>
        <p:nvPicPr>
          <p:cNvPr id="5" name="Image 4"/>
          <p:cNvPicPr>
            <a:picLocks noChangeAspect="1"/>
          </p:cNvPicPr>
          <p:nvPr/>
        </p:nvPicPr>
        <p:blipFill rotWithShape="1">
          <a:blip r:embed="rId3" cstate="print">
            <a:extLst>
              <a:ext uri="{28A0092B-C50C-407E-A947-70E740481C1C}">
                <a14:useLocalDpi xmlns:a14="http://schemas.microsoft.com/office/drawing/2010/main" val="0"/>
              </a:ext>
            </a:extLst>
          </a:blip>
          <a:srcRect l="17414" t="9542" r="18736" b="12215"/>
          <a:stretch/>
        </p:blipFill>
        <p:spPr>
          <a:xfrm>
            <a:off x="11136560" y="251608"/>
            <a:ext cx="764176" cy="949430"/>
          </a:xfrm>
          <a:prstGeom prst="rect">
            <a:avLst/>
          </a:prstGeom>
        </p:spPr>
      </p:pic>
    </p:spTree>
    <p:extLst>
      <p:ext uri="{BB962C8B-B14F-4D97-AF65-F5344CB8AC3E}">
        <p14:creationId xmlns:p14="http://schemas.microsoft.com/office/powerpoint/2010/main" val="4266802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a:t>
            </a:r>
            <a:r>
              <a:rPr lang="fr-FR" dirty="0" err="1"/>
              <a:t>process</a:t>
            </a:r>
            <a:r>
              <a:rPr lang="fr-FR" dirty="0"/>
              <a:t> Scrum</a:t>
            </a:r>
          </a:p>
        </p:txBody>
      </p:sp>
      <p:sp>
        <p:nvSpPr>
          <p:cNvPr id="5" name="Espace réservé du contenu 4"/>
          <p:cNvSpPr>
            <a:spLocks noGrp="1"/>
          </p:cNvSpPr>
          <p:nvPr>
            <p:ph idx="1"/>
          </p:nvPr>
        </p:nvSpPr>
        <p:spPr/>
        <p:txBody>
          <a:bodyPr/>
          <a:lstStyle/>
          <a:p>
            <a:endParaRPr lang="fr-FR" sz="1600"/>
          </a:p>
        </p:txBody>
      </p:sp>
      <p:pic>
        <p:nvPicPr>
          <p:cNvPr id="6" name="Image 5"/>
          <p:cNvPicPr>
            <a:picLocks noChangeAspect="1"/>
          </p:cNvPicPr>
          <p:nvPr/>
        </p:nvPicPr>
        <p:blipFill rotWithShape="1">
          <a:blip r:embed="rId3"/>
          <a:srcRect l="3615" t="6284" r="3874" b="6179"/>
          <a:stretch/>
        </p:blipFill>
        <p:spPr>
          <a:xfrm>
            <a:off x="163881" y="1407846"/>
            <a:ext cx="12028119" cy="4869746"/>
          </a:xfrm>
          <a:prstGeom prst="rect">
            <a:avLst/>
          </a:prstGeom>
        </p:spPr>
      </p:pic>
      <p:sp>
        <p:nvSpPr>
          <p:cNvPr id="7" name="ZoneTexte 6"/>
          <p:cNvSpPr txBox="1"/>
          <p:nvPr/>
        </p:nvSpPr>
        <p:spPr>
          <a:xfrm>
            <a:off x="476446" y="5548238"/>
            <a:ext cx="2232247" cy="1200329"/>
          </a:xfrm>
          <a:prstGeom prst="rect">
            <a:avLst/>
          </a:prstGeom>
          <a:noFill/>
        </p:spPr>
        <p:txBody>
          <a:bodyPr wrap="square" rtlCol="0">
            <a:spAutoFit/>
          </a:bodyPr>
          <a:lstStyle/>
          <a:p>
            <a:r>
              <a:rPr lang="fr-FR" dirty="0">
                <a:solidFill>
                  <a:schemeClr val="accent2">
                    <a:lumMod val="50000"/>
                  </a:schemeClr>
                </a:solidFill>
              </a:rPr>
              <a:t>Priorisation</a:t>
            </a:r>
          </a:p>
          <a:p>
            <a:r>
              <a:rPr lang="fr-FR" dirty="0">
                <a:solidFill>
                  <a:schemeClr val="accent2">
                    <a:lumMod val="50000"/>
                  </a:schemeClr>
                </a:solidFill>
              </a:rPr>
              <a:t>Critères INVEST</a:t>
            </a:r>
          </a:p>
          <a:p>
            <a:r>
              <a:rPr lang="fr-FR" dirty="0">
                <a:solidFill>
                  <a:schemeClr val="accent2">
                    <a:lumMod val="50000"/>
                  </a:schemeClr>
                </a:solidFill>
              </a:rPr>
              <a:t>DOR</a:t>
            </a:r>
          </a:p>
          <a:p>
            <a:r>
              <a:rPr lang="fr-FR" dirty="0">
                <a:solidFill>
                  <a:schemeClr val="accent2">
                    <a:lumMod val="50000"/>
                  </a:schemeClr>
                </a:solidFill>
              </a:rPr>
              <a:t>DOD</a:t>
            </a:r>
          </a:p>
        </p:txBody>
      </p:sp>
      <p:sp>
        <p:nvSpPr>
          <p:cNvPr id="8" name="ZoneTexte 7"/>
          <p:cNvSpPr txBox="1"/>
          <p:nvPr/>
        </p:nvSpPr>
        <p:spPr>
          <a:xfrm>
            <a:off x="3215680" y="3308334"/>
            <a:ext cx="2232248" cy="584775"/>
          </a:xfrm>
          <a:prstGeom prst="rect">
            <a:avLst/>
          </a:prstGeom>
          <a:noFill/>
        </p:spPr>
        <p:txBody>
          <a:bodyPr wrap="square" rtlCol="0">
            <a:spAutoFit/>
          </a:bodyPr>
          <a:lstStyle/>
          <a:p>
            <a:pPr algn="ctr"/>
            <a:r>
              <a:rPr lang="fr-FR" sz="1600" dirty="0">
                <a:solidFill>
                  <a:schemeClr val="accent2">
                    <a:lumMod val="50000"/>
                  </a:schemeClr>
                </a:solidFill>
              </a:rPr>
              <a:t>Critères acceptation </a:t>
            </a:r>
          </a:p>
          <a:p>
            <a:pPr algn="ctr"/>
            <a:r>
              <a:rPr lang="fr-FR" sz="1600" dirty="0">
                <a:solidFill>
                  <a:schemeClr val="accent2">
                    <a:lumMod val="50000"/>
                  </a:schemeClr>
                </a:solidFill>
              </a:rPr>
              <a:t>SMART</a:t>
            </a:r>
          </a:p>
        </p:txBody>
      </p:sp>
      <p:sp>
        <p:nvSpPr>
          <p:cNvPr id="11" name="ZoneTexte 10"/>
          <p:cNvSpPr txBox="1"/>
          <p:nvPr/>
        </p:nvSpPr>
        <p:spPr>
          <a:xfrm>
            <a:off x="1703512" y="4750867"/>
            <a:ext cx="2232248" cy="584775"/>
          </a:xfrm>
          <a:prstGeom prst="rect">
            <a:avLst/>
          </a:prstGeom>
          <a:noFill/>
        </p:spPr>
        <p:txBody>
          <a:bodyPr wrap="square" rtlCol="0">
            <a:spAutoFit/>
          </a:bodyPr>
          <a:lstStyle/>
          <a:p>
            <a:pPr algn="ctr"/>
            <a:r>
              <a:rPr lang="fr-FR" sz="1600" dirty="0">
                <a:solidFill>
                  <a:schemeClr val="accent2">
                    <a:lumMod val="50000"/>
                  </a:schemeClr>
                </a:solidFill>
              </a:rPr>
              <a:t>Objectif de sprint</a:t>
            </a:r>
          </a:p>
          <a:p>
            <a:pPr algn="ctr"/>
            <a:r>
              <a:rPr lang="fr-FR" sz="1600" dirty="0">
                <a:solidFill>
                  <a:schemeClr val="accent2">
                    <a:lumMod val="50000"/>
                  </a:schemeClr>
                </a:solidFill>
              </a:rPr>
              <a:t>Planning Poker</a:t>
            </a:r>
          </a:p>
        </p:txBody>
      </p:sp>
      <p:sp>
        <p:nvSpPr>
          <p:cNvPr id="12" name="ZoneTexte 11"/>
          <p:cNvSpPr txBox="1"/>
          <p:nvPr/>
        </p:nvSpPr>
        <p:spPr>
          <a:xfrm>
            <a:off x="7032104" y="2119332"/>
            <a:ext cx="2232248" cy="338554"/>
          </a:xfrm>
          <a:prstGeom prst="rect">
            <a:avLst/>
          </a:prstGeom>
          <a:noFill/>
        </p:spPr>
        <p:txBody>
          <a:bodyPr wrap="square" rtlCol="0">
            <a:spAutoFit/>
          </a:bodyPr>
          <a:lstStyle/>
          <a:p>
            <a:pPr algn="ctr"/>
            <a:r>
              <a:rPr lang="fr-FR" sz="1600" dirty="0">
                <a:solidFill>
                  <a:schemeClr val="accent2">
                    <a:lumMod val="50000"/>
                  </a:schemeClr>
                </a:solidFill>
              </a:rPr>
              <a:t>Objectif de sprint</a:t>
            </a:r>
          </a:p>
        </p:txBody>
      </p:sp>
      <p:sp>
        <p:nvSpPr>
          <p:cNvPr id="13" name="ZoneTexte 12"/>
          <p:cNvSpPr txBox="1"/>
          <p:nvPr/>
        </p:nvSpPr>
        <p:spPr>
          <a:xfrm>
            <a:off x="9930809" y="5215676"/>
            <a:ext cx="2425072" cy="1323439"/>
          </a:xfrm>
          <a:prstGeom prst="rect">
            <a:avLst/>
          </a:prstGeom>
          <a:noFill/>
        </p:spPr>
        <p:txBody>
          <a:bodyPr wrap="square" rtlCol="0">
            <a:spAutoFit/>
          </a:bodyPr>
          <a:lstStyle/>
          <a:p>
            <a:pPr algn="ctr"/>
            <a:r>
              <a:rPr lang="fr-FR" sz="1600" dirty="0">
                <a:solidFill>
                  <a:schemeClr val="accent2">
                    <a:lumMod val="50000"/>
                  </a:schemeClr>
                </a:solidFill>
              </a:rPr>
              <a:t>DOD</a:t>
            </a:r>
          </a:p>
          <a:p>
            <a:pPr algn="ctr"/>
            <a:r>
              <a:rPr lang="fr-FR" sz="1600" dirty="0">
                <a:solidFill>
                  <a:schemeClr val="accent2">
                    <a:lumMod val="50000"/>
                  </a:schemeClr>
                </a:solidFill>
              </a:rPr>
              <a:t>+</a:t>
            </a:r>
            <a:br>
              <a:rPr lang="fr-FR" sz="1600" dirty="0">
                <a:solidFill>
                  <a:schemeClr val="accent2">
                    <a:lumMod val="50000"/>
                  </a:schemeClr>
                </a:solidFill>
              </a:rPr>
            </a:br>
            <a:r>
              <a:rPr lang="fr-FR" sz="1600" dirty="0">
                <a:solidFill>
                  <a:schemeClr val="accent2">
                    <a:lumMod val="50000"/>
                  </a:schemeClr>
                </a:solidFill>
              </a:rPr>
              <a:t>Intégration Continue</a:t>
            </a:r>
          </a:p>
          <a:p>
            <a:pPr algn="ctr"/>
            <a:r>
              <a:rPr lang="fr-FR" sz="1600" dirty="0">
                <a:solidFill>
                  <a:schemeClr val="accent2">
                    <a:lumMod val="50000"/>
                  </a:schemeClr>
                </a:solidFill>
              </a:rPr>
              <a:t>Livraisons Fréquentes</a:t>
            </a:r>
          </a:p>
          <a:p>
            <a:pPr algn="ctr"/>
            <a:endParaRPr lang="fr-FR" sz="1600" dirty="0">
              <a:solidFill>
                <a:schemeClr val="accent2">
                  <a:lumMod val="50000"/>
                </a:schemeClr>
              </a:solidFill>
            </a:endParaRPr>
          </a:p>
        </p:txBody>
      </p:sp>
      <p:sp>
        <p:nvSpPr>
          <p:cNvPr id="14" name="ZoneTexte 13"/>
          <p:cNvSpPr txBox="1"/>
          <p:nvPr/>
        </p:nvSpPr>
        <p:spPr>
          <a:xfrm>
            <a:off x="8892737" y="3645164"/>
            <a:ext cx="2232248" cy="338554"/>
          </a:xfrm>
          <a:prstGeom prst="rect">
            <a:avLst/>
          </a:prstGeom>
          <a:noFill/>
        </p:spPr>
        <p:txBody>
          <a:bodyPr wrap="square" rtlCol="0">
            <a:spAutoFit/>
          </a:bodyPr>
          <a:lstStyle/>
          <a:p>
            <a:pPr algn="ctr"/>
            <a:r>
              <a:rPr lang="fr-FR" sz="1600">
                <a:solidFill>
                  <a:schemeClr val="accent2">
                    <a:lumMod val="50000"/>
                  </a:schemeClr>
                </a:solidFill>
              </a:rPr>
              <a:t>Feedback</a:t>
            </a:r>
            <a:endParaRPr lang="fr-FR" sz="1600" dirty="0">
              <a:solidFill>
                <a:schemeClr val="accent2">
                  <a:lumMod val="50000"/>
                </a:schemeClr>
              </a:solidFill>
            </a:endParaRPr>
          </a:p>
        </p:txBody>
      </p:sp>
      <p:sp>
        <p:nvSpPr>
          <p:cNvPr id="15" name="ZoneTexte 14"/>
          <p:cNvSpPr txBox="1"/>
          <p:nvPr/>
        </p:nvSpPr>
        <p:spPr>
          <a:xfrm>
            <a:off x="5723620" y="1124690"/>
            <a:ext cx="2232248" cy="584775"/>
          </a:xfrm>
          <a:prstGeom prst="rect">
            <a:avLst/>
          </a:prstGeom>
          <a:noFill/>
        </p:spPr>
        <p:txBody>
          <a:bodyPr wrap="square" rtlCol="0">
            <a:spAutoFit/>
          </a:bodyPr>
          <a:lstStyle/>
          <a:p>
            <a:pPr algn="ctr"/>
            <a:r>
              <a:rPr lang="fr-FR" sz="1600" dirty="0">
                <a:solidFill>
                  <a:schemeClr val="accent2">
                    <a:lumMod val="50000"/>
                  </a:schemeClr>
                </a:solidFill>
              </a:rPr>
              <a:t>Amélioration Continue</a:t>
            </a:r>
          </a:p>
        </p:txBody>
      </p:sp>
      <p:sp>
        <p:nvSpPr>
          <p:cNvPr id="16" name="ZoneTexte 15"/>
          <p:cNvSpPr txBox="1"/>
          <p:nvPr/>
        </p:nvSpPr>
        <p:spPr>
          <a:xfrm>
            <a:off x="188002" y="1524244"/>
            <a:ext cx="2232248" cy="830997"/>
          </a:xfrm>
          <a:prstGeom prst="rect">
            <a:avLst/>
          </a:prstGeom>
          <a:noFill/>
        </p:spPr>
        <p:txBody>
          <a:bodyPr wrap="square" rtlCol="0">
            <a:spAutoFit/>
          </a:bodyPr>
          <a:lstStyle/>
          <a:p>
            <a:pPr algn="ctr"/>
            <a:r>
              <a:rPr lang="fr-FR" sz="1600" dirty="0">
                <a:solidFill>
                  <a:schemeClr val="accent2">
                    <a:lumMod val="50000"/>
                  </a:schemeClr>
                </a:solidFill>
              </a:rPr>
              <a:t>Affinage</a:t>
            </a:r>
          </a:p>
          <a:p>
            <a:pPr algn="ctr"/>
            <a:r>
              <a:rPr lang="fr-FR" sz="1600" dirty="0">
                <a:solidFill>
                  <a:schemeClr val="accent2">
                    <a:lumMod val="50000"/>
                  </a:schemeClr>
                </a:solidFill>
              </a:rPr>
              <a:t>+</a:t>
            </a:r>
          </a:p>
          <a:p>
            <a:pPr algn="ctr"/>
            <a:r>
              <a:rPr lang="fr-FR" sz="1600" dirty="0">
                <a:solidFill>
                  <a:schemeClr val="accent2">
                    <a:lumMod val="50000"/>
                  </a:schemeClr>
                </a:solidFill>
              </a:rPr>
              <a:t>Product goal</a:t>
            </a:r>
          </a:p>
        </p:txBody>
      </p:sp>
    </p:spTree>
    <p:extLst>
      <p:ext uri="{BB962C8B-B14F-4D97-AF65-F5344CB8AC3E}">
        <p14:creationId xmlns:p14="http://schemas.microsoft.com/office/powerpoint/2010/main" val="808111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Connecteur droit avec flèche 26"/>
          <p:cNvCxnSpPr/>
          <p:nvPr/>
        </p:nvCxnSpPr>
        <p:spPr>
          <a:xfrm flipH="1">
            <a:off x="7254588" y="3048000"/>
            <a:ext cx="3895000" cy="31718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p:cNvCxnSpPr/>
          <p:nvPr/>
        </p:nvCxnSpPr>
        <p:spPr>
          <a:xfrm>
            <a:off x="3194882" y="3143250"/>
            <a:ext cx="3876713" cy="29965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Titre 1"/>
          <p:cNvSpPr>
            <a:spLocks noGrp="1"/>
          </p:cNvSpPr>
          <p:nvPr>
            <p:ph type="title"/>
          </p:nvPr>
        </p:nvSpPr>
        <p:spPr/>
        <p:txBody>
          <a:bodyPr/>
          <a:lstStyle/>
          <a:p>
            <a:r>
              <a:rPr lang="fr-FR" dirty="0"/>
              <a:t>Différence entre Scrum et </a:t>
            </a:r>
            <a:r>
              <a:rPr lang="fr-FR" dirty="0" err="1"/>
              <a:t>Waterfall</a:t>
            </a:r>
            <a:endParaRPr lang="fr-FR" dirty="0"/>
          </a:p>
        </p:txBody>
      </p:sp>
      <p:sp>
        <p:nvSpPr>
          <p:cNvPr id="5" name="Espace réservé du contenu 2"/>
          <p:cNvSpPr>
            <a:spLocks noGrp="1"/>
          </p:cNvSpPr>
          <p:nvPr>
            <p:ph idx="1"/>
          </p:nvPr>
        </p:nvSpPr>
        <p:spPr>
          <a:xfrm>
            <a:off x="2589212" y="1781840"/>
            <a:ext cx="8915400" cy="4129382"/>
          </a:xfrm>
        </p:spPr>
        <p:txBody>
          <a:bodyPr/>
          <a:lstStyle/>
          <a:p>
            <a:r>
              <a:rPr lang="fr-FR" dirty="0"/>
              <a:t>Le cycle appelé « en V »  est dérivé d’un cycle en cascade (</a:t>
            </a:r>
            <a:r>
              <a:rPr lang="fr-FR" dirty="0" err="1"/>
              <a:t>Waterfall</a:t>
            </a:r>
            <a:r>
              <a:rPr lang="fr-FR" dirty="0"/>
              <a:t>).</a:t>
            </a:r>
          </a:p>
          <a:p>
            <a:r>
              <a:rPr lang="fr-FR" dirty="0"/>
              <a:t>Il met en regards une étape de conception avec celle qui la valide </a:t>
            </a:r>
          </a:p>
          <a:p>
            <a:r>
              <a:rPr lang="fr-FR" dirty="0"/>
              <a:t>Il est tout à fait adapté à des technologies connues et maîtrisées.</a:t>
            </a:r>
          </a:p>
        </p:txBody>
      </p:sp>
      <p:sp>
        <p:nvSpPr>
          <p:cNvPr id="6" name="Rectangle à coins arrondis 5"/>
          <p:cNvSpPr/>
          <p:nvPr/>
        </p:nvSpPr>
        <p:spPr>
          <a:xfrm>
            <a:off x="2496847" y="3257550"/>
            <a:ext cx="1675533" cy="50971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600" dirty="0"/>
              <a:t>Expression des besoins</a:t>
            </a:r>
          </a:p>
        </p:txBody>
      </p:sp>
      <p:sp>
        <p:nvSpPr>
          <p:cNvPr id="7" name="Rectangle à coins arrondis 6"/>
          <p:cNvSpPr/>
          <p:nvPr/>
        </p:nvSpPr>
        <p:spPr>
          <a:xfrm>
            <a:off x="10183091" y="3257550"/>
            <a:ext cx="1675533" cy="50971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600" dirty="0"/>
              <a:t>Maintenance</a:t>
            </a:r>
          </a:p>
        </p:txBody>
      </p:sp>
      <p:sp>
        <p:nvSpPr>
          <p:cNvPr id="8" name="Rectangle à coins arrondis 7"/>
          <p:cNvSpPr/>
          <p:nvPr/>
        </p:nvSpPr>
        <p:spPr>
          <a:xfrm>
            <a:off x="3332738" y="3909264"/>
            <a:ext cx="1675533" cy="50971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600" dirty="0"/>
              <a:t>Spécification</a:t>
            </a:r>
          </a:p>
        </p:txBody>
      </p:sp>
      <p:sp>
        <p:nvSpPr>
          <p:cNvPr id="9" name="Rectangle à coins arrondis 8"/>
          <p:cNvSpPr/>
          <p:nvPr/>
        </p:nvSpPr>
        <p:spPr>
          <a:xfrm>
            <a:off x="4172380" y="4560978"/>
            <a:ext cx="1675533" cy="5097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1600" dirty="0"/>
              <a:t>Conception Générale</a:t>
            </a:r>
          </a:p>
        </p:txBody>
      </p:sp>
      <p:sp>
        <p:nvSpPr>
          <p:cNvPr id="10" name="Rectangle à coins arrondis 9"/>
          <p:cNvSpPr/>
          <p:nvPr/>
        </p:nvSpPr>
        <p:spPr>
          <a:xfrm>
            <a:off x="5124308" y="5212692"/>
            <a:ext cx="1675533" cy="50971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1600" dirty="0"/>
              <a:t>Conception détaillée</a:t>
            </a:r>
          </a:p>
        </p:txBody>
      </p:sp>
      <p:sp>
        <p:nvSpPr>
          <p:cNvPr id="11" name="Rectangle à coins arrondis 10"/>
          <p:cNvSpPr/>
          <p:nvPr/>
        </p:nvSpPr>
        <p:spPr>
          <a:xfrm>
            <a:off x="6362558" y="5884967"/>
            <a:ext cx="1675533" cy="50971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1600" dirty="0"/>
              <a:t>Réalisation</a:t>
            </a:r>
          </a:p>
        </p:txBody>
      </p:sp>
      <p:sp>
        <p:nvSpPr>
          <p:cNvPr id="12" name="Rectangle à coins arrondis 11"/>
          <p:cNvSpPr/>
          <p:nvPr/>
        </p:nvSpPr>
        <p:spPr>
          <a:xfrm>
            <a:off x="9345324" y="3909264"/>
            <a:ext cx="1675533" cy="50971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600" dirty="0"/>
              <a:t>Validation / Recette</a:t>
            </a:r>
          </a:p>
        </p:txBody>
      </p:sp>
      <p:sp>
        <p:nvSpPr>
          <p:cNvPr id="13" name="Rectangle à coins arrondis 12"/>
          <p:cNvSpPr/>
          <p:nvPr/>
        </p:nvSpPr>
        <p:spPr>
          <a:xfrm>
            <a:off x="8507557" y="4560978"/>
            <a:ext cx="1675533" cy="5097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1600" dirty="0"/>
              <a:t>Tests d’intégration</a:t>
            </a:r>
          </a:p>
        </p:txBody>
      </p:sp>
      <p:sp>
        <p:nvSpPr>
          <p:cNvPr id="14" name="Rectangle à coins arrondis 13"/>
          <p:cNvSpPr/>
          <p:nvPr/>
        </p:nvSpPr>
        <p:spPr>
          <a:xfrm>
            <a:off x="7555350" y="5212692"/>
            <a:ext cx="1675533" cy="50971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1600" dirty="0"/>
              <a:t>Tests Unitaires</a:t>
            </a:r>
          </a:p>
        </p:txBody>
      </p:sp>
      <p:cxnSp>
        <p:nvCxnSpPr>
          <p:cNvPr id="16" name="Connecteur droit avec flèche 15"/>
          <p:cNvCxnSpPr/>
          <p:nvPr/>
        </p:nvCxnSpPr>
        <p:spPr>
          <a:xfrm>
            <a:off x="2143125" y="6572250"/>
            <a:ext cx="9715499" cy="381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p:cNvCxnSpPr/>
          <p:nvPr/>
        </p:nvCxnSpPr>
        <p:spPr>
          <a:xfrm flipH="1">
            <a:off x="2143125" y="3324225"/>
            <a:ext cx="34995" cy="32480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ZoneTexte 20"/>
          <p:cNvSpPr txBox="1"/>
          <p:nvPr/>
        </p:nvSpPr>
        <p:spPr>
          <a:xfrm>
            <a:off x="1349375" y="5383848"/>
            <a:ext cx="885825" cy="338554"/>
          </a:xfrm>
          <a:prstGeom prst="rect">
            <a:avLst/>
          </a:prstGeom>
          <a:noFill/>
        </p:spPr>
        <p:txBody>
          <a:bodyPr wrap="square" rtlCol="0">
            <a:spAutoFit/>
          </a:bodyPr>
          <a:lstStyle/>
          <a:p>
            <a:r>
              <a:rPr lang="fr-FR" sz="1600" dirty="0"/>
              <a:t>Détails</a:t>
            </a:r>
          </a:p>
        </p:txBody>
      </p:sp>
      <p:sp>
        <p:nvSpPr>
          <p:cNvPr id="22" name="ZoneTexte 21"/>
          <p:cNvSpPr txBox="1"/>
          <p:nvPr/>
        </p:nvSpPr>
        <p:spPr>
          <a:xfrm>
            <a:off x="6669525" y="6557242"/>
            <a:ext cx="885825" cy="338554"/>
          </a:xfrm>
          <a:prstGeom prst="rect">
            <a:avLst/>
          </a:prstGeom>
          <a:noFill/>
        </p:spPr>
        <p:txBody>
          <a:bodyPr wrap="square" rtlCol="0">
            <a:spAutoFit/>
          </a:bodyPr>
          <a:lstStyle/>
          <a:p>
            <a:r>
              <a:rPr lang="fr-FR" sz="1600" dirty="0"/>
              <a:t>Temps</a:t>
            </a:r>
          </a:p>
        </p:txBody>
      </p:sp>
    </p:spTree>
    <p:extLst>
      <p:ext uri="{BB962C8B-B14F-4D97-AF65-F5344CB8AC3E}">
        <p14:creationId xmlns:p14="http://schemas.microsoft.com/office/powerpoint/2010/main" val="475096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Différence entre Scrum et </a:t>
            </a:r>
            <a:r>
              <a:rPr lang="fr-FR" dirty="0" err="1"/>
              <a:t>Waterfall</a:t>
            </a:r>
            <a:endParaRPr lang="fr-FR" dirty="0"/>
          </a:p>
        </p:txBody>
      </p:sp>
      <p:sp>
        <p:nvSpPr>
          <p:cNvPr id="3" name="Espace réservé du contenu 2"/>
          <p:cNvSpPr>
            <a:spLocks noGrp="1"/>
          </p:cNvSpPr>
          <p:nvPr>
            <p:ph idx="1"/>
          </p:nvPr>
        </p:nvSpPr>
        <p:spPr/>
        <p:txBody>
          <a:bodyPr/>
          <a:lstStyle/>
          <a:p>
            <a:pPr marL="0" indent="0" fontAlgn="base">
              <a:buNone/>
            </a:pPr>
            <a:r>
              <a:rPr lang="fr-FR" b="1" dirty="0">
                <a:solidFill>
                  <a:schemeClr val="accent6"/>
                </a:solidFill>
              </a:rPr>
              <a:t>Modèle de cascade</a:t>
            </a:r>
          </a:p>
          <a:p>
            <a:pPr fontAlgn="base"/>
            <a:endParaRPr lang="fr-FR" dirty="0"/>
          </a:p>
          <a:p>
            <a:pPr fontAlgn="base"/>
            <a:r>
              <a:rPr lang="fr-FR" dirty="0"/>
              <a:t>Lorsque les exigences du produit sont claires et ont une image du résultat.</a:t>
            </a:r>
          </a:p>
          <a:p>
            <a:pPr fontAlgn="base"/>
            <a:r>
              <a:rPr lang="fr-FR" dirty="0"/>
              <a:t>Le client est très clair, et les exigences sont bien définies et comprises, ne nécessite pas de changements.</a:t>
            </a:r>
          </a:p>
          <a:p>
            <a:pPr fontAlgn="base"/>
            <a:r>
              <a:rPr lang="fr-FR" dirty="0"/>
              <a:t>Le souci tout est sur le produit final, le temps n'est pas concerné. Le calendrier et le budget définis sont donnés par le client.</a:t>
            </a:r>
          </a:p>
          <a:p>
            <a:pPr fontAlgn="base"/>
            <a:r>
              <a:rPr lang="fr-FR" dirty="0"/>
              <a:t>Le modèle en cascade fonctionne mieux lorsqu'il y a une implication moindre ou minimale du client.</a:t>
            </a:r>
          </a:p>
          <a:p>
            <a:endParaRPr lang="fr-FR" dirty="0"/>
          </a:p>
        </p:txBody>
      </p:sp>
    </p:spTree>
    <p:extLst>
      <p:ext uri="{BB962C8B-B14F-4D97-AF65-F5344CB8AC3E}">
        <p14:creationId xmlns:p14="http://schemas.microsoft.com/office/powerpoint/2010/main" val="15334978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Différence entre Scrum et </a:t>
            </a:r>
            <a:r>
              <a:rPr lang="fr-FR" dirty="0" err="1"/>
              <a:t>Waterfall</a:t>
            </a:r>
            <a:endParaRPr lang="fr-FR" dirty="0"/>
          </a:p>
        </p:txBody>
      </p:sp>
      <p:sp>
        <p:nvSpPr>
          <p:cNvPr id="3" name="Espace réservé du contenu 2"/>
          <p:cNvSpPr>
            <a:spLocks noGrp="1"/>
          </p:cNvSpPr>
          <p:nvPr>
            <p:ph idx="1"/>
          </p:nvPr>
        </p:nvSpPr>
        <p:spPr/>
        <p:txBody>
          <a:bodyPr>
            <a:normAutofit/>
          </a:bodyPr>
          <a:lstStyle/>
          <a:p>
            <a:pPr marL="0" indent="0" fontAlgn="base">
              <a:buNone/>
            </a:pPr>
            <a:r>
              <a:rPr lang="fr-FR" b="1" dirty="0">
                <a:solidFill>
                  <a:schemeClr val="accent6"/>
                </a:solidFill>
              </a:rPr>
              <a:t>Scrum</a:t>
            </a:r>
          </a:p>
          <a:p>
            <a:pPr fontAlgn="base"/>
            <a:endParaRPr lang="fr-FR" dirty="0"/>
          </a:p>
          <a:p>
            <a:pPr fontAlgn="base"/>
            <a:r>
              <a:rPr lang="fr-FR" dirty="0"/>
              <a:t>Le processus Scrum peut être utilisé lorsque les exigences du logiciel ne sont pas bien définies.</a:t>
            </a:r>
          </a:p>
          <a:p>
            <a:pPr fontAlgn="base"/>
            <a:r>
              <a:rPr lang="fr-FR" dirty="0"/>
              <a:t>Lorsque des changements sont nécessaires à n'importe quelle phase du développement. il peut mettre en œuvre des changements à un coût très bas à n'importe quel stade du développement.</a:t>
            </a:r>
          </a:p>
          <a:p>
            <a:pPr fontAlgn="base"/>
            <a:r>
              <a:rPr lang="fr-FR" dirty="0"/>
              <a:t>Lorsque la liberté de décision est nécessaire pour le développeur et les parties prenantes. Des options leur sont proposées pour qu’ils puissent prendre des décisions de manière indépendante. Pas de peur de l'échec</a:t>
            </a:r>
          </a:p>
        </p:txBody>
      </p:sp>
    </p:spTree>
    <p:extLst>
      <p:ext uri="{BB962C8B-B14F-4D97-AF65-F5344CB8AC3E}">
        <p14:creationId xmlns:p14="http://schemas.microsoft.com/office/powerpoint/2010/main" val="25209169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Et si on essayait !</a:t>
            </a:r>
          </a:p>
        </p:txBody>
      </p:sp>
      <p:pic>
        <p:nvPicPr>
          <p:cNvPr id="5" name="Image 4"/>
          <p:cNvPicPr>
            <a:picLocks noChangeAspect="1"/>
          </p:cNvPicPr>
          <p:nvPr/>
        </p:nvPicPr>
        <p:blipFill>
          <a:blip r:embed="rId2"/>
          <a:stretch>
            <a:fillRect/>
          </a:stretch>
        </p:blipFill>
        <p:spPr>
          <a:xfrm>
            <a:off x="3506644" y="1905000"/>
            <a:ext cx="5695950" cy="4371975"/>
          </a:xfrm>
          <a:prstGeom prst="rect">
            <a:avLst/>
          </a:prstGeom>
        </p:spPr>
      </p:pic>
    </p:spTree>
    <p:extLst>
      <p:ext uri="{BB962C8B-B14F-4D97-AF65-F5344CB8AC3E}">
        <p14:creationId xmlns:p14="http://schemas.microsoft.com/office/powerpoint/2010/main" val="28236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Déroulement de la formation</a:t>
            </a:r>
          </a:p>
        </p:txBody>
      </p:sp>
      <p:sp>
        <p:nvSpPr>
          <p:cNvPr id="3" name="Espace réservé du contenu 2"/>
          <p:cNvSpPr>
            <a:spLocks noGrp="1"/>
          </p:cNvSpPr>
          <p:nvPr>
            <p:ph idx="1"/>
          </p:nvPr>
        </p:nvSpPr>
        <p:spPr/>
        <p:txBody>
          <a:bodyPr/>
          <a:lstStyle/>
          <a:p>
            <a:r>
              <a:rPr lang="fr-FR" dirty="0"/>
              <a:t>L’agilité, </a:t>
            </a:r>
            <a:r>
              <a:rPr lang="fr-FR" dirty="0" err="1"/>
              <a:t>Késako</a:t>
            </a:r>
            <a:r>
              <a:rPr lang="fr-FR" dirty="0"/>
              <a:t> ?</a:t>
            </a:r>
          </a:p>
          <a:p>
            <a:r>
              <a:rPr lang="fr-FR" dirty="0"/>
              <a:t>La conception Agile</a:t>
            </a:r>
          </a:p>
          <a:p>
            <a:r>
              <a:rPr lang="fr-FR" b="1" dirty="0"/>
              <a:t>Le Scrum</a:t>
            </a:r>
          </a:p>
          <a:p>
            <a:r>
              <a:rPr lang="fr-FR" dirty="0"/>
              <a:t>Le Kanban</a:t>
            </a:r>
          </a:p>
          <a:p>
            <a:r>
              <a:rPr lang="fr-FR" dirty="0"/>
              <a:t>Le </a:t>
            </a:r>
            <a:r>
              <a:rPr lang="fr-FR" dirty="0" err="1"/>
              <a:t>lean</a:t>
            </a:r>
            <a:r>
              <a:rPr lang="fr-FR" dirty="0"/>
              <a:t> </a:t>
            </a:r>
            <a:r>
              <a:rPr lang="fr-FR" dirty="0" err="1"/>
              <a:t>StarUp</a:t>
            </a:r>
            <a:endParaRPr lang="fr-FR" dirty="0"/>
          </a:p>
          <a:p>
            <a:r>
              <a:rPr lang="fr-FR"/>
              <a:t>Consolidation &amp; Répétition</a:t>
            </a:r>
            <a:endParaRPr lang="fr-FR" dirty="0"/>
          </a:p>
        </p:txBody>
      </p:sp>
    </p:spTree>
    <p:extLst>
      <p:ext uri="{BB962C8B-B14F-4D97-AF65-F5344CB8AC3E}">
        <p14:creationId xmlns:p14="http://schemas.microsoft.com/office/powerpoint/2010/main" val="32899492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rôles</a:t>
            </a:r>
          </a:p>
        </p:txBody>
      </p:sp>
      <p:sp>
        <p:nvSpPr>
          <p:cNvPr id="3" name="Espace réservé du texte 2"/>
          <p:cNvSpPr>
            <a:spLocks noGrp="1"/>
          </p:cNvSpPr>
          <p:nvPr>
            <p:ph type="body" idx="1"/>
          </p:nvPr>
        </p:nvSpPr>
        <p:spPr/>
        <p:txBody>
          <a:bodyPr/>
          <a:lstStyle/>
          <a:p>
            <a:r>
              <a:rPr lang="fr-FR" dirty="0"/>
              <a:t>Scrum</a:t>
            </a:r>
          </a:p>
        </p:txBody>
      </p:sp>
      <p:pic>
        <p:nvPicPr>
          <p:cNvPr id="4" name="Image 3">
            <a:extLst>
              <a:ext uri="{FF2B5EF4-FFF2-40B4-BE49-F238E27FC236}">
                <a16:creationId xmlns:a16="http://schemas.microsoft.com/office/drawing/2014/main" id="{EFA5FACA-C203-4039-BA65-7AD433007D37}"/>
              </a:ext>
            </a:extLst>
          </p:cNvPr>
          <p:cNvPicPr>
            <a:picLocks noChangeAspect="1"/>
          </p:cNvPicPr>
          <p:nvPr/>
        </p:nvPicPr>
        <p:blipFill>
          <a:blip r:embed="rId2"/>
          <a:stretch>
            <a:fillRect/>
          </a:stretch>
        </p:blipFill>
        <p:spPr>
          <a:xfrm>
            <a:off x="8094455" y="2377695"/>
            <a:ext cx="2302290" cy="2302290"/>
          </a:xfrm>
          <a:prstGeom prst="rect">
            <a:avLst/>
          </a:prstGeom>
        </p:spPr>
      </p:pic>
    </p:spTree>
    <p:extLst>
      <p:ext uri="{BB962C8B-B14F-4D97-AF65-F5344CB8AC3E}">
        <p14:creationId xmlns:p14="http://schemas.microsoft.com/office/powerpoint/2010/main" val="33020323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Mêlée Humaine</a:t>
            </a:r>
          </a:p>
        </p:txBody>
      </p:sp>
      <p:pic>
        <p:nvPicPr>
          <p:cNvPr id="4" name="Image 3"/>
          <p:cNvPicPr>
            <a:picLocks noChangeAspect="1"/>
          </p:cNvPicPr>
          <p:nvPr/>
        </p:nvPicPr>
        <p:blipFill rotWithShape="1">
          <a:blip r:embed="rId3"/>
          <a:srcRect b="14918"/>
          <a:stretch/>
        </p:blipFill>
        <p:spPr>
          <a:xfrm>
            <a:off x="2766484" y="1905000"/>
            <a:ext cx="8564567" cy="4366157"/>
          </a:xfrm>
          <a:prstGeom prst="rect">
            <a:avLst/>
          </a:prstGeom>
        </p:spPr>
      </p:pic>
      <p:pic>
        <p:nvPicPr>
          <p:cNvPr id="5" name="Image 4">
            <a:extLst>
              <a:ext uri="{FF2B5EF4-FFF2-40B4-BE49-F238E27FC236}">
                <a16:creationId xmlns:a16="http://schemas.microsoft.com/office/drawing/2014/main" id="{F3687B69-0563-4438-9A3D-20B48DAD1F7B}"/>
              </a:ext>
            </a:extLst>
          </p:cNvPr>
          <p:cNvPicPr>
            <a:picLocks noChangeAspect="1"/>
          </p:cNvPicPr>
          <p:nvPr/>
        </p:nvPicPr>
        <p:blipFill>
          <a:blip r:embed="rId4"/>
          <a:stretch>
            <a:fillRect/>
          </a:stretch>
        </p:blipFill>
        <p:spPr>
          <a:xfrm>
            <a:off x="11136560" y="131884"/>
            <a:ext cx="858388" cy="858388"/>
          </a:xfrm>
          <a:prstGeom prst="rect">
            <a:avLst/>
          </a:prstGeom>
        </p:spPr>
      </p:pic>
    </p:spTree>
    <p:extLst>
      <p:ext uri="{BB962C8B-B14F-4D97-AF65-F5344CB8AC3E}">
        <p14:creationId xmlns:p14="http://schemas.microsoft.com/office/powerpoint/2010/main" val="25833921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Constitution de l’équipe Scrum</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8883" y="1684610"/>
            <a:ext cx="6751905" cy="5022015"/>
          </a:xfrm>
          <a:prstGeom prst="rect">
            <a:avLst/>
          </a:prstGeom>
        </p:spPr>
      </p:pic>
    </p:spTree>
    <p:extLst>
      <p:ext uri="{BB962C8B-B14F-4D97-AF65-F5344CB8AC3E}">
        <p14:creationId xmlns:p14="http://schemas.microsoft.com/office/powerpoint/2010/main" val="26870945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Scrum Master, oui, mais pas …</a:t>
            </a:r>
          </a:p>
        </p:txBody>
      </p:sp>
      <p:sp>
        <p:nvSpPr>
          <p:cNvPr id="4" name="Titre 1">
            <a:extLst>
              <a:ext uri="{FF2B5EF4-FFF2-40B4-BE49-F238E27FC236}">
                <a16:creationId xmlns:a16="http://schemas.microsoft.com/office/drawing/2014/main" id="{AD6D032D-8B40-4FEA-AB92-A44ED0AE7A15}"/>
              </a:ext>
            </a:extLst>
          </p:cNvPr>
          <p:cNvSpPr txBox="1">
            <a:spLocks/>
          </p:cNvSpPr>
          <p:nvPr/>
        </p:nvSpPr>
        <p:spPr>
          <a:xfrm>
            <a:off x="2383627" y="4063004"/>
            <a:ext cx="2232248" cy="738664"/>
          </a:xfrm>
          <a:prstGeom prst="rect">
            <a:avLst/>
          </a:prstGeom>
        </p:spPr>
        <p:txBody>
          <a:bodyPr wrap="square" lIns="0" tIns="0" rIns="0" bIns="0" anchor="ctr" anchorCtr="0">
            <a:spAutoFit/>
          </a:bodyPr>
          <a:lstStyle>
            <a:lvl1pPr indent="0">
              <a:spcBef>
                <a:spcPct val="0"/>
              </a:spcBef>
              <a:buFontTx/>
              <a:buNone/>
              <a:defRPr sz="2601" b="1">
                <a:solidFill>
                  <a:schemeClr val="accent1"/>
                </a:solidFill>
                <a:latin typeface="+mj-lt"/>
                <a:ea typeface="+mj-ea"/>
                <a:cs typeface="+mj-cs"/>
              </a:defRPr>
            </a:lvl1pPr>
          </a:lstStyle>
          <a:p>
            <a:pPr algn="ctr"/>
            <a:r>
              <a:rPr lang="fr-FR" sz="2400" b="0" dirty="0">
                <a:solidFill>
                  <a:schemeClr val="accent3"/>
                </a:solidFill>
                <a:latin typeface="+mn-lt"/>
              </a:rPr>
              <a:t>Planning Master</a:t>
            </a:r>
          </a:p>
        </p:txBody>
      </p:sp>
      <p:sp>
        <p:nvSpPr>
          <p:cNvPr id="5" name="Titre 1">
            <a:extLst>
              <a:ext uri="{FF2B5EF4-FFF2-40B4-BE49-F238E27FC236}">
                <a16:creationId xmlns:a16="http://schemas.microsoft.com/office/drawing/2014/main" id="{AD6D032D-8B40-4FEA-AB92-A44ED0AE7A15}"/>
              </a:ext>
            </a:extLst>
          </p:cNvPr>
          <p:cNvSpPr txBox="1">
            <a:spLocks/>
          </p:cNvSpPr>
          <p:nvPr/>
        </p:nvSpPr>
        <p:spPr>
          <a:xfrm>
            <a:off x="2718090" y="2047442"/>
            <a:ext cx="2664295" cy="738664"/>
          </a:xfrm>
          <a:prstGeom prst="rect">
            <a:avLst/>
          </a:prstGeom>
        </p:spPr>
        <p:txBody>
          <a:bodyPr wrap="square" lIns="0" tIns="0" rIns="0" bIns="0" anchor="ctr" anchorCtr="0">
            <a:spAutoFit/>
          </a:bodyPr>
          <a:lstStyle>
            <a:lvl1pPr indent="0">
              <a:spcBef>
                <a:spcPct val="0"/>
              </a:spcBef>
              <a:buFontTx/>
              <a:buNone/>
              <a:defRPr sz="2601" b="1">
                <a:solidFill>
                  <a:schemeClr val="accent1"/>
                </a:solidFill>
                <a:latin typeface="+mj-lt"/>
                <a:ea typeface="+mj-ea"/>
                <a:cs typeface="+mj-cs"/>
              </a:defRPr>
            </a:lvl1pPr>
          </a:lstStyle>
          <a:p>
            <a:pPr algn="ctr"/>
            <a:r>
              <a:rPr lang="fr-FR" sz="2400" b="0" dirty="0">
                <a:solidFill>
                  <a:schemeClr val="tx1"/>
                </a:solidFill>
                <a:latin typeface="+mn-lt"/>
              </a:rPr>
              <a:t>Post </a:t>
            </a:r>
            <a:r>
              <a:rPr lang="fr-FR" sz="2400" b="0" dirty="0" err="1">
                <a:solidFill>
                  <a:schemeClr val="tx1"/>
                </a:solidFill>
                <a:latin typeface="+mn-lt"/>
              </a:rPr>
              <a:t>Its</a:t>
            </a:r>
            <a:endParaRPr lang="fr-FR" sz="2400" b="0" dirty="0">
              <a:solidFill>
                <a:schemeClr val="tx1"/>
              </a:solidFill>
              <a:latin typeface="+mn-lt"/>
            </a:endParaRPr>
          </a:p>
          <a:p>
            <a:pPr algn="ctr"/>
            <a:r>
              <a:rPr lang="fr-FR" sz="2400" b="0" dirty="0">
                <a:solidFill>
                  <a:schemeClr val="tx1"/>
                </a:solidFill>
                <a:latin typeface="+mn-lt"/>
              </a:rPr>
              <a:t>Master</a:t>
            </a:r>
          </a:p>
        </p:txBody>
      </p:sp>
      <p:sp>
        <p:nvSpPr>
          <p:cNvPr id="6" name="Titre 1">
            <a:extLst>
              <a:ext uri="{FF2B5EF4-FFF2-40B4-BE49-F238E27FC236}">
                <a16:creationId xmlns:a16="http://schemas.microsoft.com/office/drawing/2014/main" id="{AD6D032D-8B40-4FEA-AB92-A44ED0AE7A15}"/>
              </a:ext>
            </a:extLst>
          </p:cNvPr>
          <p:cNvSpPr txBox="1">
            <a:spLocks/>
          </p:cNvSpPr>
          <p:nvPr/>
        </p:nvSpPr>
        <p:spPr>
          <a:xfrm>
            <a:off x="5090913" y="5874758"/>
            <a:ext cx="2658272" cy="369332"/>
          </a:xfrm>
          <a:prstGeom prst="rect">
            <a:avLst/>
          </a:prstGeom>
        </p:spPr>
        <p:txBody>
          <a:bodyPr wrap="square" lIns="0" tIns="0" rIns="0" bIns="0" anchor="ctr" anchorCtr="0">
            <a:spAutoFit/>
          </a:bodyPr>
          <a:lstStyle>
            <a:lvl1pPr indent="0">
              <a:spcBef>
                <a:spcPct val="0"/>
              </a:spcBef>
              <a:buFontTx/>
              <a:buNone/>
              <a:defRPr sz="2601" b="1">
                <a:solidFill>
                  <a:schemeClr val="accent1"/>
                </a:solidFill>
                <a:latin typeface="+mj-lt"/>
                <a:ea typeface="+mj-ea"/>
                <a:cs typeface="+mj-cs"/>
              </a:defRPr>
            </a:lvl1pPr>
          </a:lstStyle>
          <a:p>
            <a:pPr algn="ctr"/>
            <a:r>
              <a:rPr lang="fr-FR" sz="2400" b="0" dirty="0">
                <a:solidFill>
                  <a:schemeClr val="accent6"/>
                </a:solidFill>
                <a:latin typeface="+mn-lt"/>
              </a:rPr>
              <a:t>Poubelle Master</a:t>
            </a:r>
          </a:p>
        </p:txBody>
      </p:sp>
      <p:sp>
        <p:nvSpPr>
          <p:cNvPr id="7" name="Titre 1">
            <a:extLst>
              <a:ext uri="{FF2B5EF4-FFF2-40B4-BE49-F238E27FC236}">
                <a16:creationId xmlns:a16="http://schemas.microsoft.com/office/drawing/2014/main" id="{AD6D032D-8B40-4FEA-AB92-A44ED0AE7A15}"/>
              </a:ext>
            </a:extLst>
          </p:cNvPr>
          <p:cNvSpPr txBox="1">
            <a:spLocks/>
          </p:cNvSpPr>
          <p:nvPr/>
        </p:nvSpPr>
        <p:spPr>
          <a:xfrm>
            <a:off x="7940221" y="1942697"/>
            <a:ext cx="3164007" cy="738664"/>
          </a:xfrm>
          <a:prstGeom prst="rect">
            <a:avLst/>
          </a:prstGeom>
        </p:spPr>
        <p:txBody>
          <a:bodyPr wrap="square" lIns="0" tIns="0" rIns="0" bIns="0" anchor="ctr" anchorCtr="0">
            <a:spAutoFit/>
          </a:bodyPr>
          <a:lstStyle>
            <a:lvl1pPr indent="0">
              <a:spcBef>
                <a:spcPct val="0"/>
              </a:spcBef>
              <a:buFontTx/>
              <a:buNone/>
              <a:defRPr sz="2601" b="1">
                <a:solidFill>
                  <a:schemeClr val="accent1"/>
                </a:solidFill>
                <a:latin typeface="+mj-lt"/>
                <a:ea typeface="+mj-ea"/>
                <a:cs typeface="+mj-cs"/>
              </a:defRPr>
            </a:lvl1pPr>
          </a:lstStyle>
          <a:p>
            <a:pPr algn="ctr"/>
            <a:r>
              <a:rPr lang="fr-FR" sz="2400" b="0" dirty="0">
                <a:solidFill>
                  <a:schemeClr val="accent2"/>
                </a:solidFill>
                <a:latin typeface="+mn-lt"/>
              </a:rPr>
              <a:t>Scrum Master tournant</a:t>
            </a:r>
          </a:p>
        </p:txBody>
      </p:sp>
      <p:sp>
        <p:nvSpPr>
          <p:cNvPr id="8" name="Titre 1">
            <a:extLst>
              <a:ext uri="{FF2B5EF4-FFF2-40B4-BE49-F238E27FC236}">
                <a16:creationId xmlns:a16="http://schemas.microsoft.com/office/drawing/2014/main" id="{AD6D032D-8B40-4FEA-AB92-A44ED0AE7A15}"/>
              </a:ext>
            </a:extLst>
          </p:cNvPr>
          <p:cNvSpPr txBox="1">
            <a:spLocks/>
          </p:cNvSpPr>
          <p:nvPr/>
        </p:nvSpPr>
        <p:spPr>
          <a:xfrm>
            <a:off x="8193088" y="4079873"/>
            <a:ext cx="2658272" cy="738664"/>
          </a:xfrm>
          <a:prstGeom prst="rect">
            <a:avLst/>
          </a:prstGeom>
        </p:spPr>
        <p:txBody>
          <a:bodyPr wrap="square" lIns="0" tIns="0" rIns="0" bIns="0" anchor="ctr" anchorCtr="0">
            <a:spAutoFit/>
          </a:bodyPr>
          <a:lstStyle>
            <a:lvl1pPr indent="0">
              <a:spcBef>
                <a:spcPct val="0"/>
              </a:spcBef>
              <a:buFontTx/>
              <a:buNone/>
              <a:defRPr sz="2601" b="1">
                <a:solidFill>
                  <a:schemeClr val="accent1"/>
                </a:solidFill>
                <a:latin typeface="+mj-lt"/>
                <a:ea typeface="+mj-ea"/>
                <a:cs typeface="+mj-cs"/>
              </a:defRPr>
            </a:lvl1pPr>
          </a:lstStyle>
          <a:p>
            <a:pPr algn="ctr"/>
            <a:r>
              <a:rPr lang="fr-FR" sz="2400" b="0" dirty="0">
                <a:solidFill>
                  <a:schemeClr val="accent4"/>
                </a:solidFill>
                <a:latin typeface="+mn-lt"/>
              </a:rPr>
              <a:t>Code</a:t>
            </a:r>
          </a:p>
          <a:p>
            <a:pPr algn="ctr"/>
            <a:r>
              <a:rPr lang="fr-FR" sz="2400" b="0" dirty="0">
                <a:solidFill>
                  <a:schemeClr val="accent4"/>
                </a:solidFill>
                <a:latin typeface="+mn-lt"/>
              </a:rPr>
              <a:t>Master</a:t>
            </a:r>
          </a:p>
        </p:txBody>
      </p:sp>
      <p:pic>
        <p:nvPicPr>
          <p:cNvPr id="9" name="Image 8">
            <a:extLst>
              <a:ext uri="{FF2B5EF4-FFF2-40B4-BE49-F238E27FC236}">
                <a16:creationId xmlns:a16="http://schemas.microsoft.com/office/drawing/2014/main" id="{F3687B69-0563-4438-9A3D-20B48DAD1F7B}"/>
              </a:ext>
            </a:extLst>
          </p:cNvPr>
          <p:cNvPicPr>
            <a:picLocks noChangeAspect="1"/>
          </p:cNvPicPr>
          <p:nvPr/>
        </p:nvPicPr>
        <p:blipFill>
          <a:blip r:embed="rId2"/>
          <a:stretch>
            <a:fillRect/>
          </a:stretch>
        </p:blipFill>
        <p:spPr>
          <a:xfrm>
            <a:off x="11136560" y="131884"/>
            <a:ext cx="858388" cy="858388"/>
          </a:xfrm>
          <a:prstGeom prst="rect">
            <a:avLst/>
          </a:prstGeom>
        </p:spPr>
      </p:pic>
      <p:pic>
        <p:nvPicPr>
          <p:cNvPr id="10" name="Imag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82385" y="2928548"/>
            <a:ext cx="1861482" cy="1773412"/>
          </a:xfrm>
          <a:prstGeom prst="rect">
            <a:avLst/>
          </a:prstGeom>
        </p:spPr>
      </p:pic>
    </p:spTree>
    <p:extLst>
      <p:ext uri="{BB962C8B-B14F-4D97-AF65-F5344CB8AC3E}">
        <p14:creationId xmlns:p14="http://schemas.microsoft.com/office/powerpoint/2010/main" val="37492335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Appelez-moi Maître Scrum</a:t>
            </a:r>
          </a:p>
        </p:txBody>
      </p:sp>
      <p:sp>
        <p:nvSpPr>
          <p:cNvPr id="3" name="Espace réservé du contenu 2"/>
          <p:cNvSpPr>
            <a:spLocks noGrp="1"/>
          </p:cNvSpPr>
          <p:nvPr>
            <p:ph idx="1"/>
          </p:nvPr>
        </p:nvSpPr>
        <p:spPr/>
        <p:txBody>
          <a:bodyPr>
            <a:normAutofit/>
          </a:bodyPr>
          <a:lstStyle/>
          <a:p>
            <a:r>
              <a:rPr lang="fr-FR" dirty="0"/>
              <a:t>Le Scrum Master (extrait du Guide Scrum officiel 2020)</a:t>
            </a:r>
          </a:p>
          <a:p>
            <a:endParaRPr lang="fr-FR" dirty="0"/>
          </a:p>
          <a:p>
            <a:pPr lvl="1"/>
            <a:r>
              <a:rPr lang="fr-FR" sz="1800" dirty="0"/>
              <a:t>Le Scrum Master est chargé de mettre en place Scrum tel que défini dans le Guide Scrum. Les Scrum Masters remplissent leur rôle en aidant tout le monde à comprendre la théorie et la pratique Scrum, à la fois au sein de la Scrum Team et de l'organisation.</a:t>
            </a:r>
          </a:p>
          <a:p>
            <a:pPr lvl="1"/>
            <a:r>
              <a:rPr lang="fr-FR" sz="1800" dirty="0"/>
              <a:t>Le Scrum Master est responsable de l’efficacité de l’équipe Scrum. Les Scrum Masters remplissent leur rôle en permettant à la Scrum Team d'améliorer ses pratiques liées à Scrum.</a:t>
            </a:r>
          </a:p>
          <a:p>
            <a:pPr lvl="1"/>
            <a:r>
              <a:rPr lang="fr-FR" sz="1800" dirty="0"/>
              <a:t>Les Scrum Masters sont de véritables leaders qui servent la Scrum Team et l'ensemble de l'organisation.</a:t>
            </a:r>
          </a:p>
        </p:txBody>
      </p:sp>
      <p:pic>
        <p:nvPicPr>
          <p:cNvPr id="4" name="Image 3"/>
          <p:cNvPicPr>
            <a:picLocks noChangeAspect="1"/>
          </p:cNvPicPr>
          <p:nvPr/>
        </p:nvPicPr>
        <p:blipFill>
          <a:blip r:embed="rId2"/>
          <a:stretch>
            <a:fillRect/>
          </a:stretch>
        </p:blipFill>
        <p:spPr>
          <a:xfrm>
            <a:off x="398445" y="4601232"/>
            <a:ext cx="2260600" cy="1971882"/>
          </a:xfrm>
          <a:prstGeom prst="rect">
            <a:avLst/>
          </a:prstGeom>
        </p:spPr>
      </p:pic>
      <p:pic>
        <p:nvPicPr>
          <p:cNvPr id="5" name="Image 4">
            <a:extLst>
              <a:ext uri="{FF2B5EF4-FFF2-40B4-BE49-F238E27FC236}">
                <a16:creationId xmlns:a16="http://schemas.microsoft.com/office/drawing/2014/main" id="{F3687B69-0563-4438-9A3D-20B48DAD1F7B}"/>
              </a:ext>
            </a:extLst>
          </p:cNvPr>
          <p:cNvPicPr>
            <a:picLocks noChangeAspect="1"/>
          </p:cNvPicPr>
          <p:nvPr/>
        </p:nvPicPr>
        <p:blipFill>
          <a:blip r:embed="rId3"/>
          <a:stretch>
            <a:fillRect/>
          </a:stretch>
        </p:blipFill>
        <p:spPr>
          <a:xfrm>
            <a:off x="11136560" y="131884"/>
            <a:ext cx="858388" cy="858388"/>
          </a:xfrm>
          <a:prstGeom prst="rect">
            <a:avLst/>
          </a:prstGeom>
        </p:spPr>
      </p:pic>
    </p:spTree>
    <p:extLst>
      <p:ext uri="{BB962C8B-B14F-4D97-AF65-F5344CB8AC3E}">
        <p14:creationId xmlns:p14="http://schemas.microsoft.com/office/powerpoint/2010/main" val="12736712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l"/>
            <a:r>
              <a:rPr lang="fr-FR" sz="3600" b="0" i="0" u="none" strike="noStrike" baseline="0" dirty="0">
                <a:latin typeface="Calibri" panose="020F0502020204030204" pitchFamily="34" charset="0"/>
              </a:rPr>
              <a:t>Le Scrum Master sert le Product </a:t>
            </a:r>
            <a:r>
              <a:rPr lang="fr-FR" sz="3600" b="0" i="0" u="none" strike="noStrike" baseline="0" dirty="0" err="1">
                <a:latin typeface="Calibri" panose="020F0502020204030204" pitchFamily="34" charset="0"/>
              </a:rPr>
              <a:t>Owner</a:t>
            </a:r>
            <a:r>
              <a:rPr lang="fr-FR" sz="3600" b="0" i="0" u="none" strike="noStrike" baseline="0" dirty="0">
                <a:latin typeface="Calibri" panose="020F0502020204030204" pitchFamily="34" charset="0"/>
              </a:rPr>
              <a:t> de plusieurs façons, y compris :</a:t>
            </a:r>
          </a:p>
        </p:txBody>
      </p:sp>
      <p:sp>
        <p:nvSpPr>
          <p:cNvPr id="3" name="Espace réservé du contenu 2"/>
          <p:cNvSpPr>
            <a:spLocks noGrp="1"/>
          </p:cNvSpPr>
          <p:nvPr>
            <p:ph idx="1"/>
          </p:nvPr>
        </p:nvSpPr>
        <p:spPr>
          <a:xfrm>
            <a:off x="2589212" y="2506133"/>
            <a:ext cx="8915400" cy="4030133"/>
          </a:xfrm>
        </p:spPr>
        <p:txBody>
          <a:bodyPr>
            <a:normAutofit/>
          </a:bodyPr>
          <a:lstStyle/>
          <a:p>
            <a:pPr algn="l"/>
            <a:r>
              <a:rPr lang="fr-FR" sz="2400" b="0" i="0" u="none" strike="noStrike" baseline="0" dirty="0">
                <a:latin typeface="Calibri" panose="020F0502020204030204" pitchFamily="34" charset="0"/>
              </a:rPr>
              <a:t>Aider à trouver des techniques pour une définition efficace de l'Objectif de Produit et une gestion efficace du Product </a:t>
            </a:r>
            <a:r>
              <a:rPr lang="fr-FR" sz="2400" b="0" i="0" u="none" strike="noStrike" baseline="0" dirty="0" err="1">
                <a:latin typeface="Calibri" panose="020F0502020204030204" pitchFamily="34" charset="0"/>
              </a:rPr>
              <a:t>Backlog</a:t>
            </a:r>
            <a:r>
              <a:rPr lang="fr-FR" sz="2400" b="0" i="0" u="none" strike="noStrike" baseline="0" dirty="0">
                <a:latin typeface="Calibri" panose="020F0502020204030204" pitchFamily="34" charset="0"/>
              </a:rPr>
              <a:t> ;</a:t>
            </a:r>
          </a:p>
          <a:p>
            <a:pPr algn="l"/>
            <a:r>
              <a:rPr lang="fr-FR" sz="2400" b="0" i="0" u="none" strike="noStrike" baseline="0" dirty="0">
                <a:latin typeface="Calibri" panose="020F0502020204030204" pitchFamily="34" charset="0"/>
              </a:rPr>
              <a:t>Aider la Scrum Team à comprendre le besoin de clarté et concision des éléments du Product </a:t>
            </a:r>
            <a:r>
              <a:rPr lang="fr-FR" sz="2400" b="0" i="0" u="none" strike="noStrike" baseline="0" dirty="0" err="1">
                <a:latin typeface="Calibri" panose="020F0502020204030204" pitchFamily="34" charset="0"/>
              </a:rPr>
              <a:t>Backlog</a:t>
            </a:r>
            <a:r>
              <a:rPr lang="fr-FR" sz="2400" b="0" i="0" u="none" strike="noStrike" baseline="0" dirty="0">
                <a:latin typeface="Calibri" panose="020F0502020204030204" pitchFamily="34" charset="0"/>
              </a:rPr>
              <a:t> ;</a:t>
            </a:r>
          </a:p>
          <a:p>
            <a:pPr algn="l"/>
            <a:r>
              <a:rPr lang="fr-FR" sz="2400" b="0" i="0" u="none" strike="noStrike" baseline="0" dirty="0">
                <a:latin typeface="Calibri" panose="020F0502020204030204" pitchFamily="34" charset="0"/>
              </a:rPr>
              <a:t>Aider à établir la planification de produit dans un contexte empirique dans un environnement complexe ; et, </a:t>
            </a:r>
          </a:p>
          <a:p>
            <a:pPr algn="l"/>
            <a:r>
              <a:rPr lang="fr-FR" sz="2400" b="0" i="0" u="none" strike="noStrike" baseline="0" dirty="0">
                <a:latin typeface="Calibri" panose="020F0502020204030204" pitchFamily="34" charset="0"/>
              </a:rPr>
              <a:t>Faciliter la collaboration des parties prenantes, en cas de demande ou nécessité.</a:t>
            </a:r>
            <a:endParaRPr lang="fr-FR" sz="2400" dirty="0"/>
          </a:p>
          <a:p>
            <a:pPr marL="0" indent="0" algn="ctr">
              <a:buNone/>
            </a:pPr>
            <a:r>
              <a:rPr lang="fr-FR" dirty="0"/>
              <a:t>( Liste non exhaustive)</a:t>
            </a:r>
          </a:p>
        </p:txBody>
      </p:sp>
      <p:pic>
        <p:nvPicPr>
          <p:cNvPr id="4" name="Image 3">
            <a:extLst>
              <a:ext uri="{FF2B5EF4-FFF2-40B4-BE49-F238E27FC236}">
                <a16:creationId xmlns:a16="http://schemas.microsoft.com/office/drawing/2014/main" id="{F3687B69-0563-4438-9A3D-20B48DAD1F7B}"/>
              </a:ext>
            </a:extLst>
          </p:cNvPr>
          <p:cNvPicPr>
            <a:picLocks noChangeAspect="1"/>
          </p:cNvPicPr>
          <p:nvPr/>
        </p:nvPicPr>
        <p:blipFill>
          <a:blip r:embed="rId3"/>
          <a:stretch>
            <a:fillRect/>
          </a:stretch>
        </p:blipFill>
        <p:spPr>
          <a:xfrm>
            <a:off x="11136560" y="131884"/>
            <a:ext cx="858388" cy="858388"/>
          </a:xfrm>
          <a:prstGeom prst="rect">
            <a:avLst/>
          </a:prstGeom>
        </p:spPr>
      </p:pic>
    </p:spTree>
    <p:extLst>
      <p:ext uri="{BB962C8B-B14F-4D97-AF65-F5344CB8AC3E}">
        <p14:creationId xmlns:p14="http://schemas.microsoft.com/office/powerpoint/2010/main" val="10156303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 Scrum Master sert la Scrum Team de plusieurs façons, y compris :</a:t>
            </a:r>
          </a:p>
        </p:txBody>
      </p:sp>
      <p:sp>
        <p:nvSpPr>
          <p:cNvPr id="3" name="Espace réservé du contenu 2"/>
          <p:cNvSpPr>
            <a:spLocks noGrp="1"/>
          </p:cNvSpPr>
          <p:nvPr>
            <p:ph idx="1"/>
          </p:nvPr>
        </p:nvSpPr>
        <p:spPr>
          <a:xfrm>
            <a:off x="2589212" y="2607735"/>
            <a:ext cx="8915400" cy="3777622"/>
          </a:xfrm>
        </p:spPr>
        <p:txBody>
          <a:bodyPr>
            <a:normAutofit/>
          </a:bodyPr>
          <a:lstStyle/>
          <a:p>
            <a:pPr algn="l"/>
            <a:r>
              <a:rPr lang="fr-FR" sz="2400" b="0" i="0" u="none" strike="noStrike" baseline="0" dirty="0">
                <a:latin typeface="Calibri" panose="020F0502020204030204" pitchFamily="34" charset="0"/>
              </a:rPr>
              <a:t>Coacher les membres de l'équipe en matière d'autogestion et de pluridisciplinarité ;</a:t>
            </a:r>
          </a:p>
          <a:p>
            <a:pPr algn="l"/>
            <a:r>
              <a:rPr lang="fr-FR" sz="2400" b="0" i="0" u="none" strike="noStrike" baseline="0" dirty="0">
                <a:latin typeface="Calibri" panose="020F0502020204030204" pitchFamily="34" charset="0"/>
              </a:rPr>
              <a:t>Aider la Scrum Team à se focaliser sur la création d'</a:t>
            </a:r>
            <a:r>
              <a:rPr lang="fr-FR" sz="2400" b="0" i="0" u="none" strike="noStrike" baseline="0" dirty="0" err="1">
                <a:latin typeface="Calibri" panose="020F0502020204030204" pitchFamily="34" charset="0"/>
              </a:rPr>
              <a:t>Increments</a:t>
            </a:r>
            <a:r>
              <a:rPr lang="fr-FR" sz="2400" b="0" i="0" u="none" strike="noStrike" baseline="0" dirty="0">
                <a:latin typeface="Calibri" panose="020F0502020204030204" pitchFamily="34" charset="0"/>
              </a:rPr>
              <a:t> de grande valeur qui répondent à la </a:t>
            </a:r>
            <a:r>
              <a:rPr lang="fr-FR" sz="2400" b="0" i="0" u="none" strike="noStrike" baseline="0" dirty="0" err="1">
                <a:latin typeface="Calibri" panose="020F0502020204030204" pitchFamily="34" charset="0"/>
              </a:rPr>
              <a:t>Definition</a:t>
            </a:r>
            <a:r>
              <a:rPr lang="fr-FR" sz="2400" b="0" i="0" u="none" strike="noStrike" baseline="0" dirty="0">
                <a:latin typeface="Calibri" panose="020F0502020204030204" pitchFamily="34" charset="0"/>
              </a:rPr>
              <a:t> of </a:t>
            </a:r>
            <a:r>
              <a:rPr lang="fr-FR" sz="2400" b="0" i="0" u="none" strike="noStrike" baseline="0" dirty="0" err="1">
                <a:latin typeface="Calibri" panose="020F0502020204030204" pitchFamily="34" charset="0"/>
              </a:rPr>
              <a:t>Done</a:t>
            </a:r>
            <a:r>
              <a:rPr lang="fr-FR" sz="2400" b="0" i="0" u="none" strike="noStrike" baseline="0" dirty="0">
                <a:latin typeface="Calibri" panose="020F0502020204030204" pitchFamily="34" charset="0"/>
              </a:rPr>
              <a:t> ;</a:t>
            </a:r>
          </a:p>
          <a:p>
            <a:pPr algn="l"/>
            <a:r>
              <a:rPr lang="fr-FR" sz="2400" b="0" i="0" u="none" strike="noStrike" baseline="0" dirty="0">
                <a:latin typeface="Calibri" panose="020F0502020204030204" pitchFamily="34" charset="0"/>
              </a:rPr>
              <a:t>Supprimer les obstacles liés à la progression de la Scrum Team ; et,</a:t>
            </a:r>
          </a:p>
          <a:p>
            <a:pPr algn="l"/>
            <a:r>
              <a:rPr lang="fr-FR" sz="2400" b="0" i="0" u="none" strike="noStrike" baseline="0" dirty="0">
                <a:latin typeface="Calibri" panose="020F0502020204030204" pitchFamily="34" charset="0"/>
              </a:rPr>
              <a:t>S'assurer que tous les événements Scrum ont lieu et sont positifs, productifs et gardés dans la boîte de temps (</a:t>
            </a:r>
            <a:r>
              <a:rPr lang="fr-FR" sz="2400" b="0" i="0" u="none" strike="noStrike" baseline="0" dirty="0" err="1">
                <a:latin typeface="Calibri" panose="020F0502020204030204" pitchFamily="34" charset="0"/>
              </a:rPr>
              <a:t>timeboxés</a:t>
            </a:r>
            <a:r>
              <a:rPr lang="fr-FR" sz="2400" b="0" i="0" u="none" strike="noStrike" baseline="0" dirty="0">
                <a:latin typeface="Calibri" panose="020F0502020204030204" pitchFamily="34" charset="0"/>
              </a:rPr>
              <a:t>).</a:t>
            </a:r>
            <a:endParaRPr lang="fr-FR" sz="2400" dirty="0"/>
          </a:p>
          <a:p>
            <a:pPr marL="0" indent="0" algn="ctr">
              <a:buNone/>
            </a:pPr>
            <a:r>
              <a:rPr lang="fr-FR" dirty="0"/>
              <a:t>( Liste non exhaustive)</a:t>
            </a:r>
          </a:p>
          <a:p>
            <a:pPr marL="0" indent="0">
              <a:buNone/>
            </a:pPr>
            <a:endParaRPr lang="fr-FR" sz="3200" dirty="0">
              <a:solidFill>
                <a:schemeClr val="tx2"/>
              </a:solidFill>
            </a:endParaRPr>
          </a:p>
          <a:p>
            <a:endParaRPr lang="fr-FR" dirty="0"/>
          </a:p>
        </p:txBody>
      </p:sp>
      <p:pic>
        <p:nvPicPr>
          <p:cNvPr id="4" name="Image 3">
            <a:extLst>
              <a:ext uri="{FF2B5EF4-FFF2-40B4-BE49-F238E27FC236}">
                <a16:creationId xmlns:a16="http://schemas.microsoft.com/office/drawing/2014/main" id="{F3687B69-0563-4438-9A3D-20B48DAD1F7B}"/>
              </a:ext>
            </a:extLst>
          </p:cNvPr>
          <p:cNvPicPr>
            <a:picLocks noChangeAspect="1"/>
          </p:cNvPicPr>
          <p:nvPr/>
        </p:nvPicPr>
        <p:blipFill>
          <a:blip r:embed="rId2"/>
          <a:stretch>
            <a:fillRect/>
          </a:stretch>
        </p:blipFill>
        <p:spPr>
          <a:xfrm>
            <a:off x="11136560" y="131884"/>
            <a:ext cx="858388" cy="858388"/>
          </a:xfrm>
          <a:prstGeom prst="rect">
            <a:avLst/>
          </a:prstGeom>
        </p:spPr>
      </p:pic>
    </p:spTree>
    <p:extLst>
      <p:ext uri="{BB962C8B-B14F-4D97-AF65-F5344CB8AC3E}">
        <p14:creationId xmlns:p14="http://schemas.microsoft.com/office/powerpoint/2010/main" val="24255057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 Scrum Master sert l'organisation de plusieurs façons, y compris :</a:t>
            </a:r>
          </a:p>
        </p:txBody>
      </p:sp>
      <p:sp>
        <p:nvSpPr>
          <p:cNvPr id="3" name="Espace réservé du contenu 2"/>
          <p:cNvSpPr>
            <a:spLocks noGrp="1"/>
          </p:cNvSpPr>
          <p:nvPr>
            <p:ph idx="1"/>
          </p:nvPr>
        </p:nvSpPr>
        <p:spPr>
          <a:xfrm>
            <a:off x="2589212" y="2641603"/>
            <a:ext cx="8915400" cy="3777622"/>
          </a:xfrm>
        </p:spPr>
        <p:txBody>
          <a:bodyPr>
            <a:normAutofit lnSpcReduction="10000"/>
          </a:bodyPr>
          <a:lstStyle/>
          <a:p>
            <a:pPr algn="l"/>
            <a:r>
              <a:rPr lang="fr-FR" sz="2400" b="0" i="0" u="none" strike="noStrike" baseline="0" dirty="0">
                <a:latin typeface="Calibri" panose="020F0502020204030204" pitchFamily="34" charset="0"/>
              </a:rPr>
              <a:t>Diriger, former et encadrer l'organisation dans son adoption de Scrum ;</a:t>
            </a:r>
          </a:p>
          <a:p>
            <a:pPr algn="l"/>
            <a:r>
              <a:rPr lang="fr-FR" sz="2400" b="0" i="0" u="none" strike="noStrike" baseline="0" dirty="0">
                <a:latin typeface="Calibri" panose="020F0502020204030204" pitchFamily="34" charset="0"/>
              </a:rPr>
              <a:t>Planifier et conseiller les implémentations de Scrum au sein de l’organisation ;</a:t>
            </a:r>
          </a:p>
          <a:p>
            <a:pPr algn="l"/>
            <a:r>
              <a:rPr lang="fr-FR" sz="2400" b="0" i="0" u="none" strike="noStrike" baseline="0" dirty="0">
                <a:latin typeface="Calibri" panose="020F0502020204030204" pitchFamily="34" charset="0"/>
              </a:rPr>
              <a:t>Aider les employés et les parties prenantes à comprendre et adopter une approche empirique pour un travail complexe ; et,</a:t>
            </a:r>
          </a:p>
          <a:p>
            <a:pPr algn="l"/>
            <a:r>
              <a:rPr lang="fr-FR" sz="2400" b="0" i="0" u="none" strike="noStrike" baseline="0" dirty="0">
                <a:latin typeface="Calibri" panose="020F0502020204030204" pitchFamily="34" charset="0"/>
              </a:rPr>
              <a:t>Supprimer les barrières entre les parties prenantes et les Scrum Teams.</a:t>
            </a:r>
            <a:endParaRPr lang="fr-FR" sz="2400" dirty="0"/>
          </a:p>
          <a:p>
            <a:pPr marL="0" indent="0" algn="ctr">
              <a:buNone/>
            </a:pPr>
            <a:r>
              <a:rPr lang="fr-FR" dirty="0"/>
              <a:t>( Liste non exhaustive)</a:t>
            </a:r>
          </a:p>
          <a:p>
            <a:endParaRPr lang="fr-FR" dirty="0"/>
          </a:p>
        </p:txBody>
      </p:sp>
      <p:pic>
        <p:nvPicPr>
          <p:cNvPr id="4" name="Image 3">
            <a:extLst>
              <a:ext uri="{FF2B5EF4-FFF2-40B4-BE49-F238E27FC236}">
                <a16:creationId xmlns:a16="http://schemas.microsoft.com/office/drawing/2014/main" id="{F3687B69-0563-4438-9A3D-20B48DAD1F7B}"/>
              </a:ext>
            </a:extLst>
          </p:cNvPr>
          <p:cNvPicPr>
            <a:picLocks noChangeAspect="1"/>
          </p:cNvPicPr>
          <p:nvPr/>
        </p:nvPicPr>
        <p:blipFill>
          <a:blip r:embed="rId2"/>
          <a:stretch>
            <a:fillRect/>
          </a:stretch>
        </p:blipFill>
        <p:spPr>
          <a:xfrm>
            <a:off x="11136560" y="131884"/>
            <a:ext cx="858388" cy="858388"/>
          </a:xfrm>
          <a:prstGeom prst="rect">
            <a:avLst/>
          </a:prstGeom>
        </p:spPr>
      </p:pic>
    </p:spTree>
    <p:extLst>
      <p:ext uri="{BB962C8B-B14F-4D97-AF65-F5344CB8AC3E}">
        <p14:creationId xmlns:p14="http://schemas.microsoft.com/office/powerpoint/2010/main" val="32870870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postures du Scrum Master</a:t>
            </a:r>
          </a:p>
        </p:txBody>
      </p:sp>
      <p:sp>
        <p:nvSpPr>
          <p:cNvPr id="4" name="Titre 1">
            <a:extLst>
              <a:ext uri="{FF2B5EF4-FFF2-40B4-BE49-F238E27FC236}">
                <a16:creationId xmlns:a16="http://schemas.microsoft.com/office/drawing/2014/main" id="{AD6D032D-8B40-4FEA-AB92-A44ED0AE7A15}"/>
              </a:ext>
            </a:extLst>
          </p:cNvPr>
          <p:cNvSpPr txBox="1">
            <a:spLocks/>
          </p:cNvSpPr>
          <p:nvPr/>
        </p:nvSpPr>
        <p:spPr>
          <a:xfrm>
            <a:off x="3171627" y="1834372"/>
            <a:ext cx="1763745" cy="369332"/>
          </a:xfrm>
          <a:prstGeom prst="rect">
            <a:avLst/>
          </a:prstGeom>
        </p:spPr>
        <p:txBody>
          <a:bodyPr wrap="square" lIns="0" tIns="0" rIns="0" bIns="0" anchor="ctr" anchorCtr="0">
            <a:spAutoFit/>
          </a:bodyPr>
          <a:lstStyle>
            <a:lvl1pPr indent="0">
              <a:spcBef>
                <a:spcPct val="0"/>
              </a:spcBef>
              <a:buFontTx/>
              <a:buNone/>
              <a:defRPr sz="2601" b="1">
                <a:solidFill>
                  <a:schemeClr val="accent1"/>
                </a:solidFill>
                <a:latin typeface="+mj-lt"/>
                <a:ea typeface="+mj-ea"/>
                <a:cs typeface="+mj-cs"/>
              </a:defRPr>
            </a:lvl1pPr>
          </a:lstStyle>
          <a:p>
            <a:pPr algn="ctr"/>
            <a:r>
              <a:rPr lang="fr-FR" sz="2400" b="0" dirty="0">
                <a:solidFill>
                  <a:schemeClr val="tx2"/>
                </a:solidFill>
                <a:latin typeface="+mn-lt"/>
              </a:rPr>
              <a:t>Sachant</a:t>
            </a:r>
          </a:p>
        </p:txBody>
      </p:sp>
      <p:sp>
        <p:nvSpPr>
          <p:cNvPr id="5" name="Titre 1">
            <a:extLst>
              <a:ext uri="{FF2B5EF4-FFF2-40B4-BE49-F238E27FC236}">
                <a16:creationId xmlns:a16="http://schemas.microsoft.com/office/drawing/2014/main" id="{AD6D032D-8B40-4FEA-AB92-A44ED0AE7A15}"/>
              </a:ext>
            </a:extLst>
          </p:cNvPr>
          <p:cNvSpPr txBox="1">
            <a:spLocks/>
          </p:cNvSpPr>
          <p:nvPr/>
        </p:nvSpPr>
        <p:spPr>
          <a:xfrm>
            <a:off x="6547798" y="1834371"/>
            <a:ext cx="1944216" cy="369332"/>
          </a:xfrm>
          <a:prstGeom prst="rect">
            <a:avLst/>
          </a:prstGeom>
        </p:spPr>
        <p:txBody>
          <a:bodyPr wrap="square" lIns="0" tIns="0" rIns="0" bIns="0" anchor="ctr" anchorCtr="0">
            <a:spAutoFit/>
          </a:bodyPr>
          <a:lstStyle>
            <a:lvl1pPr indent="0">
              <a:spcBef>
                <a:spcPct val="0"/>
              </a:spcBef>
              <a:buFontTx/>
              <a:buNone/>
              <a:defRPr sz="2601" b="1">
                <a:solidFill>
                  <a:schemeClr val="accent1"/>
                </a:solidFill>
                <a:latin typeface="+mj-lt"/>
                <a:ea typeface="+mj-ea"/>
                <a:cs typeface="+mj-cs"/>
              </a:defRPr>
            </a:lvl1pPr>
          </a:lstStyle>
          <a:p>
            <a:pPr algn="ctr"/>
            <a:r>
              <a:rPr lang="fr-FR" sz="2400" b="0" dirty="0">
                <a:solidFill>
                  <a:schemeClr val="accent6"/>
                </a:solidFill>
                <a:latin typeface="+mn-lt"/>
              </a:rPr>
              <a:t>Facilitateur</a:t>
            </a:r>
          </a:p>
        </p:txBody>
      </p:sp>
      <p:sp>
        <p:nvSpPr>
          <p:cNvPr id="6" name="Titre 1">
            <a:extLst>
              <a:ext uri="{FF2B5EF4-FFF2-40B4-BE49-F238E27FC236}">
                <a16:creationId xmlns:a16="http://schemas.microsoft.com/office/drawing/2014/main" id="{AD6D032D-8B40-4FEA-AB92-A44ED0AE7A15}"/>
              </a:ext>
            </a:extLst>
          </p:cNvPr>
          <p:cNvSpPr txBox="1">
            <a:spLocks/>
          </p:cNvSpPr>
          <p:nvPr/>
        </p:nvSpPr>
        <p:spPr>
          <a:xfrm>
            <a:off x="2474064" y="3778588"/>
            <a:ext cx="1944216" cy="369332"/>
          </a:xfrm>
          <a:prstGeom prst="rect">
            <a:avLst/>
          </a:prstGeom>
        </p:spPr>
        <p:txBody>
          <a:bodyPr wrap="square" lIns="0" tIns="0" rIns="0" bIns="0" anchor="ctr" anchorCtr="0">
            <a:spAutoFit/>
          </a:bodyPr>
          <a:lstStyle>
            <a:lvl1pPr indent="0">
              <a:spcBef>
                <a:spcPct val="0"/>
              </a:spcBef>
              <a:buFontTx/>
              <a:buNone/>
              <a:defRPr sz="2601" b="1">
                <a:solidFill>
                  <a:schemeClr val="accent1"/>
                </a:solidFill>
                <a:latin typeface="+mj-lt"/>
                <a:ea typeface="+mj-ea"/>
                <a:cs typeface="+mj-cs"/>
              </a:defRPr>
            </a:lvl1pPr>
          </a:lstStyle>
          <a:p>
            <a:pPr algn="ctr"/>
            <a:r>
              <a:rPr lang="fr-FR" sz="2400" b="0" dirty="0">
                <a:solidFill>
                  <a:schemeClr val="accent2"/>
                </a:solidFill>
                <a:latin typeface="+mn-lt"/>
              </a:rPr>
              <a:t>Coach</a:t>
            </a:r>
          </a:p>
        </p:txBody>
      </p:sp>
      <p:sp>
        <p:nvSpPr>
          <p:cNvPr id="7" name="Titre 1">
            <a:extLst>
              <a:ext uri="{FF2B5EF4-FFF2-40B4-BE49-F238E27FC236}">
                <a16:creationId xmlns:a16="http://schemas.microsoft.com/office/drawing/2014/main" id="{AD6D032D-8B40-4FEA-AB92-A44ED0AE7A15}"/>
              </a:ext>
            </a:extLst>
          </p:cNvPr>
          <p:cNvSpPr txBox="1">
            <a:spLocks/>
          </p:cNvSpPr>
          <p:nvPr/>
        </p:nvSpPr>
        <p:spPr>
          <a:xfrm>
            <a:off x="4547902" y="4951450"/>
            <a:ext cx="1944216" cy="369332"/>
          </a:xfrm>
          <a:prstGeom prst="rect">
            <a:avLst/>
          </a:prstGeom>
        </p:spPr>
        <p:txBody>
          <a:bodyPr wrap="square" lIns="0" tIns="0" rIns="0" bIns="0" anchor="ctr" anchorCtr="0">
            <a:spAutoFit/>
          </a:bodyPr>
          <a:lstStyle>
            <a:lvl1pPr indent="0">
              <a:spcBef>
                <a:spcPct val="0"/>
              </a:spcBef>
              <a:buFontTx/>
              <a:buNone/>
              <a:defRPr sz="2601" b="1">
                <a:solidFill>
                  <a:schemeClr val="accent1"/>
                </a:solidFill>
                <a:latin typeface="+mj-lt"/>
                <a:ea typeface="+mj-ea"/>
                <a:cs typeface="+mj-cs"/>
              </a:defRPr>
            </a:lvl1pPr>
          </a:lstStyle>
          <a:p>
            <a:pPr algn="ctr"/>
            <a:r>
              <a:rPr lang="fr-FR" sz="2400" b="0" dirty="0">
                <a:solidFill>
                  <a:schemeClr val="accent3"/>
                </a:solidFill>
                <a:latin typeface="+mn-lt"/>
              </a:rPr>
              <a:t>Leader</a:t>
            </a:r>
          </a:p>
        </p:txBody>
      </p:sp>
      <p:sp>
        <p:nvSpPr>
          <p:cNvPr id="8" name="Titre 1">
            <a:extLst>
              <a:ext uri="{FF2B5EF4-FFF2-40B4-BE49-F238E27FC236}">
                <a16:creationId xmlns:a16="http://schemas.microsoft.com/office/drawing/2014/main" id="{AD6D032D-8B40-4FEA-AB92-A44ED0AE7A15}"/>
              </a:ext>
            </a:extLst>
          </p:cNvPr>
          <p:cNvSpPr txBox="1">
            <a:spLocks/>
          </p:cNvSpPr>
          <p:nvPr/>
        </p:nvSpPr>
        <p:spPr>
          <a:xfrm>
            <a:off x="6816080" y="3535253"/>
            <a:ext cx="2088232" cy="738664"/>
          </a:xfrm>
          <a:prstGeom prst="rect">
            <a:avLst/>
          </a:prstGeom>
        </p:spPr>
        <p:txBody>
          <a:bodyPr wrap="square" lIns="0" tIns="0" rIns="0" bIns="0" anchor="ctr" anchorCtr="0">
            <a:spAutoFit/>
          </a:bodyPr>
          <a:lstStyle>
            <a:lvl1pPr indent="0">
              <a:spcBef>
                <a:spcPct val="0"/>
              </a:spcBef>
              <a:buFontTx/>
              <a:buNone/>
              <a:defRPr sz="2601" b="1">
                <a:solidFill>
                  <a:schemeClr val="accent1"/>
                </a:solidFill>
                <a:latin typeface="+mj-lt"/>
                <a:ea typeface="+mj-ea"/>
                <a:cs typeface="+mj-cs"/>
              </a:defRPr>
            </a:lvl1pPr>
          </a:lstStyle>
          <a:p>
            <a:pPr algn="ctr"/>
            <a:r>
              <a:rPr lang="fr-FR" sz="2400" b="0" dirty="0">
                <a:solidFill>
                  <a:schemeClr val="accent4"/>
                </a:solidFill>
                <a:latin typeface="+mn-lt"/>
              </a:rPr>
              <a:t>Agent du changement</a:t>
            </a:r>
          </a:p>
        </p:txBody>
      </p:sp>
      <p:grpSp>
        <p:nvGrpSpPr>
          <p:cNvPr id="9" name="Group 284">
            <a:extLst>
              <a:ext uri="{FF2B5EF4-FFF2-40B4-BE49-F238E27FC236}">
                <a16:creationId xmlns:a16="http://schemas.microsoft.com/office/drawing/2014/main" id="{5A4A5F26-F821-4277-9DCA-C0A91491211A}"/>
              </a:ext>
            </a:extLst>
          </p:cNvPr>
          <p:cNvGrpSpPr/>
          <p:nvPr/>
        </p:nvGrpSpPr>
        <p:grpSpPr>
          <a:xfrm>
            <a:off x="3056807" y="4228746"/>
            <a:ext cx="778730" cy="787195"/>
            <a:chOff x="4427538" y="1254125"/>
            <a:chExt cx="292100" cy="295275"/>
          </a:xfrm>
          <a:solidFill>
            <a:schemeClr val="accent2"/>
          </a:solidFill>
        </p:grpSpPr>
        <p:sp>
          <p:nvSpPr>
            <p:cNvPr id="10" name="Freeform 211">
              <a:extLst>
                <a:ext uri="{FF2B5EF4-FFF2-40B4-BE49-F238E27FC236}">
                  <a16:creationId xmlns:a16="http://schemas.microsoft.com/office/drawing/2014/main" id="{B091CAA1-BD34-4C4D-9FCB-150A0DDC12B0}"/>
                </a:ext>
              </a:extLst>
            </p:cNvPr>
            <p:cNvSpPr>
              <a:spLocks/>
            </p:cNvSpPr>
            <p:nvPr/>
          </p:nvSpPr>
          <p:spPr bwMode="auto">
            <a:xfrm>
              <a:off x="4471988" y="1287463"/>
              <a:ext cx="33338" cy="33338"/>
            </a:xfrm>
            <a:custGeom>
              <a:avLst/>
              <a:gdLst/>
              <a:ahLst/>
              <a:cxnLst>
                <a:cxn ang="0">
                  <a:pos x="12" y="7"/>
                </a:cxn>
                <a:cxn ang="0">
                  <a:pos x="7" y="2"/>
                </a:cxn>
                <a:cxn ang="0">
                  <a:pos x="2" y="2"/>
                </a:cxn>
                <a:cxn ang="0">
                  <a:pos x="2" y="7"/>
                </a:cxn>
                <a:cxn ang="0">
                  <a:pos x="7" y="12"/>
                </a:cxn>
                <a:cxn ang="0">
                  <a:pos x="12" y="12"/>
                </a:cxn>
                <a:cxn ang="0">
                  <a:pos x="12" y="7"/>
                </a:cxn>
              </a:cxnLst>
              <a:rect l="0" t="0" r="r" b="b"/>
              <a:pathLst>
                <a:path w="13" h="13">
                  <a:moveTo>
                    <a:pt x="12" y="7"/>
                  </a:moveTo>
                  <a:cubicBezTo>
                    <a:pt x="7" y="2"/>
                    <a:pt x="7" y="2"/>
                    <a:pt x="7" y="2"/>
                  </a:cubicBezTo>
                  <a:cubicBezTo>
                    <a:pt x="5" y="0"/>
                    <a:pt x="3" y="0"/>
                    <a:pt x="2" y="2"/>
                  </a:cubicBezTo>
                  <a:cubicBezTo>
                    <a:pt x="0" y="3"/>
                    <a:pt x="0" y="6"/>
                    <a:pt x="2" y="7"/>
                  </a:cubicBezTo>
                  <a:cubicBezTo>
                    <a:pt x="7" y="12"/>
                    <a:pt x="7" y="12"/>
                    <a:pt x="7" y="12"/>
                  </a:cubicBezTo>
                  <a:cubicBezTo>
                    <a:pt x="8" y="13"/>
                    <a:pt x="10" y="13"/>
                    <a:pt x="12" y="12"/>
                  </a:cubicBezTo>
                  <a:cubicBezTo>
                    <a:pt x="13" y="11"/>
                    <a:pt x="13" y="8"/>
                    <a:pt x="12" y="7"/>
                  </a:cubicBezTo>
                  <a:close/>
                </a:path>
              </a:pathLst>
            </a:custGeom>
            <a:grpFill/>
            <a:ln w="9525">
              <a:noFill/>
              <a:round/>
              <a:headEnd/>
              <a:tailEnd/>
            </a:ln>
          </p:spPr>
          <p:txBody>
            <a:bodyPr/>
            <a:lstStyle/>
            <a:p>
              <a:pPr algn="ctr">
                <a:defRPr/>
              </a:pPr>
              <a:endParaRPr lang="en-US" sz="2400"/>
            </a:p>
          </p:txBody>
        </p:sp>
        <p:sp>
          <p:nvSpPr>
            <p:cNvPr id="11" name="Freeform 212">
              <a:extLst>
                <a:ext uri="{FF2B5EF4-FFF2-40B4-BE49-F238E27FC236}">
                  <a16:creationId xmlns:a16="http://schemas.microsoft.com/office/drawing/2014/main" id="{F971F448-8E58-4D16-A995-9A4016C2465F}"/>
                </a:ext>
              </a:extLst>
            </p:cNvPr>
            <p:cNvSpPr>
              <a:spLocks/>
            </p:cNvSpPr>
            <p:nvPr/>
          </p:nvSpPr>
          <p:spPr bwMode="auto">
            <a:xfrm>
              <a:off x="4427538" y="1382713"/>
              <a:ext cx="34925" cy="19050"/>
            </a:xfrm>
            <a:custGeom>
              <a:avLst/>
              <a:gdLst/>
              <a:ahLst/>
              <a:cxnLst>
                <a:cxn ang="0">
                  <a:pos x="11" y="0"/>
                </a:cxn>
                <a:cxn ang="0">
                  <a:pos x="4" y="0"/>
                </a:cxn>
                <a:cxn ang="0">
                  <a:pos x="0" y="4"/>
                </a:cxn>
                <a:cxn ang="0">
                  <a:pos x="4" y="7"/>
                </a:cxn>
                <a:cxn ang="0">
                  <a:pos x="11" y="7"/>
                </a:cxn>
                <a:cxn ang="0">
                  <a:pos x="14" y="4"/>
                </a:cxn>
                <a:cxn ang="0">
                  <a:pos x="11" y="0"/>
                </a:cxn>
              </a:cxnLst>
              <a:rect l="0" t="0" r="r" b="b"/>
              <a:pathLst>
                <a:path w="14" h="7">
                  <a:moveTo>
                    <a:pt x="11" y="0"/>
                  </a:moveTo>
                  <a:cubicBezTo>
                    <a:pt x="4" y="0"/>
                    <a:pt x="4" y="0"/>
                    <a:pt x="4" y="0"/>
                  </a:cubicBezTo>
                  <a:cubicBezTo>
                    <a:pt x="2" y="0"/>
                    <a:pt x="0" y="2"/>
                    <a:pt x="0" y="4"/>
                  </a:cubicBezTo>
                  <a:cubicBezTo>
                    <a:pt x="0" y="6"/>
                    <a:pt x="2" y="7"/>
                    <a:pt x="4" y="7"/>
                  </a:cubicBezTo>
                  <a:cubicBezTo>
                    <a:pt x="11" y="7"/>
                    <a:pt x="11" y="7"/>
                    <a:pt x="11" y="7"/>
                  </a:cubicBezTo>
                  <a:cubicBezTo>
                    <a:pt x="13" y="7"/>
                    <a:pt x="14" y="6"/>
                    <a:pt x="14" y="4"/>
                  </a:cubicBezTo>
                  <a:cubicBezTo>
                    <a:pt x="14" y="2"/>
                    <a:pt x="13" y="0"/>
                    <a:pt x="11" y="0"/>
                  </a:cubicBezTo>
                  <a:close/>
                </a:path>
              </a:pathLst>
            </a:custGeom>
            <a:grpFill/>
            <a:ln w="9525">
              <a:noFill/>
              <a:round/>
              <a:headEnd/>
              <a:tailEnd/>
            </a:ln>
          </p:spPr>
          <p:txBody>
            <a:bodyPr/>
            <a:lstStyle/>
            <a:p>
              <a:pPr algn="ctr">
                <a:defRPr/>
              </a:pPr>
              <a:endParaRPr lang="en-US" sz="2400"/>
            </a:p>
          </p:txBody>
        </p:sp>
        <p:sp>
          <p:nvSpPr>
            <p:cNvPr id="12" name="Freeform 213">
              <a:extLst>
                <a:ext uri="{FF2B5EF4-FFF2-40B4-BE49-F238E27FC236}">
                  <a16:creationId xmlns:a16="http://schemas.microsoft.com/office/drawing/2014/main" id="{0754FF14-97EE-4864-BC26-9CD7EC97CED6}"/>
                </a:ext>
              </a:extLst>
            </p:cNvPr>
            <p:cNvSpPr>
              <a:spLocks/>
            </p:cNvSpPr>
            <p:nvPr/>
          </p:nvSpPr>
          <p:spPr bwMode="auto">
            <a:xfrm>
              <a:off x="4684713" y="1401763"/>
              <a:ext cx="34925" cy="19050"/>
            </a:xfrm>
            <a:custGeom>
              <a:avLst/>
              <a:gdLst/>
              <a:ahLst/>
              <a:cxnLst>
                <a:cxn ang="0">
                  <a:pos x="10" y="0"/>
                </a:cxn>
                <a:cxn ang="0">
                  <a:pos x="3" y="0"/>
                </a:cxn>
                <a:cxn ang="0">
                  <a:pos x="0" y="4"/>
                </a:cxn>
                <a:cxn ang="0">
                  <a:pos x="3" y="8"/>
                </a:cxn>
                <a:cxn ang="0">
                  <a:pos x="10" y="8"/>
                </a:cxn>
                <a:cxn ang="0">
                  <a:pos x="14" y="4"/>
                </a:cxn>
                <a:cxn ang="0">
                  <a:pos x="10" y="0"/>
                </a:cxn>
              </a:cxnLst>
              <a:rect l="0" t="0" r="r" b="b"/>
              <a:pathLst>
                <a:path w="14" h="8">
                  <a:moveTo>
                    <a:pt x="10" y="0"/>
                  </a:moveTo>
                  <a:cubicBezTo>
                    <a:pt x="3" y="0"/>
                    <a:pt x="3" y="0"/>
                    <a:pt x="3" y="0"/>
                  </a:cubicBezTo>
                  <a:cubicBezTo>
                    <a:pt x="1" y="0"/>
                    <a:pt x="0" y="2"/>
                    <a:pt x="0" y="4"/>
                  </a:cubicBezTo>
                  <a:cubicBezTo>
                    <a:pt x="0" y="6"/>
                    <a:pt x="1" y="8"/>
                    <a:pt x="3" y="8"/>
                  </a:cubicBezTo>
                  <a:cubicBezTo>
                    <a:pt x="10" y="8"/>
                    <a:pt x="10" y="8"/>
                    <a:pt x="10" y="8"/>
                  </a:cubicBezTo>
                  <a:cubicBezTo>
                    <a:pt x="12" y="8"/>
                    <a:pt x="14" y="6"/>
                    <a:pt x="14" y="4"/>
                  </a:cubicBezTo>
                  <a:cubicBezTo>
                    <a:pt x="14" y="2"/>
                    <a:pt x="12" y="0"/>
                    <a:pt x="10" y="0"/>
                  </a:cubicBezTo>
                  <a:close/>
                </a:path>
              </a:pathLst>
            </a:custGeom>
            <a:grpFill/>
            <a:ln w="9525">
              <a:noFill/>
              <a:round/>
              <a:headEnd/>
              <a:tailEnd/>
            </a:ln>
          </p:spPr>
          <p:txBody>
            <a:bodyPr/>
            <a:lstStyle/>
            <a:p>
              <a:pPr algn="ctr">
                <a:defRPr/>
              </a:pPr>
              <a:endParaRPr lang="en-US" sz="2400"/>
            </a:p>
          </p:txBody>
        </p:sp>
        <p:sp>
          <p:nvSpPr>
            <p:cNvPr id="13" name="Freeform 214">
              <a:extLst>
                <a:ext uri="{FF2B5EF4-FFF2-40B4-BE49-F238E27FC236}">
                  <a16:creationId xmlns:a16="http://schemas.microsoft.com/office/drawing/2014/main" id="{4DC05BDE-FF23-40B3-8A91-2ECFC80EA700}"/>
                </a:ext>
              </a:extLst>
            </p:cNvPr>
            <p:cNvSpPr>
              <a:spLocks/>
            </p:cNvSpPr>
            <p:nvPr/>
          </p:nvSpPr>
          <p:spPr bwMode="auto">
            <a:xfrm>
              <a:off x="4654551" y="1303338"/>
              <a:ext cx="31750" cy="31750"/>
            </a:xfrm>
            <a:custGeom>
              <a:avLst/>
              <a:gdLst/>
              <a:ahLst/>
              <a:cxnLst>
                <a:cxn ang="0">
                  <a:pos x="12" y="1"/>
                </a:cxn>
                <a:cxn ang="0">
                  <a:pos x="6" y="1"/>
                </a:cxn>
                <a:cxn ang="0">
                  <a:pos x="1" y="6"/>
                </a:cxn>
                <a:cxn ang="0">
                  <a:pos x="1" y="11"/>
                </a:cxn>
                <a:cxn ang="0">
                  <a:pos x="6" y="11"/>
                </a:cxn>
                <a:cxn ang="0">
                  <a:pos x="12" y="6"/>
                </a:cxn>
                <a:cxn ang="0">
                  <a:pos x="12" y="1"/>
                </a:cxn>
              </a:cxnLst>
              <a:rect l="0" t="0" r="r" b="b"/>
              <a:pathLst>
                <a:path w="13" h="13">
                  <a:moveTo>
                    <a:pt x="12" y="1"/>
                  </a:moveTo>
                  <a:cubicBezTo>
                    <a:pt x="10" y="0"/>
                    <a:pt x="8" y="0"/>
                    <a:pt x="6" y="1"/>
                  </a:cubicBezTo>
                  <a:cubicBezTo>
                    <a:pt x="1" y="6"/>
                    <a:pt x="1" y="6"/>
                    <a:pt x="1" y="6"/>
                  </a:cubicBezTo>
                  <a:cubicBezTo>
                    <a:pt x="0" y="7"/>
                    <a:pt x="0" y="10"/>
                    <a:pt x="1" y="11"/>
                  </a:cubicBezTo>
                  <a:cubicBezTo>
                    <a:pt x="3" y="13"/>
                    <a:pt x="5" y="13"/>
                    <a:pt x="6" y="11"/>
                  </a:cubicBezTo>
                  <a:cubicBezTo>
                    <a:pt x="12" y="6"/>
                    <a:pt x="12" y="6"/>
                    <a:pt x="12" y="6"/>
                  </a:cubicBezTo>
                  <a:cubicBezTo>
                    <a:pt x="13" y="5"/>
                    <a:pt x="13" y="2"/>
                    <a:pt x="12" y="1"/>
                  </a:cubicBezTo>
                  <a:close/>
                </a:path>
              </a:pathLst>
            </a:custGeom>
            <a:grpFill/>
            <a:ln w="9525">
              <a:noFill/>
              <a:round/>
              <a:headEnd/>
              <a:tailEnd/>
            </a:ln>
          </p:spPr>
          <p:txBody>
            <a:bodyPr/>
            <a:lstStyle/>
            <a:p>
              <a:pPr algn="ctr">
                <a:defRPr/>
              </a:pPr>
              <a:endParaRPr lang="en-US" sz="2400"/>
            </a:p>
          </p:txBody>
        </p:sp>
        <p:sp>
          <p:nvSpPr>
            <p:cNvPr id="14" name="Freeform 215">
              <a:extLst>
                <a:ext uri="{FF2B5EF4-FFF2-40B4-BE49-F238E27FC236}">
                  <a16:creationId xmlns:a16="http://schemas.microsoft.com/office/drawing/2014/main" id="{3FBE5F31-7B8B-449D-A5FD-72ED9EBE8A55}"/>
                </a:ext>
              </a:extLst>
            </p:cNvPr>
            <p:cNvSpPr>
              <a:spLocks/>
            </p:cNvSpPr>
            <p:nvPr/>
          </p:nvSpPr>
          <p:spPr bwMode="auto">
            <a:xfrm>
              <a:off x="4573588" y="1254125"/>
              <a:ext cx="17463" cy="38100"/>
            </a:xfrm>
            <a:custGeom>
              <a:avLst/>
              <a:gdLst/>
              <a:ahLst/>
              <a:cxnLst>
                <a:cxn ang="0">
                  <a:pos x="4" y="15"/>
                </a:cxn>
                <a:cxn ang="0">
                  <a:pos x="6" y="14"/>
                </a:cxn>
                <a:cxn ang="0">
                  <a:pos x="7" y="11"/>
                </a:cxn>
                <a:cxn ang="0">
                  <a:pos x="7" y="4"/>
                </a:cxn>
                <a:cxn ang="0">
                  <a:pos x="4" y="0"/>
                </a:cxn>
                <a:cxn ang="0">
                  <a:pos x="0" y="3"/>
                </a:cxn>
                <a:cxn ang="0">
                  <a:pos x="0" y="4"/>
                </a:cxn>
                <a:cxn ang="0">
                  <a:pos x="0" y="11"/>
                </a:cxn>
                <a:cxn ang="0">
                  <a:pos x="4" y="15"/>
                </a:cxn>
              </a:cxnLst>
              <a:rect l="0" t="0" r="r" b="b"/>
              <a:pathLst>
                <a:path w="7" h="15">
                  <a:moveTo>
                    <a:pt x="4" y="15"/>
                  </a:moveTo>
                  <a:cubicBezTo>
                    <a:pt x="5" y="15"/>
                    <a:pt x="6" y="14"/>
                    <a:pt x="6" y="14"/>
                  </a:cubicBezTo>
                  <a:cubicBezTo>
                    <a:pt x="7" y="13"/>
                    <a:pt x="7" y="12"/>
                    <a:pt x="7" y="11"/>
                  </a:cubicBezTo>
                  <a:cubicBezTo>
                    <a:pt x="7" y="4"/>
                    <a:pt x="7" y="4"/>
                    <a:pt x="7" y="4"/>
                  </a:cubicBezTo>
                  <a:cubicBezTo>
                    <a:pt x="7" y="2"/>
                    <a:pt x="6" y="0"/>
                    <a:pt x="4" y="0"/>
                  </a:cubicBezTo>
                  <a:cubicBezTo>
                    <a:pt x="2" y="0"/>
                    <a:pt x="1" y="1"/>
                    <a:pt x="0" y="3"/>
                  </a:cubicBezTo>
                  <a:cubicBezTo>
                    <a:pt x="0" y="4"/>
                    <a:pt x="0" y="4"/>
                    <a:pt x="0" y="4"/>
                  </a:cubicBezTo>
                  <a:cubicBezTo>
                    <a:pt x="0" y="11"/>
                    <a:pt x="0" y="11"/>
                    <a:pt x="0" y="11"/>
                  </a:cubicBezTo>
                  <a:cubicBezTo>
                    <a:pt x="0" y="13"/>
                    <a:pt x="2" y="15"/>
                    <a:pt x="4" y="15"/>
                  </a:cubicBezTo>
                  <a:close/>
                </a:path>
              </a:pathLst>
            </a:custGeom>
            <a:grpFill/>
            <a:ln w="9525">
              <a:noFill/>
              <a:round/>
              <a:headEnd/>
              <a:tailEnd/>
            </a:ln>
          </p:spPr>
          <p:txBody>
            <a:bodyPr/>
            <a:lstStyle/>
            <a:p>
              <a:pPr algn="ctr">
                <a:defRPr/>
              </a:pPr>
              <a:endParaRPr lang="en-US" sz="2400"/>
            </a:p>
          </p:txBody>
        </p:sp>
        <p:sp>
          <p:nvSpPr>
            <p:cNvPr id="15" name="Freeform 216">
              <a:extLst>
                <a:ext uri="{FF2B5EF4-FFF2-40B4-BE49-F238E27FC236}">
                  <a16:creationId xmlns:a16="http://schemas.microsoft.com/office/drawing/2014/main" id="{99F67E32-AC31-4C51-8689-B130128B215B}"/>
                </a:ext>
              </a:extLst>
            </p:cNvPr>
            <p:cNvSpPr>
              <a:spLocks noEditPoints="1"/>
            </p:cNvSpPr>
            <p:nvPr/>
          </p:nvSpPr>
          <p:spPr bwMode="auto">
            <a:xfrm>
              <a:off x="4500563" y="1327150"/>
              <a:ext cx="146050" cy="166688"/>
            </a:xfrm>
            <a:custGeom>
              <a:avLst/>
              <a:gdLst/>
              <a:ahLst/>
              <a:cxnLst>
                <a:cxn ang="0">
                  <a:pos x="29" y="0"/>
                </a:cxn>
                <a:cxn ang="0">
                  <a:pos x="0" y="29"/>
                </a:cxn>
                <a:cxn ang="0">
                  <a:pos x="14" y="54"/>
                </a:cxn>
                <a:cxn ang="0">
                  <a:pos x="14" y="66"/>
                </a:cxn>
                <a:cxn ang="0">
                  <a:pos x="44" y="66"/>
                </a:cxn>
                <a:cxn ang="0">
                  <a:pos x="44" y="54"/>
                </a:cxn>
                <a:cxn ang="0">
                  <a:pos x="58" y="29"/>
                </a:cxn>
                <a:cxn ang="0">
                  <a:pos x="29" y="0"/>
                </a:cxn>
                <a:cxn ang="0">
                  <a:pos x="40" y="48"/>
                </a:cxn>
                <a:cxn ang="0">
                  <a:pos x="36" y="50"/>
                </a:cxn>
                <a:cxn ang="0">
                  <a:pos x="36" y="54"/>
                </a:cxn>
                <a:cxn ang="0">
                  <a:pos x="36" y="58"/>
                </a:cxn>
                <a:cxn ang="0">
                  <a:pos x="22" y="58"/>
                </a:cxn>
                <a:cxn ang="0">
                  <a:pos x="22" y="54"/>
                </a:cxn>
                <a:cxn ang="0">
                  <a:pos x="22" y="50"/>
                </a:cxn>
                <a:cxn ang="0">
                  <a:pos x="18" y="48"/>
                </a:cxn>
                <a:cxn ang="0">
                  <a:pos x="7" y="29"/>
                </a:cxn>
                <a:cxn ang="0">
                  <a:pos x="29" y="8"/>
                </a:cxn>
                <a:cxn ang="0">
                  <a:pos x="51" y="29"/>
                </a:cxn>
                <a:cxn ang="0">
                  <a:pos x="40" y="48"/>
                </a:cxn>
              </a:cxnLst>
              <a:rect l="0" t="0" r="r" b="b"/>
              <a:pathLst>
                <a:path w="58" h="66">
                  <a:moveTo>
                    <a:pt x="29" y="0"/>
                  </a:moveTo>
                  <a:cubicBezTo>
                    <a:pt x="13" y="0"/>
                    <a:pt x="0" y="13"/>
                    <a:pt x="0" y="29"/>
                  </a:cubicBezTo>
                  <a:cubicBezTo>
                    <a:pt x="0" y="40"/>
                    <a:pt x="6" y="49"/>
                    <a:pt x="14" y="54"/>
                  </a:cubicBezTo>
                  <a:cubicBezTo>
                    <a:pt x="14" y="66"/>
                    <a:pt x="14" y="66"/>
                    <a:pt x="14" y="66"/>
                  </a:cubicBezTo>
                  <a:cubicBezTo>
                    <a:pt x="44" y="66"/>
                    <a:pt x="44" y="66"/>
                    <a:pt x="44" y="66"/>
                  </a:cubicBezTo>
                  <a:cubicBezTo>
                    <a:pt x="44" y="54"/>
                    <a:pt x="44" y="54"/>
                    <a:pt x="44" y="54"/>
                  </a:cubicBezTo>
                  <a:cubicBezTo>
                    <a:pt x="52" y="49"/>
                    <a:pt x="58" y="40"/>
                    <a:pt x="58" y="29"/>
                  </a:cubicBezTo>
                  <a:cubicBezTo>
                    <a:pt x="58" y="13"/>
                    <a:pt x="45" y="0"/>
                    <a:pt x="29" y="0"/>
                  </a:cubicBezTo>
                  <a:close/>
                  <a:moveTo>
                    <a:pt x="40" y="48"/>
                  </a:moveTo>
                  <a:cubicBezTo>
                    <a:pt x="36" y="50"/>
                    <a:pt x="36" y="50"/>
                    <a:pt x="36" y="50"/>
                  </a:cubicBezTo>
                  <a:cubicBezTo>
                    <a:pt x="36" y="54"/>
                    <a:pt x="36" y="54"/>
                    <a:pt x="36" y="54"/>
                  </a:cubicBezTo>
                  <a:cubicBezTo>
                    <a:pt x="36" y="58"/>
                    <a:pt x="36" y="58"/>
                    <a:pt x="36" y="58"/>
                  </a:cubicBezTo>
                  <a:cubicBezTo>
                    <a:pt x="22" y="58"/>
                    <a:pt x="22" y="58"/>
                    <a:pt x="22" y="58"/>
                  </a:cubicBezTo>
                  <a:cubicBezTo>
                    <a:pt x="22" y="54"/>
                    <a:pt x="22" y="54"/>
                    <a:pt x="22" y="54"/>
                  </a:cubicBezTo>
                  <a:cubicBezTo>
                    <a:pt x="22" y="50"/>
                    <a:pt x="22" y="50"/>
                    <a:pt x="22" y="50"/>
                  </a:cubicBezTo>
                  <a:cubicBezTo>
                    <a:pt x="18" y="48"/>
                    <a:pt x="18" y="48"/>
                    <a:pt x="18" y="48"/>
                  </a:cubicBezTo>
                  <a:cubicBezTo>
                    <a:pt x="11" y="44"/>
                    <a:pt x="7" y="37"/>
                    <a:pt x="7" y="29"/>
                  </a:cubicBezTo>
                  <a:cubicBezTo>
                    <a:pt x="7" y="17"/>
                    <a:pt x="17" y="8"/>
                    <a:pt x="29" y="8"/>
                  </a:cubicBezTo>
                  <a:cubicBezTo>
                    <a:pt x="41" y="8"/>
                    <a:pt x="51" y="17"/>
                    <a:pt x="51" y="29"/>
                  </a:cubicBezTo>
                  <a:cubicBezTo>
                    <a:pt x="51" y="37"/>
                    <a:pt x="47" y="44"/>
                    <a:pt x="40" y="48"/>
                  </a:cubicBezTo>
                  <a:close/>
                </a:path>
              </a:pathLst>
            </a:custGeom>
            <a:grpFill/>
            <a:ln w="9525">
              <a:noFill/>
              <a:round/>
              <a:headEnd/>
              <a:tailEnd/>
            </a:ln>
          </p:spPr>
          <p:txBody>
            <a:bodyPr/>
            <a:lstStyle/>
            <a:p>
              <a:pPr algn="ctr">
                <a:defRPr/>
              </a:pPr>
              <a:endParaRPr lang="en-US" sz="2400"/>
            </a:p>
          </p:txBody>
        </p:sp>
        <p:sp>
          <p:nvSpPr>
            <p:cNvPr id="16" name="Freeform 217">
              <a:extLst>
                <a:ext uri="{FF2B5EF4-FFF2-40B4-BE49-F238E27FC236}">
                  <a16:creationId xmlns:a16="http://schemas.microsoft.com/office/drawing/2014/main" id="{10E843B8-4594-448A-9C07-262C9EFCD981}"/>
                </a:ext>
              </a:extLst>
            </p:cNvPr>
            <p:cNvSpPr>
              <a:spLocks/>
            </p:cNvSpPr>
            <p:nvPr/>
          </p:nvSpPr>
          <p:spPr bwMode="auto">
            <a:xfrm>
              <a:off x="4535488" y="1511300"/>
              <a:ext cx="76200" cy="38100"/>
            </a:xfrm>
            <a:custGeom>
              <a:avLst/>
              <a:gdLst/>
              <a:ahLst/>
              <a:cxnLst>
                <a:cxn ang="0">
                  <a:pos x="0" y="7"/>
                </a:cxn>
                <a:cxn ang="0">
                  <a:pos x="8" y="7"/>
                </a:cxn>
                <a:cxn ang="0">
                  <a:pos x="8" y="8"/>
                </a:cxn>
                <a:cxn ang="0">
                  <a:pos x="15" y="15"/>
                </a:cxn>
                <a:cxn ang="0">
                  <a:pos x="22" y="8"/>
                </a:cxn>
                <a:cxn ang="0">
                  <a:pos x="22" y="7"/>
                </a:cxn>
                <a:cxn ang="0">
                  <a:pos x="30" y="7"/>
                </a:cxn>
                <a:cxn ang="0">
                  <a:pos x="30" y="0"/>
                </a:cxn>
                <a:cxn ang="0">
                  <a:pos x="0" y="0"/>
                </a:cxn>
                <a:cxn ang="0">
                  <a:pos x="0" y="7"/>
                </a:cxn>
              </a:cxnLst>
              <a:rect l="0" t="0" r="r" b="b"/>
              <a:pathLst>
                <a:path w="30" h="15">
                  <a:moveTo>
                    <a:pt x="0" y="7"/>
                  </a:moveTo>
                  <a:cubicBezTo>
                    <a:pt x="8" y="7"/>
                    <a:pt x="8" y="7"/>
                    <a:pt x="8" y="7"/>
                  </a:cubicBezTo>
                  <a:cubicBezTo>
                    <a:pt x="8" y="8"/>
                    <a:pt x="8" y="8"/>
                    <a:pt x="8" y="8"/>
                  </a:cubicBezTo>
                  <a:cubicBezTo>
                    <a:pt x="8" y="12"/>
                    <a:pt x="11" y="15"/>
                    <a:pt x="15" y="15"/>
                  </a:cubicBezTo>
                  <a:cubicBezTo>
                    <a:pt x="19" y="15"/>
                    <a:pt x="22" y="12"/>
                    <a:pt x="22" y="8"/>
                  </a:cubicBezTo>
                  <a:cubicBezTo>
                    <a:pt x="22" y="7"/>
                    <a:pt x="22" y="7"/>
                    <a:pt x="22" y="7"/>
                  </a:cubicBezTo>
                  <a:cubicBezTo>
                    <a:pt x="30" y="7"/>
                    <a:pt x="30" y="7"/>
                    <a:pt x="30" y="7"/>
                  </a:cubicBezTo>
                  <a:cubicBezTo>
                    <a:pt x="30" y="0"/>
                    <a:pt x="30" y="0"/>
                    <a:pt x="30" y="0"/>
                  </a:cubicBezTo>
                  <a:cubicBezTo>
                    <a:pt x="0" y="0"/>
                    <a:pt x="0" y="0"/>
                    <a:pt x="0" y="0"/>
                  </a:cubicBezTo>
                  <a:lnTo>
                    <a:pt x="0" y="7"/>
                  </a:lnTo>
                  <a:close/>
                </a:path>
              </a:pathLst>
            </a:custGeom>
            <a:grpFill/>
            <a:ln w="9525">
              <a:noFill/>
              <a:round/>
              <a:headEnd/>
              <a:tailEnd/>
            </a:ln>
          </p:spPr>
          <p:txBody>
            <a:bodyPr/>
            <a:lstStyle/>
            <a:p>
              <a:pPr algn="ctr">
                <a:defRPr/>
              </a:pPr>
              <a:endParaRPr lang="en-US" sz="2400"/>
            </a:p>
          </p:txBody>
        </p:sp>
      </p:grpSp>
      <p:grpSp>
        <p:nvGrpSpPr>
          <p:cNvPr id="17" name="Group 327">
            <a:extLst>
              <a:ext uri="{FF2B5EF4-FFF2-40B4-BE49-F238E27FC236}">
                <a16:creationId xmlns:a16="http://schemas.microsoft.com/office/drawing/2014/main" id="{DF753353-C83A-4DAD-BBBD-F991337241AF}"/>
              </a:ext>
            </a:extLst>
          </p:cNvPr>
          <p:cNvGrpSpPr/>
          <p:nvPr/>
        </p:nvGrpSpPr>
        <p:grpSpPr>
          <a:xfrm>
            <a:off x="7130539" y="2265259"/>
            <a:ext cx="778733" cy="782964"/>
            <a:chOff x="4427538" y="2427288"/>
            <a:chExt cx="292101" cy="293688"/>
          </a:xfrm>
          <a:solidFill>
            <a:schemeClr val="accent6"/>
          </a:solidFill>
        </p:grpSpPr>
        <p:sp>
          <p:nvSpPr>
            <p:cNvPr id="18" name="Freeform 58">
              <a:extLst>
                <a:ext uri="{FF2B5EF4-FFF2-40B4-BE49-F238E27FC236}">
                  <a16:creationId xmlns:a16="http://schemas.microsoft.com/office/drawing/2014/main" id="{5B48316E-0C93-446F-9125-DFF4AD0427C8}"/>
                </a:ext>
              </a:extLst>
            </p:cNvPr>
            <p:cNvSpPr>
              <a:spLocks noEditPoints="1"/>
            </p:cNvSpPr>
            <p:nvPr/>
          </p:nvSpPr>
          <p:spPr bwMode="auto">
            <a:xfrm>
              <a:off x="4427538" y="2519363"/>
              <a:ext cx="201613" cy="201613"/>
            </a:xfrm>
            <a:custGeom>
              <a:avLst/>
              <a:gdLst/>
              <a:ahLst/>
              <a:cxnLst>
                <a:cxn ang="0">
                  <a:pos x="75" y="32"/>
                </a:cxn>
                <a:cxn ang="0">
                  <a:pos x="64" y="32"/>
                </a:cxn>
                <a:cxn ang="0">
                  <a:pos x="61" y="26"/>
                </a:cxn>
                <a:cxn ang="0">
                  <a:pos x="69" y="19"/>
                </a:cxn>
                <a:cxn ang="0">
                  <a:pos x="69" y="13"/>
                </a:cxn>
                <a:cxn ang="0">
                  <a:pos x="66" y="10"/>
                </a:cxn>
                <a:cxn ang="0">
                  <a:pos x="59" y="10"/>
                </a:cxn>
                <a:cxn ang="0">
                  <a:pos x="52" y="17"/>
                </a:cxn>
                <a:cxn ang="0">
                  <a:pos x="45" y="14"/>
                </a:cxn>
                <a:cxn ang="0">
                  <a:pos x="45" y="5"/>
                </a:cxn>
                <a:cxn ang="0">
                  <a:pos x="41" y="0"/>
                </a:cxn>
                <a:cxn ang="0">
                  <a:pos x="37" y="0"/>
                </a:cxn>
                <a:cxn ang="0">
                  <a:pos x="32" y="5"/>
                </a:cxn>
                <a:cxn ang="0">
                  <a:pos x="32" y="14"/>
                </a:cxn>
                <a:cxn ang="0">
                  <a:pos x="25" y="17"/>
                </a:cxn>
                <a:cxn ang="0">
                  <a:pos x="19" y="11"/>
                </a:cxn>
                <a:cxn ang="0">
                  <a:pos x="12" y="11"/>
                </a:cxn>
                <a:cxn ang="0">
                  <a:pos x="9" y="14"/>
                </a:cxn>
                <a:cxn ang="0">
                  <a:pos x="9" y="21"/>
                </a:cxn>
                <a:cxn ang="0">
                  <a:pos x="16" y="27"/>
                </a:cxn>
                <a:cxn ang="0">
                  <a:pos x="13" y="35"/>
                </a:cxn>
                <a:cxn ang="0">
                  <a:pos x="4" y="35"/>
                </a:cxn>
                <a:cxn ang="0">
                  <a:pos x="0" y="39"/>
                </a:cxn>
                <a:cxn ang="0">
                  <a:pos x="0" y="44"/>
                </a:cxn>
                <a:cxn ang="0">
                  <a:pos x="4" y="48"/>
                </a:cxn>
                <a:cxn ang="0">
                  <a:pos x="13" y="48"/>
                </a:cxn>
                <a:cxn ang="0">
                  <a:pos x="17" y="55"/>
                </a:cxn>
                <a:cxn ang="0">
                  <a:pos x="11" y="61"/>
                </a:cxn>
                <a:cxn ang="0">
                  <a:pos x="11" y="68"/>
                </a:cxn>
                <a:cxn ang="0">
                  <a:pos x="14" y="71"/>
                </a:cxn>
                <a:cxn ang="0">
                  <a:pos x="20" y="71"/>
                </a:cxn>
                <a:cxn ang="0">
                  <a:pos x="27" y="64"/>
                </a:cxn>
                <a:cxn ang="0">
                  <a:pos x="34" y="66"/>
                </a:cxn>
                <a:cxn ang="0">
                  <a:pos x="34" y="76"/>
                </a:cxn>
                <a:cxn ang="0">
                  <a:pos x="39" y="80"/>
                </a:cxn>
                <a:cxn ang="0">
                  <a:pos x="43" y="80"/>
                </a:cxn>
                <a:cxn ang="0">
                  <a:pos x="48" y="76"/>
                </a:cxn>
                <a:cxn ang="0">
                  <a:pos x="48" y="65"/>
                </a:cxn>
                <a:cxn ang="0">
                  <a:pos x="54" y="62"/>
                </a:cxn>
                <a:cxn ang="0">
                  <a:pos x="61" y="69"/>
                </a:cxn>
                <a:cxn ang="0">
                  <a:pos x="67" y="69"/>
                </a:cxn>
                <a:cxn ang="0">
                  <a:pos x="70" y="66"/>
                </a:cxn>
                <a:cxn ang="0">
                  <a:pos x="70" y="60"/>
                </a:cxn>
                <a:cxn ang="0">
                  <a:pos x="63" y="52"/>
                </a:cxn>
                <a:cxn ang="0">
                  <a:pos x="65" y="46"/>
                </a:cxn>
                <a:cxn ang="0">
                  <a:pos x="75" y="46"/>
                </a:cxn>
                <a:cxn ang="0">
                  <a:pos x="80" y="41"/>
                </a:cxn>
                <a:cxn ang="0">
                  <a:pos x="80" y="37"/>
                </a:cxn>
                <a:cxn ang="0">
                  <a:pos x="75" y="32"/>
                </a:cxn>
                <a:cxn ang="0">
                  <a:pos x="39" y="51"/>
                </a:cxn>
                <a:cxn ang="0">
                  <a:pos x="28" y="40"/>
                </a:cxn>
                <a:cxn ang="0">
                  <a:pos x="39" y="29"/>
                </a:cxn>
                <a:cxn ang="0">
                  <a:pos x="50" y="40"/>
                </a:cxn>
                <a:cxn ang="0">
                  <a:pos x="39" y="51"/>
                </a:cxn>
              </a:cxnLst>
              <a:rect l="0" t="0" r="r" b="b"/>
              <a:pathLst>
                <a:path w="80" h="80">
                  <a:moveTo>
                    <a:pt x="75" y="32"/>
                  </a:moveTo>
                  <a:cubicBezTo>
                    <a:pt x="64" y="32"/>
                    <a:pt x="64" y="32"/>
                    <a:pt x="64" y="32"/>
                  </a:cubicBezTo>
                  <a:cubicBezTo>
                    <a:pt x="64" y="30"/>
                    <a:pt x="63" y="28"/>
                    <a:pt x="61" y="26"/>
                  </a:cubicBezTo>
                  <a:cubicBezTo>
                    <a:pt x="69" y="19"/>
                    <a:pt x="69" y="19"/>
                    <a:pt x="69" y="19"/>
                  </a:cubicBezTo>
                  <a:cubicBezTo>
                    <a:pt x="71" y="17"/>
                    <a:pt x="71" y="14"/>
                    <a:pt x="69" y="13"/>
                  </a:cubicBezTo>
                  <a:cubicBezTo>
                    <a:pt x="66" y="10"/>
                    <a:pt x="66" y="10"/>
                    <a:pt x="66" y="10"/>
                  </a:cubicBezTo>
                  <a:cubicBezTo>
                    <a:pt x="64" y="8"/>
                    <a:pt x="61" y="8"/>
                    <a:pt x="59" y="10"/>
                  </a:cubicBezTo>
                  <a:cubicBezTo>
                    <a:pt x="52" y="17"/>
                    <a:pt x="52" y="17"/>
                    <a:pt x="52" y="17"/>
                  </a:cubicBezTo>
                  <a:cubicBezTo>
                    <a:pt x="50" y="16"/>
                    <a:pt x="48" y="15"/>
                    <a:pt x="45" y="14"/>
                  </a:cubicBezTo>
                  <a:cubicBezTo>
                    <a:pt x="45" y="5"/>
                    <a:pt x="45" y="5"/>
                    <a:pt x="45" y="5"/>
                  </a:cubicBezTo>
                  <a:cubicBezTo>
                    <a:pt x="45" y="2"/>
                    <a:pt x="43" y="0"/>
                    <a:pt x="41" y="0"/>
                  </a:cubicBezTo>
                  <a:cubicBezTo>
                    <a:pt x="37" y="0"/>
                    <a:pt x="37" y="0"/>
                    <a:pt x="37" y="0"/>
                  </a:cubicBezTo>
                  <a:cubicBezTo>
                    <a:pt x="34" y="0"/>
                    <a:pt x="32" y="2"/>
                    <a:pt x="32" y="5"/>
                  </a:cubicBezTo>
                  <a:cubicBezTo>
                    <a:pt x="32" y="14"/>
                    <a:pt x="32" y="14"/>
                    <a:pt x="32" y="14"/>
                  </a:cubicBezTo>
                  <a:cubicBezTo>
                    <a:pt x="30" y="15"/>
                    <a:pt x="27" y="16"/>
                    <a:pt x="25" y="17"/>
                  </a:cubicBezTo>
                  <a:cubicBezTo>
                    <a:pt x="19" y="11"/>
                    <a:pt x="19" y="11"/>
                    <a:pt x="19" y="11"/>
                  </a:cubicBezTo>
                  <a:cubicBezTo>
                    <a:pt x="17" y="9"/>
                    <a:pt x="14" y="9"/>
                    <a:pt x="12" y="11"/>
                  </a:cubicBezTo>
                  <a:cubicBezTo>
                    <a:pt x="9" y="14"/>
                    <a:pt x="9" y="14"/>
                    <a:pt x="9" y="14"/>
                  </a:cubicBezTo>
                  <a:cubicBezTo>
                    <a:pt x="8" y="16"/>
                    <a:pt x="8" y="19"/>
                    <a:pt x="9" y="21"/>
                  </a:cubicBezTo>
                  <a:cubicBezTo>
                    <a:pt x="16" y="27"/>
                    <a:pt x="16" y="27"/>
                    <a:pt x="16" y="27"/>
                  </a:cubicBezTo>
                  <a:cubicBezTo>
                    <a:pt x="14" y="29"/>
                    <a:pt x="13" y="32"/>
                    <a:pt x="13" y="35"/>
                  </a:cubicBezTo>
                  <a:cubicBezTo>
                    <a:pt x="4" y="35"/>
                    <a:pt x="4" y="35"/>
                    <a:pt x="4" y="35"/>
                  </a:cubicBezTo>
                  <a:cubicBezTo>
                    <a:pt x="2" y="35"/>
                    <a:pt x="0" y="37"/>
                    <a:pt x="0" y="39"/>
                  </a:cubicBezTo>
                  <a:cubicBezTo>
                    <a:pt x="0" y="44"/>
                    <a:pt x="0" y="44"/>
                    <a:pt x="0" y="44"/>
                  </a:cubicBezTo>
                  <a:cubicBezTo>
                    <a:pt x="0" y="46"/>
                    <a:pt x="2" y="48"/>
                    <a:pt x="4" y="48"/>
                  </a:cubicBezTo>
                  <a:cubicBezTo>
                    <a:pt x="13" y="48"/>
                    <a:pt x="13" y="48"/>
                    <a:pt x="13" y="48"/>
                  </a:cubicBezTo>
                  <a:cubicBezTo>
                    <a:pt x="14" y="51"/>
                    <a:pt x="15" y="53"/>
                    <a:pt x="17" y="55"/>
                  </a:cubicBezTo>
                  <a:cubicBezTo>
                    <a:pt x="11" y="61"/>
                    <a:pt x="11" y="61"/>
                    <a:pt x="11" y="61"/>
                  </a:cubicBezTo>
                  <a:cubicBezTo>
                    <a:pt x="9" y="63"/>
                    <a:pt x="9" y="66"/>
                    <a:pt x="11" y="68"/>
                  </a:cubicBezTo>
                  <a:cubicBezTo>
                    <a:pt x="14" y="71"/>
                    <a:pt x="14" y="71"/>
                    <a:pt x="14" y="71"/>
                  </a:cubicBezTo>
                  <a:cubicBezTo>
                    <a:pt x="16" y="72"/>
                    <a:pt x="19" y="72"/>
                    <a:pt x="20" y="71"/>
                  </a:cubicBezTo>
                  <a:cubicBezTo>
                    <a:pt x="27" y="64"/>
                    <a:pt x="27" y="64"/>
                    <a:pt x="27" y="64"/>
                  </a:cubicBezTo>
                  <a:cubicBezTo>
                    <a:pt x="29" y="65"/>
                    <a:pt x="32" y="66"/>
                    <a:pt x="34" y="66"/>
                  </a:cubicBezTo>
                  <a:cubicBezTo>
                    <a:pt x="34" y="76"/>
                    <a:pt x="34" y="76"/>
                    <a:pt x="34" y="76"/>
                  </a:cubicBezTo>
                  <a:cubicBezTo>
                    <a:pt x="34" y="78"/>
                    <a:pt x="36" y="80"/>
                    <a:pt x="39" y="80"/>
                  </a:cubicBezTo>
                  <a:cubicBezTo>
                    <a:pt x="43" y="80"/>
                    <a:pt x="43" y="80"/>
                    <a:pt x="43" y="80"/>
                  </a:cubicBezTo>
                  <a:cubicBezTo>
                    <a:pt x="46" y="80"/>
                    <a:pt x="48" y="78"/>
                    <a:pt x="48" y="76"/>
                  </a:cubicBezTo>
                  <a:cubicBezTo>
                    <a:pt x="48" y="65"/>
                    <a:pt x="48" y="65"/>
                    <a:pt x="48" y="65"/>
                  </a:cubicBezTo>
                  <a:cubicBezTo>
                    <a:pt x="50" y="64"/>
                    <a:pt x="52" y="63"/>
                    <a:pt x="54" y="62"/>
                  </a:cubicBezTo>
                  <a:cubicBezTo>
                    <a:pt x="61" y="69"/>
                    <a:pt x="61" y="69"/>
                    <a:pt x="61" y="69"/>
                  </a:cubicBezTo>
                  <a:cubicBezTo>
                    <a:pt x="63" y="71"/>
                    <a:pt x="66" y="71"/>
                    <a:pt x="67" y="69"/>
                  </a:cubicBezTo>
                  <a:cubicBezTo>
                    <a:pt x="70" y="66"/>
                    <a:pt x="70" y="66"/>
                    <a:pt x="70" y="66"/>
                  </a:cubicBezTo>
                  <a:cubicBezTo>
                    <a:pt x="72" y="64"/>
                    <a:pt x="72" y="62"/>
                    <a:pt x="70" y="60"/>
                  </a:cubicBezTo>
                  <a:cubicBezTo>
                    <a:pt x="63" y="52"/>
                    <a:pt x="63" y="52"/>
                    <a:pt x="63" y="52"/>
                  </a:cubicBezTo>
                  <a:cubicBezTo>
                    <a:pt x="64" y="50"/>
                    <a:pt x="64" y="48"/>
                    <a:pt x="65" y="46"/>
                  </a:cubicBezTo>
                  <a:cubicBezTo>
                    <a:pt x="75" y="46"/>
                    <a:pt x="75" y="46"/>
                    <a:pt x="75" y="46"/>
                  </a:cubicBezTo>
                  <a:cubicBezTo>
                    <a:pt x="78" y="46"/>
                    <a:pt x="80" y="44"/>
                    <a:pt x="80" y="41"/>
                  </a:cubicBezTo>
                  <a:cubicBezTo>
                    <a:pt x="80" y="37"/>
                    <a:pt x="80" y="37"/>
                    <a:pt x="80" y="37"/>
                  </a:cubicBezTo>
                  <a:cubicBezTo>
                    <a:pt x="80" y="34"/>
                    <a:pt x="78" y="32"/>
                    <a:pt x="75" y="32"/>
                  </a:cubicBezTo>
                  <a:close/>
                  <a:moveTo>
                    <a:pt x="39" y="51"/>
                  </a:moveTo>
                  <a:cubicBezTo>
                    <a:pt x="33" y="51"/>
                    <a:pt x="28" y="46"/>
                    <a:pt x="28" y="40"/>
                  </a:cubicBezTo>
                  <a:cubicBezTo>
                    <a:pt x="28" y="34"/>
                    <a:pt x="33" y="29"/>
                    <a:pt x="39" y="29"/>
                  </a:cubicBezTo>
                  <a:cubicBezTo>
                    <a:pt x="45" y="29"/>
                    <a:pt x="50" y="34"/>
                    <a:pt x="50" y="40"/>
                  </a:cubicBezTo>
                  <a:cubicBezTo>
                    <a:pt x="50" y="46"/>
                    <a:pt x="45" y="51"/>
                    <a:pt x="39" y="51"/>
                  </a:cubicBezTo>
                  <a:close/>
                </a:path>
              </a:pathLst>
            </a:custGeom>
            <a:grpFill/>
            <a:ln w="9525">
              <a:noFill/>
              <a:round/>
              <a:headEnd/>
              <a:tailEnd/>
            </a:ln>
          </p:spPr>
          <p:txBody>
            <a:bodyPr/>
            <a:lstStyle/>
            <a:p>
              <a:pPr algn="ctr">
                <a:defRPr/>
              </a:pPr>
              <a:endParaRPr lang="en-US" sz="2400"/>
            </a:p>
          </p:txBody>
        </p:sp>
        <p:sp>
          <p:nvSpPr>
            <p:cNvPr id="19" name="Freeform 59">
              <a:extLst>
                <a:ext uri="{FF2B5EF4-FFF2-40B4-BE49-F238E27FC236}">
                  <a16:creationId xmlns:a16="http://schemas.microsoft.com/office/drawing/2014/main" id="{E98711D0-FBD2-4C6E-B3F2-F0858A28182D}"/>
                </a:ext>
              </a:extLst>
            </p:cNvPr>
            <p:cNvSpPr>
              <a:spLocks noEditPoints="1"/>
            </p:cNvSpPr>
            <p:nvPr/>
          </p:nvSpPr>
          <p:spPr bwMode="auto">
            <a:xfrm>
              <a:off x="4591051" y="2427288"/>
              <a:ext cx="128588" cy="128588"/>
            </a:xfrm>
            <a:custGeom>
              <a:avLst/>
              <a:gdLst/>
              <a:ahLst/>
              <a:cxnLst>
                <a:cxn ang="0">
                  <a:pos x="48" y="20"/>
                </a:cxn>
                <a:cxn ang="0">
                  <a:pos x="41" y="20"/>
                </a:cxn>
                <a:cxn ang="0">
                  <a:pos x="39" y="17"/>
                </a:cxn>
                <a:cxn ang="0">
                  <a:pos x="44" y="12"/>
                </a:cxn>
                <a:cxn ang="0">
                  <a:pos x="44" y="8"/>
                </a:cxn>
                <a:cxn ang="0">
                  <a:pos x="42" y="6"/>
                </a:cxn>
                <a:cxn ang="0">
                  <a:pos x="38" y="6"/>
                </a:cxn>
                <a:cxn ang="0">
                  <a:pos x="33" y="11"/>
                </a:cxn>
                <a:cxn ang="0">
                  <a:pos x="29" y="9"/>
                </a:cxn>
                <a:cxn ang="0">
                  <a:pos x="29" y="3"/>
                </a:cxn>
                <a:cxn ang="0">
                  <a:pos x="26" y="0"/>
                </a:cxn>
                <a:cxn ang="0">
                  <a:pos x="24" y="0"/>
                </a:cxn>
                <a:cxn ang="0">
                  <a:pos x="21" y="3"/>
                </a:cxn>
                <a:cxn ang="0">
                  <a:pos x="21" y="9"/>
                </a:cxn>
                <a:cxn ang="0">
                  <a:pos x="16" y="11"/>
                </a:cxn>
                <a:cxn ang="0">
                  <a:pos x="12" y="7"/>
                </a:cxn>
                <a:cxn ang="0">
                  <a:pos x="8" y="7"/>
                </a:cxn>
                <a:cxn ang="0">
                  <a:pos x="6" y="9"/>
                </a:cxn>
                <a:cxn ang="0">
                  <a:pos x="6" y="13"/>
                </a:cxn>
                <a:cxn ang="0">
                  <a:pos x="10" y="17"/>
                </a:cxn>
                <a:cxn ang="0">
                  <a:pos x="8" y="22"/>
                </a:cxn>
                <a:cxn ang="0">
                  <a:pos x="3" y="22"/>
                </a:cxn>
                <a:cxn ang="0">
                  <a:pos x="0" y="25"/>
                </a:cxn>
                <a:cxn ang="0">
                  <a:pos x="0" y="27"/>
                </a:cxn>
                <a:cxn ang="0">
                  <a:pos x="3" y="30"/>
                </a:cxn>
                <a:cxn ang="0">
                  <a:pos x="9" y="30"/>
                </a:cxn>
                <a:cxn ang="0">
                  <a:pos x="11" y="35"/>
                </a:cxn>
                <a:cxn ang="0">
                  <a:pos x="7" y="39"/>
                </a:cxn>
                <a:cxn ang="0">
                  <a:pos x="7" y="43"/>
                </a:cxn>
                <a:cxn ang="0">
                  <a:pos x="9" y="45"/>
                </a:cxn>
                <a:cxn ang="0">
                  <a:pos x="13" y="45"/>
                </a:cxn>
                <a:cxn ang="0">
                  <a:pos x="17" y="41"/>
                </a:cxn>
                <a:cxn ang="0">
                  <a:pos x="22" y="42"/>
                </a:cxn>
                <a:cxn ang="0">
                  <a:pos x="22" y="48"/>
                </a:cxn>
                <a:cxn ang="0">
                  <a:pos x="25" y="51"/>
                </a:cxn>
                <a:cxn ang="0">
                  <a:pos x="28" y="51"/>
                </a:cxn>
                <a:cxn ang="0">
                  <a:pos x="31" y="48"/>
                </a:cxn>
                <a:cxn ang="0">
                  <a:pos x="31" y="41"/>
                </a:cxn>
                <a:cxn ang="0">
                  <a:pos x="35" y="39"/>
                </a:cxn>
                <a:cxn ang="0">
                  <a:pos x="39" y="44"/>
                </a:cxn>
                <a:cxn ang="0">
                  <a:pos x="43" y="44"/>
                </a:cxn>
                <a:cxn ang="0">
                  <a:pos x="45" y="42"/>
                </a:cxn>
                <a:cxn ang="0">
                  <a:pos x="45" y="38"/>
                </a:cxn>
                <a:cxn ang="0">
                  <a:pos x="40" y="33"/>
                </a:cxn>
                <a:cxn ang="0">
                  <a:pos x="42" y="29"/>
                </a:cxn>
                <a:cxn ang="0">
                  <a:pos x="48" y="29"/>
                </a:cxn>
                <a:cxn ang="0">
                  <a:pos x="51" y="26"/>
                </a:cxn>
                <a:cxn ang="0">
                  <a:pos x="51" y="23"/>
                </a:cxn>
                <a:cxn ang="0">
                  <a:pos x="48" y="20"/>
                </a:cxn>
                <a:cxn ang="0">
                  <a:pos x="25" y="32"/>
                </a:cxn>
                <a:cxn ang="0">
                  <a:pos x="18" y="25"/>
                </a:cxn>
                <a:cxn ang="0">
                  <a:pos x="25" y="18"/>
                </a:cxn>
                <a:cxn ang="0">
                  <a:pos x="32" y="25"/>
                </a:cxn>
                <a:cxn ang="0">
                  <a:pos x="25" y="32"/>
                </a:cxn>
              </a:cxnLst>
              <a:rect l="0" t="0" r="r" b="b"/>
              <a:pathLst>
                <a:path w="51" h="51">
                  <a:moveTo>
                    <a:pt x="48" y="20"/>
                  </a:moveTo>
                  <a:cubicBezTo>
                    <a:pt x="41" y="20"/>
                    <a:pt x="41" y="20"/>
                    <a:pt x="41" y="20"/>
                  </a:cubicBezTo>
                  <a:cubicBezTo>
                    <a:pt x="41" y="19"/>
                    <a:pt x="40" y="18"/>
                    <a:pt x="39" y="17"/>
                  </a:cubicBezTo>
                  <a:cubicBezTo>
                    <a:pt x="44" y="12"/>
                    <a:pt x="44" y="12"/>
                    <a:pt x="44" y="12"/>
                  </a:cubicBezTo>
                  <a:cubicBezTo>
                    <a:pt x="45" y="11"/>
                    <a:pt x="45" y="9"/>
                    <a:pt x="44" y="8"/>
                  </a:cubicBezTo>
                  <a:cubicBezTo>
                    <a:pt x="42" y="6"/>
                    <a:pt x="42" y="6"/>
                    <a:pt x="42" y="6"/>
                  </a:cubicBezTo>
                  <a:cubicBezTo>
                    <a:pt x="41" y="5"/>
                    <a:pt x="39" y="5"/>
                    <a:pt x="38" y="6"/>
                  </a:cubicBezTo>
                  <a:cubicBezTo>
                    <a:pt x="33" y="11"/>
                    <a:pt x="33" y="11"/>
                    <a:pt x="33" y="11"/>
                  </a:cubicBezTo>
                  <a:cubicBezTo>
                    <a:pt x="32" y="10"/>
                    <a:pt x="31" y="9"/>
                    <a:pt x="29" y="9"/>
                  </a:cubicBezTo>
                  <a:cubicBezTo>
                    <a:pt x="29" y="3"/>
                    <a:pt x="29" y="3"/>
                    <a:pt x="29" y="3"/>
                  </a:cubicBezTo>
                  <a:cubicBezTo>
                    <a:pt x="29" y="1"/>
                    <a:pt x="28" y="0"/>
                    <a:pt x="26" y="0"/>
                  </a:cubicBezTo>
                  <a:cubicBezTo>
                    <a:pt x="24" y="0"/>
                    <a:pt x="24" y="0"/>
                    <a:pt x="24" y="0"/>
                  </a:cubicBezTo>
                  <a:cubicBezTo>
                    <a:pt x="22" y="0"/>
                    <a:pt x="21" y="1"/>
                    <a:pt x="21" y="3"/>
                  </a:cubicBezTo>
                  <a:cubicBezTo>
                    <a:pt x="21" y="9"/>
                    <a:pt x="21" y="9"/>
                    <a:pt x="21" y="9"/>
                  </a:cubicBezTo>
                  <a:cubicBezTo>
                    <a:pt x="19" y="9"/>
                    <a:pt x="18" y="10"/>
                    <a:pt x="16" y="11"/>
                  </a:cubicBezTo>
                  <a:cubicBezTo>
                    <a:pt x="12" y="7"/>
                    <a:pt x="12" y="7"/>
                    <a:pt x="12" y="7"/>
                  </a:cubicBezTo>
                  <a:cubicBezTo>
                    <a:pt x="11" y="6"/>
                    <a:pt x="9" y="6"/>
                    <a:pt x="8" y="7"/>
                  </a:cubicBezTo>
                  <a:cubicBezTo>
                    <a:pt x="6" y="9"/>
                    <a:pt x="6" y="9"/>
                    <a:pt x="6" y="9"/>
                  </a:cubicBezTo>
                  <a:cubicBezTo>
                    <a:pt x="5" y="10"/>
                    <a:pt x="5" y="12"/>
                    <a:pt x="6" y="13"/>
                  </a:cubicBezTo>
                  <a:cubicBezTo>
                    <a:pt x="10" y="17"/>
                    <a:pt x="10" y="17"/>
                    <a:pt x="10" y="17"/>
                  </a:cubicBezTo>
                  <a:cubicBezTo>
                    <a:pt x="9" y="18"/>
                    <a:pt x="9" y="20"/>
                    <a:pt x="8" y="22"/>
                  </a:cubicBezTo>
                  <a:cubicBezTo>
                    <a:pt x="3" y="22"/>
                    <a:pt x="3" y="22"/>
                    <a:pt x="3" y="22"/>
                  </a:cubicBezTo>
                  <a:cubicBezTo>
                    <a:pt x="2" y="22"/>
                    <a:pt x="0" y="23"/>
                    <a:pt x="0" y="25"/>
                  </a:cubicBezTo>
                  <a:cubicBezTo>
                    <a:pt x="0" y="27"/>
                    <a:pt x="0" y="27"/>
                    <a:pt x="0" y="27"/>
                  </a:cubicBezTo>
                  <a:cubicBezTo>
                    <a:pt x="0" y="29"/>
                    <a:pt x="2" y="30"/>
                    <a:pt x="3" y="30"/>
                  </a:cubicBezTo>
                  <a:cubicBezTo>
                    <a:pt x="9" y="30"/>
                    <a:pt x="9" y="30"/>
                    <a:pt x="9" y="30"/>
                  </a:cubicBezTo>
                  <a:cubicBezTo>
                    <a:pt x="9" y="32"/>
                    <a:pt x="10" y="34"/>
                    <a:pt x="11" y="35"/>
                  </a:cubicBezTo>
                  <a:cubicBezTo>
                    <a:pt x="7" y="39"/>
                    <a:pt x="7" y="39"/>
                    <a:pt x="7" y="39"/>
                  </a:cubicBezTo>
                  <a:cubicBezTo>
                    <a:pt x="6" y="40"/>
                    <a:pt x="6" y="42"/>
                    <a:pt x="7" y="43"/>
                  </a:cubicBezTo>
                  <a:cubicBezTo>
                    <a:pt x="9" y="45"/>
                    <a:pt x="9" y="45"/>
                    <a:pt x="9" y="45"/>
                  </a:cubicBezTo>
                  <a:cubicBezTo>
                    <a:pt x="10" y="46"/>
                    <a:pt x="12" y="46"/>
                    <a:pt x="13" y="45"/>
                  </a:cubicBezTo>
                  <a:cubicBezTo>
                    <a:pt x="17" y="41"/>
                    <a:pt x="17" y="41"/>
                    <a:pt x="17" y="41"/>
                  </a:cubicBezTo>
                  <a:cubicBezTo>
                    <a:pt x="19" y="41"/>
                    <a:pt x="20" y="42"/>
                    <a:pt x="22" y="42"/>
                  </a:cubicBezTo>
                  <a:cubicBezTo>
                    <a:pt x="22" y="48"/>
                    <a:pt x="22" y="48"/>
                    <a:pt x="22" y="48"/>
                  </a:cubicBezTo>
                  <a:cubicBezTo>
                    <a:pt x="22" y="49"/>
                    <a:pt x="23" y="51"/>
                    <a:pt x="25" y="51"/>
                  </a:cubicBezTo>
                  <a:cubicBezTo>
                    <a:pt x="28" y="51"/>
                    <a:pt x="28" y="51"/>
                    <a:pt x="28" y="51"/>
                  </a:cubicBezTo>
                  <a:cubicBezTo>
                    <a:pt x="29" y="51"/>
                    <a:pt x="31" y="49"/>
                    <a:pt x="31" y="48"/>
                  </a:cubicBezTo>
                  <a:cubicBezTo>
                    <a:pt x="31" y="41"/>
                    <a:pt x="31" y="41"/>
                    <a:pt x="31" y="41"/>
                  </a:cubicBezTo>
                  <a:cubicBezTo>
                    <a:pt x="32" y="41"/>
                    <a:pt x="33" y="40"/>
                    <a:pt x="35" y="39"/>
                  </a:cubicBezTo>
                  <a:cubicBezTo>
                    <a:pt x="39" y="44"/>
                    <a:pt x="39" y="44"/>
                    <a:pt x="39" y="44"/>
                  </a:cubicBezTo>
                  <a:cubicBezTo>
                    <a:pt x="40" y="45"/>
                    <a:pt x="42" y="45"/>
                    <a:pt x="43" y="44"/>
                  </a:cubicBezTo>
                  <a:cubicBezTo>
                    <a:pt x="45" y="42"/>
                    <a:pt x="45" y="42"/>
                    <a:pt x="45" y="42"/>
                  </a:cubicBezTo>
                  <a:cubicBezTo>
                    <a:pt x="46" y="41"/>
                    <a:pt x="46" y="39"/>
                    <a:pt x="45" y="38"/>
                  </a:cubicBezTo>
                  <a:cubicBezTo>
                    <a:pt x="40" y="33"/>
                    <a:pt x="40" y="33"/>
                    <a:pt x="40" y="33"/>
                  </a:cubicBezTo>
                  <a:cubicBezTo>
                    <a:pt x="41" y="32"/>
                    <a:pt x="41" y="30"/>
                    <a:pt x="42" y="29"/>
                  </a:cubicBezTo>
                  <a:cubicBezTo>
                    <a:pt x="48" y="29"/>
                    <a:pt x="48" y="29"/>
                    <a:pt x="48" y="29"/>
                  </a:cubicBezTo>
                  <a:cubicBezTo>
                    <a:pt x="50" y="29"/>
                    <a:pt x="51" y="28"/>
                    <a:pt x="51" y="26"/>
                  </a:cubicBezTo>
                  <a:cubicBezTo>
                    <a:pt x="51" y="23"/>
                    <a:pt x="51" y="23"/>
                    <a:pt x="51" y="23"/>
                  </a:cubicBezTo>
                  <a:cubicBezTo>
                    <a:pt x="51" y="22"/>
                    <a:pt x="50" y="20"/>
                    <a:pt x="48" y="20"/>
                  </a:cubicBezTo>
                  <a:close/>
                  <a:moveTo>
                    <a:pt x="25" y="32"/>
                  </a:moveTo>
                  <a:cubicBezTo>
                    <a:pt x="21" y="32"/>
                    <a:pt x="18" y="29"/>
                    <a:pt x="18" y="25"/>
                  </a:cubicBezTo>
                  <a:cubicBezTo>
                    <a:pt x="18" y="21"/>
                    <a:pt x="21" y="18"/>
                    <a:pt x="25" y="18"/>
                  </a:cubicBezTo>
                  <a:cubicBezTo>
                    <a:pt x="29" y="18"/>
                    <a:pt x="32" y="21"/>
                    <a:pt x="32" y="25"/>
                  </a:cubicBezTo>
                  <a:cubicBezTo>
                    <a:pt x="32" y="29"/>
                    <a:pt x="29" y="32"/>
                    <a:pt x="25" y="32"/>
                  </a:cubicBezTo>
                  <a:close/>
                </a:path>
              </a:pathLst>
            </a:custGeom>
            <a:grpFill/>
            <a:ln w="9525">
              <a:noFill/>
              <a:round/>
              <a:headEnd/>
              <a:tailEnd/>
            </a:ln>
          </p:spPr>
          <p:txBody>
            <a:bodyPr/>
            <a:lstStyle/>
            <a:p>
              <a:pPr algn="ctr">
                <a:defRPr/>
              </a:pPr>
              <a:endParaRPr lang="en-US" sz="2400"/>
            </a:p>
          </p:txBody>
        </p:sp>
      </p:grpSp>
      <p:sp>
        <p:nvSpPr>
          <p:cNvPr id="20" name="Freeform 177">
            <a:extLst>
              <a:ext uri="{FF2B5EF4-FFF2-40B4-BE49-F238E27FC236}">
                <a16:creationId xmlns:a16="http://schemas.microsoft.com/office/drawing/2014/main" id="{0681403E-FFD6-4BAE-9FAB-41FA32D9E2AF}"/>
              </a:ext>
            </a:extLst>
          </p:cNvPr>
          <p:cNvSpPr>
            <a:spLocks noEditPoints="1"/>
          </p:cNvSpPr>
          <p:nvPr/>
        </p:nvSpPr>
        <p:spPr bwMode="auto">
          <a:xfrm>
            <a:off x="3662017" y="2265259"/>
            <a:ext cx="782964" cy="630601"/>
          </a:xfrm>
          <a:custGeom>
            <a:avLst/>
            <a:gdLst>
              <a:gd name="T0" fmla="*/ 2147483646 w 116"/>
              <a:gd name="T1" fmla="*/ 2147483646 h 94"/>
              <a:gd name="T2" fmla="*/ 0 w 116"/>
              <a:gd name="T3" fmla="*/ 0 h 94"/>
              <a:gd name="T4" fmla="*/ 0 w 116"/>
              <a:gd name="T5" fmla="*/ 2147483646 h 94"/>
              <a:gd name="T6" fmla="*/ 2147483646 w 116"/>
              <a:gd name="T7" fmla="*/ 2147483646 h 94"/>
              <a:gd name="T8" fmla="*/ 2147483646 w 116"/>
              <a:gd name="T9" fmla="*/ 2147483646 h 94"/>
              <a:gd name="T10" fmla="*/ 2147483646 w 116"/>
              <a:gd name="T11" fmla="*/ 2147483646 h 94"/>
              <a:gd name="T12" fmla="*/ 2147483646 w 116"/>
              <a:gd name="T13" fmla="*/ 2147483646 h 94"/>
              <a:gd name="T14" fmla="*/ 2147483646 w 116"/>
              <a:gd name="T15" fmla="*/ 2147483646 h 94"/>
              <a:gd name="T16" fmla="*/ 2147483646 w 116"/>
              <a:gd name="T17" fmla="*/ 2147483646 h 94"/>
              <a:gd name="T18" fmla="*/ 2147483646 w 116"/>
              <a:gd name="T19" fmla="*/ 2147483646 h 94"/>
              <a:gd name="T20" fmla="*/ 2147483646 w 116"/>
              <a:gd name="T21" fmla="*/ 2147483646 h 94"/>
              <a:gd name="T22" fmla="*/ 2147483646 w 116"/>
              <a:gd name="T23" fmla="*/ 2147483646 h 94"/>
              <a:gd name="T24" fmla="*/ 2147483646 w 116"/>
              <a:gd name="T25" fmla="*/ 0 h 94"/>
              <a:gd name="T26" fmla="*/ 2147483646 w 116"/>
              <a:gd name="T27" fmla="*/ 2147483646 h 94"/>
              <a:gd name="T28" fmla="*/ 2147483646 w 116"/>
              <a:gd name="T29" fmla="*/ 2147483646 h 94"/>
              <a:gd name="T30" fmla="*/ 2147483646 w 116"/>
              <a:gd name="T31" fmla="*/ 2147483646 h 94"/>
              <a:gd name="T32" fmla="*/ 2147483646 w 116"/>
              <a:gd name="T33" fmla="*/ 2147483646 h 94"/>
              <a:gd name="T34" fmla="*/ 2147483646 w 116"/>
              <a:gd name="T35" fmla="*/ 2147483646 h 94"/>
              <a:gd name="T36" fmla="*/ 2147483646 w 116"/>
              <a:gd name="T37" fmla="*/ 2147483646 h 94"/>
              <a:gd name="T38" fmla="*/ 2147483646 w 116"/>
              <a:gd name="T39" fmla="*/ 2147483646 h 94"/>
              <a:gd name="T40" fmla="*/ 2147483646 w 116"/>
              <a:gd name="T41" fmla="*/ 2147483646 h 94"/>
              <a:gd name="T42" fmla="*/ 2147483646 w 116"/>
              <a:gd name="T43" fmla="*/ 2147483646 h 94"/>
              <a:gd name="T44" fmla="*/ 2147483646 w 116"/>
              <a:gd name="T45" fmla="*/ 2147483646 h 94"/>
              <a:gd name="T46" fmla="*/ 2147483646 w 116"/>
              <a:gd name="T47" fmla="*/ 2147483646 h 94"/>
              <a:gd name="T48" fmla="*/ 2147483646 w 116"/>
              <a:gd name="T49" fmla="*/ 2147483646 h 94"/>
              <a:gd name="T50" fmla="*/ 2147483646 w 116"/>
              <a:gd name="T51" fmla="*/ 2147483646 h 94"/>
              <a:gd name="T52" fmla="*/ 2147483646 w 116"/>
              <a:gd name="T53" fmla="*/ 2147483646 h 94"/>
              <a:gd name="T54" fmla="*/ 2147483646 w 116"/>
              <a:gd name="T55" fmla="*/ 2147483646 h 9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6" h="94">
                <a:moveTo>
                  <a:pt x="58" y="22"/>
                </a:moveTo>
                <a:cubicBezTo>
                  <a:pt x="58" y="3"/>
                  <a:pt x="17" y="0"/>
                  <a:pt x="0" y="0"/>
                </a:cubicBezTo>
                <a:cubicBezTo>
                  <a:pt x="0" y="80"/>
                  <a:pt x="0" y="80"/>
                  <a:pt x="0" y="80"/>
                </a:cubicBezTo>
                <a:cubicBezTo>
                  <a:pt x="3" y="80"/>
                  <a:pt x="3" y="80"/>
                  <a:pt x="3" y="80"/>
                </a:cubicBezTo>
                <a:cubicBezTo>
                  <a:pt x="5" y="80"/>
                  <a:pt x="6" y="80"/>
                  <a:pt x="7" y="80"/>
                </a:cubicBezTo>
                <a:cubicBezTo>
                  <a:pt x="7" y="87"/>
                  <a:pt x="7" y="87"/>
                  <a:pt x="7" y="87"/>
                </a:cubicBezTo>
                <a:cubicBezTo>
                  <a:pt x="21" y="87"/>
                  <a:pt x="51" y="83"/>
                  <a:pt x="51" y="94"/>
                </a:cubicBezTo>
                <a:cubicBezTo>
                  <a:pt x="65" y="94"/>
                  <a:pt x="65" y="94"/>
                  <a:pt x="65" y="94"/>
                </a:cubicBezTo>
                <a:cubicBezTo>
                  <a:pt x="65" y="83"/>
                  <a:pt x="94" y="87"/>
                  <a:pt x="109" y="87"/>
                </a:cubicBezTo>
                <a:cubicBezTo>
                  <a:pt x="109" y="80"/>
                  <a:pt x="109" y="80"/>
                  <a:pt x="109" y="80"/>
                </a:cubicBezTo>
                <a:cubicBezTo>
                  <a:pt x="110" y="80"/>
                  <a:pt x="111" y="80"/>
                  <a:pt x="112" y="80"/>
                </a:cubicBezTo>
                <a:cubicBezTo>
                  <a:pt x="116" y="80"/>
                  <a:pt x="116" y="80"/>
                  <a:pt x="116" y="80"/>
                </a:cubicBezTo>
                <a:cubicBezTo>
                  <a:pt x="116" y="0"/>
                  <a:pt x="116" y="0"/>
                  <a:pt x="116" y="0"/>
                </a:cubicBezTo>
                <a:cubicBezTo>
                  <a:pt x="98" y="0"/>
                  <a:pt x="58" y="3"/>
                  <a:pt x="58" y="22"/>
                </a:cubicBezTo>
                <a:close/>
                <a:moveTo>
                  <a:pt x="51" y="76"/>
                </a:moveTo>
                <a:cubicBezTo>
                  <a:pt x="40" y="69"/>
                  <a:pt x="20" y="69"/>
                  <a:pt x="7" y="69"/>
                </a:cubicBezTo>
                <a:cubicBezTo>
                  <a:pt x="7" y="7"/>
                  <a:pt x="7" y="7"/>
                  <a:pt x="7" y="7"/>
                </a:cubicBezTo>
                <a:cubicBezTo>
                  <a:pt x="11" y="7"/>
                  <a:pt x="14" y="7"/>
                  <a:pt x="17" y="7"/>
                </a:cubicBezTo>
                <a:cubicBezTo>
                  <a:pt x="19" y="8"/>
                  <a:pt x="19" y="8"/>
                  <a:pt x="19" y="8"/>
                </a:cubicBezTo>
                <a:cubicBezTo>
                  <a:pt x="19" y="8"/>
                  <a:pt x="19" y="8"/>
                  <a:pt x="19" y="8"/>
                </a:cubicBezTo>
                <a:cubicBezTo>
                  <a:pt x="34" y="9"/>
                  <a:pt x="49" y="12"/>
                  <a:pt x="50" y="20"/>
                </a:cubicBezTo>
                <a:cubicBezTo>
                  <a:pt x="51" y="22"/>
                  <a:pt x="51" y="22"/>
                  <a:pt x="51" y="22"/>
                </a:cubicBezTo>
                <a:lnTo>
                  <a:pt x="51" y="76"/>
                </a:lnTo>
                <a:close/>
                <a:moveTo>
                  <a:pt x="109" y="69"/>
                </a:moveTo>
                <a:cubicBezTo>
                  <a:pt x="95" y="69"/>
                  <a:pt x="76" y="69"/>
                  <a:pt x="65" y="76"/>
                </a:cubicBezTo>
                <a:cubicBezTo>
                  <a:pt x="65" y="22"/>
                  <a:pt x="65" y="22"/>
                  <a:pt x="65" y="22"/>
                </a:cubicBezTo>
                <a:cubicBezTo>
                  <a:pt x="65" y="17"/>
                  <a:pt x="73" y="7"/>
                  <a:pt x="109" y="7"/>
                </a:cubicBezTo>
                <a:lnTo>
                  <a:pt x="109" y="69"/>
                </a:lnTo>
                <a:close/>
              </a:path>
            </a:pathLst>
          </a:custGeom>
          <a:solidFill>
            <a:schemeClr val="accent1"/>
          </a:solidFill>
          <a:ln>
            <a:noFill/>
          </a:ln>
        </p:spPr>
        <p:txBody>
          <a:bodyPr/>
          <a:lstStyle/>
          <a:p>
            <a:pPr algn="ctr"/>
            <a:endParaRPr lang="fr-FR" sz="2400"/>
          </a:p>
        </p:txBody>
      </p:sp>
      <p:sp>
        <p:nvSpPr>
          <p:cNvPr id="21" name="Freeform 37">
            <a:extLst>
              <a:ext uri="{FF2B5EF4-FFF2-40B4-BE49-F238E27FC236}">
                <a16:creationId xmlns:a16="http://schemas.microsoft.com/office/drawing/2014/main" id="{162163B6-D977-4CCE-A851-AA15BBD12EFA}"/>
              </a:ext>
            </a:extLst>
          </p:cNvPr>
          <p:cNvSpPr>
            <a:spLocks noEditPoints="1"/>
          </p:cNvSpPr>
          <p:nvPr/>
        </p:nvSpPr>
        <p:spPr bwMode="auto">
          <a:xfrm>
            <a:off x="7299424" y="4406502"/>
            <a:ext cx="1121543" cy="876073"/>
          </a:xfrm>
          <a:custGeom>
            <a:avLst/>
            <a:gdLst>
              <a:gd name="T0" fmla="*/ 2147483646 w 256"/>
              <a:gd name="T1" fmla="*/ 2147483646 h 200"/>
              <a:gd name="T2" fmla="*/ 2147483646 w 256"/>
              <a:gd name="T3" fmla="*/ 2147483646 h 200"/>
              <a:gd name="T4" fmla="*/ 2147483646 w 256"/>
              <a:gd name="T5" fmla="*/ 2147483646 h 200"/>
              <a:gd name="T6" fmla="*/ 2147483646 w 256"/>
              <a:gd name="T7" fmla="*/ 2147483646 h 200"/>
              <a:gd name="T8" fmla="*/ 2147483646 w 256"/>
              <a:gd name="T9" fmla="*/ 2147483646 h 200"/>
              <a:gd name="T10" fmla="*/ 2147483646 w 256"/>
              <a:gd name="T11" fmla="*/ 2147483646 h 200"/>
              <a:gd name="T12" fmla="*/ 2147483646 w 256"/>
              <a:gd name="T13" fmla="*/ 2147483646 h 200"/>
              <a:gd name="T14" fmla="*/ 2147483646 w 256"/>
              <a:gd name="T15" fmla="*/ 2147483646 h 200"/>
              <a:gd name="T16" fmla="*/ 2147483646 w 256"/>
              <a:gd name="T17" fmla="*/ 2147483646 h 200"/>
              <a:gd name="T18" fmla="*/ 2147483646 w 256"/>
              <a:gd name="T19" fmla="*/ 2147483646 h 200"/>
              <a:gd name="T20" fmla="*/ 2147483646 w 256"/>
              <a:gd name="T21" fmla="*/ 2147483646 h 200"/>
              <a:gd name="T22" fmla="*/ 2147483646 w 256"/>
              <a:gd name="T23" fmla="*/ 2147483646 h 200"/>
              <a:gd name="T24" fmla="*/ 2147483646 w 256"/>
              <a:gd name="T25" fmla="*/ 2147483646 h 200"/>
              <a:gd name="T26" fmla="*/ 2147483646 w 256"/>
              <a:gd name="T27" fmla="*/ 2147483646 h 200"/>
              <a:gd name="T28" fmla="*/ 2147483646 w 256"/>
              <a:gd name="T29" fmla="*/ 2147483646 h 200"/>
              <a:gd name="T30" fmla="*/ 2147483646 w 256"/>
              <a:gd name="T31" fmla="*/ 2147483646 h 200"/>
              <a:gd name="T32" fmla="*/ 2147483646 w 256"/>
              <a:gd name="T33" fmla="*/ 2147483646 h 200"/>
              <a:gd name="T34" fmla="*/ 2147483646 w 256"/>
              <a:gd name="T35" fmla="*/ 2147483646 h 200"/>
              <a:gd name="T36" fmla="*/ 2147483646 w 256"/>
              <a:gd name="T37" fmla="*/ 2147483646 h 200"/>
              <a:gd name="T38" fmla="*/ 2147483646 w 256"/>
              <a:gd name="T39" fmla="*/ 2147483646 h 200"/>
              <a:gd name="T40" fmla="*/ 2147483646 w 256"/>
              <a:gd name="T41" fmla="*/ 2147483646 h 200"/>
              <a:gd name="T42" fmla="*/ 2147483646 w 256"/>
              <a:gd name="T43" fmla="*/ 2147483646 h 200"/>
              <a:gd name="T44" fmla="*/ 2147483646 w 256"/>
              <a:gd name="T45" fmla="*/ 2147483646 h 200"/>
              <a:gd name="T46" fmla="*/ 2147483646 w 256"/>
              <a:gd name="T47" fmla="*/ 2147483646 h 200"/>
              <a:gd name="T48" fmla="*/ 2147483646 w 256"/>
              <a:gd name="T49" fmla="*/ 2147483646 h 200"/>
              <a:gd name="T50" fmla="*/ 2147483646 w 256"/>
              <a:gd name="T51" fmla="*/ 2147483646 h 200"/>
              <a:gd name="T52" fmla="*/ 2147483646 w 256"/>
              <a:gd name="T53" fmla="*/ 2147483646 h 200"/>
              <a:gd name="T54" fmla="*/ 2147483646 w 256"/>
              <a:gd name="T55" fmla="*/ 2147483646 h 200"/>
              <a:gd name="T56" fmla="*/ 2147483646 w 256"/>
              <a:gd name="T57" fmla="*/ 2147483646 h 200"/>
              <a:gd name="T58" fmla="*/ 2147483646 w 256"/>
              <a:gd name="T59" fmla="*/ 2147483646 h 200"/>
              <a:gd name="T60" fmla="*/ 2147483646 w 256"/>
              <a:gd name="T61" fmla="*/ 2147483646 h 200"/>
              <a:gd name="T62" fmla="*/ 2147483646 w 256"/>
              <a:gd name="T63" fmla="*/ 2147483646 h 200"/>
              <a:gd name="T64" fmla="*/ 2147483646 w 256"/>
              <a:gd name="T65" fmla="*/ 2147483646 h 200"/>
              <a:gd name="T66" fmla="*/ 2147483646 w 256"/>
              <a:gd name="T67" fmla="*/ 2147483646 h 200"/>
              <a:gd name="T68" fmla="*/ 2147483646 w 256"/>
              <a:gd name="T69" fmla="*/ 2147483646 h 200"/>
              <a:gd name="T70" fmla="*/ 2147483646 w 256"/>
              <a:gd name="T71" fmla="*/ 2147483646 h 200"/>
              <a:gd name="T72" fmla="*/ 2147483646 w 256"/>
              <a:gd name="T73" fmla="*/ 2147483646 h 200"/>
              <a:gd name="T74" fmla="*/ 2147483646 w 256"/>
              <a:gd name="T75" fmla="*/ 2147483646 h 200"/>
              <a:gd name="T76" fmla="*/ 2147483646 w 256"/>
              <a:gd name="T77" fmla="*/ 2147483646 h 200"/>
              <a:gd name="T78" fmla="*/ 2147483646 w 256"/>
              <a:gd name="T79" fmla="*/ 2147483646 h 200"/>
              <a:gd name="T80" fmla="*/ 2147483646 w 256"/>
              <a:gd name="T81" fmla="*/ 2147483646 h 200"/>
              <a:gd name="T82" fmla="*/ 2147483646 w 256"/>
              <a:gd name="T83" fmla="*/ 2147483646 h 200"/>
              <a:gd name="T84" fmla="*/ 0 w 256"/>
              <a:gd name="T85" fmla="*/ 2147483646 h 200"/>
              <a:gd name="T86" fmla="*/ 0 w 256"/>
              <a:gd name="T87" fmla="*/ 2147483646 h 200"/>
              <a:gd name="T88" fmla="*/ 2147483646 w 256"/>
              <a:gd name="T89" fmla="*/ 2147483646 h 200"/>
              <a:gd name="T90" fmla="*/ 2147483646 w 256"/>
              <a:gd name="T91" fmla="*/ 2147483646 h 200"/>
              <a:gd name="T92" fmla="*/ 2147483646 w 256"/>
              <a:gd name="T93" fmla="*/ 2147483646 h 200"/>
              <a:gd name="T94" fmla="*/ 2147483646 w 256"/>
              <a:gd name="T95" fmla="*/ 2147483646 h 200"/>
              <a:gd name="T96" fmla="*/ 2147483646 w 256"/>
              <a:gd name="T97" fmla="*/ 2147483646 h 200"/>
              <a:gd name="T98" fmla="*/ 2147483646 w 256"/>
              <a:gd name="T99" fmla="*/ 2147483646 h 200"/>
              <a:gd name="T100" fmla="*/ 2147483646 w 256"/>
              <a:gd name="T101" fmla="*/ 2147483646 h 200"/>
              <a:gd name="T102" fmla="*/ 2147483646 w 256"/>
              <a:gd name="T103" fmla="*/ 0 h 200"/>
              <a:gd name="T104" fmla="*/ 2147483646 w 256"/>
              <a:gd name="T105" fmla="*/ 2147483646 h 200"/>
              <a:gd name="T106" fmla="*/ 2147483646 w 256"/>
              <a:gd name="T107" fmla="*/ 2147483646 h 200"/>
              <a:gd name="T108" fmla="*/ 2147483646 w 256"/>
              <a:gd name="T109" fmla="*/ 2147483646 h 200"/>
              <a:gd name="T110" fmla="*/ 2147483646 w 256"/>
              <a:gd name="T111" fmla="*/ 2147483646 h 200"/>
              <a:gd name="T112" fmla="*/ 2147483646 w 256"/>
              <a:gd name="T113" fmla="*/ 2147483646 h 20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56" h="200">
                <a:moveTo>
                  <a:pt x="184" y="172"/>
                </a:moveTo>
                <a:cubicBezTo>
                  <a:pt x="184" y="172"/>
                  <a:pt x="184" y="172"/>
                  <a:pt x="184" y="172"/>
                </a:cubicBezTo>
                <a:cubicBezTo>
                  <a:pt x="108" y="172"/>
                  <a:pt x="108" y="172"/>
                  <a:pt x="108" y="172"/>
                </a:cubicBezTo>
                <a:cubicBezTo>
                  <a:pt x="108" y="172"/>
                  <a:pt x="108" y="172"/>
                  <a:pt x="108" y="172"/>
                </a:cubicBezTo>
                <a:cubicBezTo>
                  <a:pt x="100" y="172"/>
                  <a:pt x="100" y="172"/>
                  <a:pt x="100" y="172"/>
                </a:cubicBezTo>
                <a:cubicBezTo>
                  <a:pt x="85" y="172"/>
                  <a:pt x="85" y="172"/>
                  <a:pt x="85" y="172"/>
                </a:cubicBezTo>
                <a:cubicBezTo>
                  <a:pt x="92" y="180"/>
                  <a:pt x="92" y="180"/>
                  <a:pt x="92" y="180"/>
                </a:cubicBezTo>
                <a:cubicBezTo>
                  <a:pt x="95" y="182"/>
                  <a:pt x="96" y="185"/>
                  <a:pt x="96" y="188"/>
                </a:cubicBezTo>
                <a:cubicBezTo>
                  <a:pt x="96" y="195"/>
                  <a:pt x="91" y="200"/>
                  <a:pt x="84" y="200"/>
                </a:cubicBezTo>
                <a:cubicBezTo>
                  <a:pt x="81" y="200"/>
                  <a:pt x="78" y="199"/>
                  <a:pt x="76" y="196"/>
                </a:cubicBezTo>
                <a:cubicBezTo>
                  <a:pt x="48" y="168"/>
                  <a:pt x="48" y="168"/>
                  <a:pt x="48" y="168"/>
                </a:cubicBezTo>
                <a:cubicBezTo>
                  <a:pt x="45" y="166"/>
                  <a:pt x="44" y="163"/>
                  <a:pt x="44" y="160"/>
                </a:cubicBezTo>
                <a:cubicBezTo>
                  <a:pt x="44" y="157"/>
                  <a:pt x="45" y="154"/>
                  <a:pt x="48" y="152"/>
                </a:cubicBezTo>
                <a:cubicBezTo>
                  <a:pt x="76" y="124"/>
                  <a:pt x="76" y="124"/>
                  <a:pt x="76" y="124"/>
                </a:cubicBezTo>
                <a:cubicBezTo>
                  <a:pt x="78" y="121"/>
                  <a:pt x="81" y="120"/>
                  <a:pt x="84" y="120"/>
                </a:cubicBezTo>
                <a:cubicBezTo>
                  <a:pt x="91" y="120"/>
                  <a:pt x="96" y="125"/>
                  <a:pt x="96" y="132"/>
                </a:cubicBezTo>
                <a:cubicBezTo>
                  <a:pt x="96" y="135"/>
                  <a:pt x="95" y="138"/>
                  <a:pt x="92" y="140"/>
                </a:cubicBezTo>
                <a:cubicBezTo>
                  <a:pt x="85" y="148"/>
                  <a:pt x="85" y="148"/>
                  <a:pt x="85" y="148"/>
                </a:cubicBezTo>
                <a:cubicBezTo>
                  <a:pt x="92" y="148"/>
                  <a:pt x="92" y="148"/>
                  <a:pt x="92" y="148"/>
                </a:cubicBezTo>
                <a:cubicBezTo>
                  <a:pt x="92" y="148"/>
                  <a:pt x="92" y="148"/>
                  <a:pt x="92" y="148"/>
                </a:cubicBezTo>
                <a:cubicBezTo>
                  <a:pt x="104" y="148"/>
                  <a:pt x="104" y="148"/>
                  <a:pt x="104" y="148"/>
                </a:cubicBezTo>
                <a:cubicBezTo>
                  <a:pt x="104" y="148"/>
                  <a:pt x="104" y="148"/>
                  <a:pt x="104" y="148"/>
                </a:cubicBezTo>
                <a:cubicBezTo>
                  <a:pt x="184" y="148"/>
                  <a:pt x="184" y="148"/>
                  <a:pt x="184" y="148"/>
                </a:cubicBezTo>
                <a:cubicBezTo>
                  <a:pt x="211" y="148"/>
                  <a:pt x="232" y="127"/>
                  <a:pt x="232" y="100"/>
                </a:cubicBezTo>
                <a:cubicBezTo>
                  <a:pt x="232" y="72"/>
                  <a:pt x="232" y="72"/>
                  <a:pt x="232" y="72"/>
                </a:cubicBezTo>
                <a:cubicBezTo>
                  <a:pt x="232" y="65"/>
                  <a:pt x="237" y="60"/>
                  <a:pt x="244" y="60"/>
                </a:cubicBezTo>
                <a:cubicBezTo>
                  <a:pt x="251" y="60"/>
                  <a:pt x="256" y="65"/>
                  <a:pt x="256" y="72"/>
                </a:cubicBezTo>
                <a:cubicBezTo>
                  <a:pt x="256" y="100"/>
                  <a:pt x="256" y="100"/>
                  <a:pt x="256" y="100"/>
                </a:cubicBezTo>
                <a:cubicBezTo>
                  <a:pt x="256" y="140"/>
                  <a:pt x="224" y="172"/>
                  <a:pt x="184" y="172"/>
                </a:cubicBezTo>
                <a:moveTo>
                  <a:pt x="180" y="76"/>
                </a:moveTo>
                <a:cubicBezTo>
                  <a:pt x="178" y="79"/>
                  <a:pt x="175" y="80"/>
                  <a:pt x="172" y="80"/>
                </a:cubicBezTo>
                <a:cubicBezTo>
                  <a:pt x="165" y="80"/>
                  <a:pt x="160" y="75"/>
                  <a:pt x="160" y="68"/>
                </a:cubicBezTo>
                <a:cubicBezTo>
                  <a:pt x="160" y="65"/>
                  <a:pt x="161" y="62"/>
                  <a:pt x="164" y="60"/>
                </a:cubicBezTo>
                <a:cubicBezTo>
                  <a:pt x="171" y="52"/>
                  <a:pt x="171" y="52"/>
                  <a:pt x="171" y="52"/>
                </a:cubicBezTo>
                <a:cubicBezTo>
                  <a:pt x="164" y="52"/>
                  <a:pt x="164" y="52"/>
                  <a:pt x="164" y="52"/>
                </a:cubicBezTo>
                <a:cubicBezTo>
                  <a:pt x="164" y="52"/>
                  <a:pt x="164" y="52"/>
                  <a:pt x="164" y="52"/>
                </a:cubicBezTo>
                <a:cubicBezTo>
                  <a:pt x="152" y="52"/>
                  <a:pt x="152" y="52"/>
                  <a:pt x="152" y="52"/>
                </a:cubicBezTo>
                <a:cubicBezTo>
                  <a:pt x="152" y="52"/>
                  <a:pt x="152" y="52"/>
                  <a:pt x="152" y="52"/>
                </a:cubicBezTo>
                <a:cubicBezTo>
                  <a:pt x="72" y="52"/>
                  <a:pt x="72" y="52"/>
                  <a:pt x="72" y="52"/>
                </a:cubicBezTo>
                <a:cubicBezTo>
                  <a:pt x="45" y="52"/>
                  <a:pt x="24" y="73"/>
                  <a:pt x="24" y="100"/>
                </a:cubicBezTo>
                <a:cubicBezTo>
                  <a:pt x="24" y="128"/>
                  <a:pt x="24" y="128"/>
                  <a:pt x="24" y="128"/>
                </a:cubicBezTo>
                <a:cubicBezTo>
                  <a:pt x="24" y="135"/>
                  <a:pt x="19" y="140"/>
                  <a:pt x="12" y="140"/>
                </a:cubicBezTo>
                <a:cubicBezTo>
                  <a:pt x="5" y="140"/>
                  <a:pt x="0" y="135"/>
                  <a:pt x="0" y="128"/>
                </a:cubicBezTo>
                <a:cubicBezTo>
                  <a:pt x="0" y="100"/>
                  <a:pt x="0" y="100"/>
                  <a:pt x="0" y="100"/>
                </a:cubicBezTo>
                <a:cubicBezTo>
                  <a:pt x="0" y="60"/>
                  <a:pt x="32" y="28"/>
                  <a:pt x="72" y="28"/>
                </a:cubicBezTo>
                <a:cubicBezTo>
                  <a:pt x="148" y="28"/>
                  <a:pt x="148" y="28"/>
                  <a:pt x="148" y="28"/>
                </a:cubicBezTo>
                <a:cubicBezTo>
                  <a:pt x="148" y="28"/>
                  <a:pt x="148" y="28"/>
                  <a:pt x="148" y="28"/>
                </a:cubicBezTo>
                <a:cubicBezTo>
                  <a:pt x="156" y="28"/>
                  <a:pt x="156" y="28"/>
                  <a:pt x="156" y="28"/>
                </a:cubicBezTo>
                <a:cubicBezTo>
                  <a:pt x="171" y="28"/>
                  <a:pt x="171" y="28"/>
                  <a:pt x="171" y="28"/>
                </a:cubicBezTo>
                <a:cubicBezTo>
                  <a:pt x="164" y="20"/>
                  <a:pt x="164" y="20"/>
                  <a:pt x="164" y="20"/>
                </a:cubicBezTo>
                <a:cubicBezTo>
                  <a:pt x="161" y="18"/>
                  <a:pt x="160" y="15"/>
                  <a:pt x="160" y="12"/>
                </a:cubicBezTo>
                <a:cubicBezTo>
                  <a:pt x="160" y="5"/>
                  <a:pt x="165" y="0"/>
                  <a:pt x="172" y="0"/>
                </a:cubicBezTo>
                <a:cubicBezTo>
                  <a:pt x="175" y="0"/>
                  <a:pt x="178" y="1"/>
                  <a:pt x="180" y="4"/>
                </a:cubicBezTo>
                <a:cubicBezTo>
                  <a:pt x="208" y="32"/>
                  <a:pt x="208" y="32"/>
                  <a:pt x="208" y="32"/>
                </a:cubicBezTo>
                <a:cubicBezTo>
                  <a:pt x="211" y="34"/>
                  <a:pt x="212" y="37"/>
                  <a:pt x="212" y="40"/>
                </a:cubicBezTo>
                <a:cubicBezTo>
                  <a:pt x="212" y="43"/>
                  <a:pt x="211" y="46"/>
                  <a:pt x="208" y="48"/>
                </a:cubicBezTo>
                <a:lnTo>
                  <a:pt x="180" y="76"/>
                </a:lnTo>
                <a:close/>
              </a:path>
            </a:pathLst>
          </a:custGeom>
          <a:solidFill>
            <a:schemeClr val="accent4"/>
          </a:solidFill>
          <a:ln>
            <a:noFill/>
          </a:ln>
        </p:spPr>
        <p:txBody>
          <a:bodyPr/>
          <a:lstStyle/>
          <a:p>
            <a:pPr algn="ctr"/>
            <a:endParaRPr lang="fr-FR" sz="2400"/>
          </a:p>
        </p:txBody>
      </p:sp>
      <p:sp>
        <p:nvSpPr>
          <p:cNvPr id="22" name="Freeform 111">
            <a:extLst>
              <a:ext uri="{FF2B5EF4-FFF2-40B4-BE49-F238E27FC236}">
                <a16:creationId xmlns:a16="http://schemas.microsoft.com/office/drawing/2014/main" id="{BB175F41-CD19-4776-83E6-0B1CF1DB8A19}"/>
              </a:ext>
            </a:extLst>
          </p:cNvPr>
          <p:cNvSpPr>
            <a:spLocks noEditPoints="1"/>
          </p:cNvSpPr>
          <p:nvPr/>
        </p:nvSpPr>
        <p:spPr bwMode="auto">
          <a:xfrm>
            <a:off x="5131483" y="5628559"/>
            <a:ext cx="778730" cy="630601"/>
          </a:xfrm>
          <a:custGeom>
            <a:avLst/>
            <a:gdLst>
              <a:gd name="T0" fmla="*/ 2147483646 w 116"/>
              <a:gd name="T1" fmla="*/ 2147483646 h 94"/>
              <a:gd name="T2" fmla="*/ 2147483646 w 116"/>
              <a:gd name="T3" fmla="*/ 2147483646 h 94"/>
              <a:gd name="T4" fmla="*/ 2147483646 w 116"/>
              <a:gd name="T5" fmla="*/ 2147483646 h 94"/>
              <a:gd name="T6" fmla="*/ 2147483646 w 116"/>
              <a:gd name="T7" fmla="*/ 0 h 94"/>
              <a:gd name="T8" fmla="*/ 2147483646 w 116"/>
              <a:gd name="T9" fmla="*/ 0 h 94"/>
              <a:gd name="T10" fmla="*/ 2147483646 w 116"/>
              <a:gd name="T11" fmla="*/ 2147483646 h 94"/>
              <a:gd name="T12" fmla="*/ 2147483646 w 116"/>
              <a:gd name="T13" fmla="*/ 2147483646 h 94"/>
              <a:gd name="T14" fmla="*/ 2147483646 w 116"/>
              <a:gd name="T15" fmla="*/ 2147483646 h 94"/>
              <a:gd name="T16" fmla="*/ 0 w 116"/>
              <a:gd name="T17" fmla="*/ 2147483646 h 94"/>
              <a:gd name="T18" fmla="*/ 0 w 116"/>
              <a:gd name="T19" fmla="*/ 2147483646 h 94"/>
              <a:gd name="T20" fmla="*/ 2147483646 w 116"/>
              <a:gd name="T21" fmla="*/ 2147483646 h 94"/>
              <a:gd name="T22" fmla="*/ 2147483646 w 116"/>
              <a:gd name="T23" fmla="*/ 2147483646 h 94"/>
              <a:gd name="T24" fmla="*/ 2147483646 w 116"/>
              <a:gd name="T25" fmla="*/ 2147483646 h 94"/>
              <a:gd name="T26" fmla="*/ 2147483646 w 116"/>
              <a:gd name="T27" fmla="*/ 2147483646 h 94"/>
              <a:gd name="T28" fmla="*/ 2147483646 w 116"/>
              <a:gd name="T29" fmla="*/ 2147483646 h 94"/>
              <a:gd name="T30" fmla="*/ 2147483646 w 116"/>
              <a:gd name="T31" fmla="*/ 2147483646 h 94"/>
              <a:gd name="T32" fmla="*/ 2147483646 w 116"/>
              <a:gd name="T33" fmla="*/ 2147483646 h 94"/>
              <a:gd name="T34" fmla="*/ 2147483646 w 116"/>
              <a:gd name="T35" fmla="*/ 2147483646 h 94"/>
              <a:gd name="T36" fmla="*/ 2147483646 w 116"/>
              <a:gd name="T37" fmla="*/ 2147483646 h 94"/>
              <a:gd name="T38" fmla="*/ 2147483646 w 116"/>
              <a:gd name="T39" fmla="*/ 2147483646 h 94"/>
              <a:gd name="T40" fmla="*/ 2147483646 w 116"/>
              <a:gd name="T41" fmla="*/ 2147483646 h 94"/>
              <a:gd name="T42" fmla="*/ 2147483646 w 116"/>
              <a:gd name="T43" fmla="*/ 2147483646 h 94"/>
              <a:gd name="T44" fmla="*/ 2147483646 w 116"/>
              <a:gd name="T45" fmla="*/ 2147483646 h 94"/>
              <a:gd name="T46" fmla="*/ 2147483646 w 116"/>
              <a:gd name="T47" fmla="*/ 2147483646 h 94"/>
              <a:gd name="T48" fmla="*/ 2147483646 w 116"/>
              <a:gd name="T49" fmla="*/ 2147483646 h 94"/>
              <a:gd name="T50" fmla="*/ 2147483646 w 116"/>
              <a:gd name="T51" fmla="*/ 2147483646 h 94"/>
              <a:gd name="T52" fmla="*/ 2147483646 w 116"/>
              <a:gd name="T53" fmla="*/ 2147483646 h 94"/>
              <a:gd name="T54" fmla="*/ 2147483646 w 116"/>
              <a:gd name="T55" fmla="*/ 2147483646 h 94"/>
              <a:gd name="T56" fmla="*/ 2147483646 w 116"/>
              <a:gd name="T57" fmla="*/ 2147483646 h 94"/>
              <a:gd name="T58" fmla="*/ 2147483646 w 116"/>
              <a:gd name="T59" fmla="*/ 2147483646 h 94"/>
              <a:gd name="T60" fmla="*/ 2147483646 w 116"/>
              <a:gd name="T61" fmla="*/ 2147483646 h 94"/>
              <a:gd name="T62" fmla="*/ 2147483646 w 116"/>
              <a:gd name="T63" fmla="*/ 2147483646 h 94"/>
              <a:gd name="T64" fmla="*/ 2147483646 w 116"/>
              <a:gd name="T65" fmla="*/ 2147483646 h 94"/>
              <a:gd name="T66" fmla="*/ 2147483646 w 116"/>
              <a:gd name="T67" fmla="*/ 2147483646 h 94"/>
              <a:gd name="T68" fmla="*/ 2147483646 w 116"/>
              <a:gd name="T69" fmla="*/ 2147483646 h 9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16" h="94">
                <a:moveTo>
                  <a:pt x="102" y="22"/>
                </a:moveTo>
                <a:cubicBezTo>
                  <a:pt x="84" y="22"/>
                  <a:pt x="84" y="22"/>
                  <a:pt x="84" y="22"/>
                </a:cubicBezTo>
                <a:cubicBezTo>
                  <a:pt x="81" y="7"/>
                  <a:pt x="81" y="7"/>
                  <a:pt x="81" y="7"/>
                </a:cubicBezTo>
                <a:cubicBezTo>
                  <a:pt x="81" y="3"/>
                  <a:pt x="77" y="0"/>
                  <a:pt x="73" y="0"/>
                </a:cubicBezTo>
                <a:cubicBezTo>
                  <a:pt x="44" y="0"/>
                  <a:pt x="44" y="0"/>
                  <a:pt x="44" y="0"/>
                </a:cubicBezTo>
                <a:cubicBezTo>
                  <a:pt x="40" y="0"/>
                  <a:pt x="36" y="3"/>
                  <a:pt x="35" y="7"/>
                </a:cubicBezTo>
                <a:cubicBezTo>
                  <a:pt x="32" y="22"/>
                  <a:pt x="32" y="22"/>
                  <a:pt x="32" y="22"/>
                </a:cubicBezTo>
                <a:cubicBezTo>
                  <a:pt x="15" y="22"/>
                  <a:pt x="15" y="22"/>
                  <a:pt x="15" y="22"/>
                </a:cubicBezTo>
                <a:cubicBezTo>
                  <a:pt x="7" y="22"/>
                  <a:pt x="0" y="28"/>
                  <a:pt x="0" y="36"/>
                </a:cubicBezTo>
                <a:cubicBezTo>
                  <a:pt x="0" y="80"/>
                  <a:pt x="0" y="80"/>
                  <a:pt x="0" y="80"/>
                </a:cubicBezTo>
                <a:cubicBezTo>
                  <a:pt x="0" y="88"/>
                  <a:pt x="7" y="94"/>
                  <a:pt x="15" y="94"/>
                </a:cubicBezTo>
                <a:cubicBezTo>
                  <a:pt x="102" y="94"/>
                  <a:pt x="102" y="94"/>
                  <a:pt x="102" y="94"/>
                </a:cubicBezTo>
                <a:cubicBezTo>
                  <a:pt x="110" y="94"/>
                  <a:pt x="116" y="88"/>
                  <a:pt x="116" y="80"/>
                </a:cubicBezTo>
                <a:cubicBezTo>
                  <a:pt x="116" y="36"/>
                  <a:pt x="116" y="36"/>
                  <a:pt x="116" y="36"/>
                </a:cubicBezTo>
                <a:cubicBezTo>
                  <a:pt x="116" y="28"/>
                  <a:pt x="110" y="22"/>
                  <a:pt x="102" y="22"/>
                </a:cubicBezTo>
                <a:close/>
                <a:moveTo>
                  <a:pt x="42" y="9"/>
                </a:moveTo>
                <a:cubicBezTo>
                  <a:pt x="44" y="7"/>
                  <a:pt x="44" y="7"/>
                  <a:pt x="44" y="7"/>
                </a:cubicBezTo>
                <a:cubicBezTo>
                  <a:pt x="73" y="7"/>
                  <a:pt x="73" y="7"/>
                  <a:pt x="73" y="7"/>
                </a:cubicBezTo>
                <a:cubicBezTo>
                  <a:pt x="74" y="9"/>
                  <a:pt x="74" y="9"/>
                  <a:pt x="74" y="9"/>
                </a:cubicBezTo>
                <a:cubicBezTo>
                  <a:pt x="77" y="22"/>
                  <a:pt x="77" y="22"/>
                  <a:pt x="77" y="22"/>
                </a:cubicBezTo>
                <a:cubicBezTo>
                  <a:pt x="39" y="22"/>
                  <a:pt x="39" y="22"/>
                  <a:pt x="39" y="22"/>
                </a:cubicBezTo>
                <a:lnTo>
                  <a:pt x="42" y="9"/>
                </a:lnTo>
                <a:close/>
                <a:moveTo>
                  <a:pt x="80" y="65"/>
                </a:moveTo>
                <a:cubicBezTo>
                  <a:pt x="65" y="65"/>
                  <a:pt x="65" y="65"/>
                  <a:pt x="65" y="65"/>
                </a:cubicBezTo>
                <a:cubicBezTo>
                  <a:pt x="65" y="80"/>
                  <a:pt x="65" y="80"/>
                  <a:pt x="65" y="80"/>
                </a:cubicBezTo>
                <a:cubicBezTo>
                  <a:pt x="51" y="80"/>
                  <a:pt x="51" y="80"/>
                  <a:pt x="51" y="80"/>
                </a:cubicBezTo>
                <a:cubicBezTo>
                  <a:pt x="51" y="65"/>
                  <a:pt x="51" y="65"/>
                  <a:pt x="51" y="65"/>
                </a:cubicBezTo>
                <a:cubicBezTo>
                  <a:pt x="36" y="65"/>
                  <a:pt x="36" y="65"/>
                  <a:pt x="36" y="65"/>
                </a:cubicBezTo>
                <a:cubicBezTo>
                  <a:pt x="36" y="51"/>
                  <a:pt x="36" y="51"/>
                  <a:pt x="36" y="51"/>
                </a:cubicBezTo>
                <a:cubicBezTo>
                  <a:pt x="51" y="51"/>
                  <a:pt x="51" y="51"/>
                  <a:pt x="51" y="51"/>
                </a:cubicBezTo>
                <a:cubicBezTo>
                  <a:pt x="51" y="36"/>
                  <a:pt x="51" y="36"/>
                  <a:pt x="51" y="36"/>
                </a:cubicBezTo>
                <a:cubicBezTo>
                  <a:pt x="65" y="36"/>
                  <a:pt x="65" y="36"/>
                  <a:pt x="65" y="36"/>
                </a:cubicBezTo>
                <a:cubicBezTo>
                  <a:pt x="65" y="51"/>
                  <a:pt x="65" y="51"/>
                  <a:pt x="65" y="51"/>
                </a:cubicBezTo>
                <a:cubicBezTo>
                  <a:pt x="80" y="51"/>
                  <a:pt x="80" y="51"/>
                  <a:pt x="80" y="51"/>
                </a:cubicBezTo>
                <a:lnTo>
                  <a:pt x="80" y="65"/>
                </a:lnTo>
                <a:close/>
              </a:path>
            </a:pathLst>
          </a:custGeom>
          <a:solidFill>
            <a:schemeClr val="accent3"/>
          </a:solidFill>
          <a:ln>
            <a:noFill/>
          </a:ln>
        </p:spPr>
        <p:txBody>
          <a:bodyPr/>
          <a:lstStyle/>
          <a:p>
            <a:pPr algn="ctr"/>
            <a:endParaRPr lang="fr-FR" sz="2400"/>
          </a:p>
        </p:txBody>
      </p:sp>
      <p:pic>
        <p:nvPicPr>
          <p:cNvPr id="23" name="Image 22">
            <a:extLst>
              <a:ext uri="{FF2B5EF4-FFF2-40B4-BE49-F238E27FC236}">
                <a16:creationId xmlns:a16="http://schemas.microsoft.com/office/drawing/2014/main" id="{F3687B69-0563-4438-9A3D-20B48DAD1F7B}"/>
              </a:ext>
            </a:extLst>
          </p:cNvPr>
          <p:cNvPicPr>
            <a:picLocks noChangeAspect="1"/>
          </p:cNvPicPr>
          <p:nvPr/>
        </p:nvPicPr>
        <p:blipFill>
          <a:blip r:embed="rId3"/>
          <a:stretch>
            <a:fillRect/>
          </a:stretch>
        </p:blipFill>
        <p:spPr>
          <a:xfrm>
            <a:off x="11136560" y="131884"/>
            <a:ext cx="858388" cy="858388"/>
          </a:xfrm>
          <a:prstGeom prst="rect">
            <a:avLst/>
          </a:prstGeom>
        </p:spPr>
      </p:pic>
      <p:pic>
        <p:nvPicPr>
          <p:cNvPr id="24" name="Imag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16110" y="2645634"/>
            <a:ext cx="1861482" cy="1773412"/>
          </a:xfrm>
          <a:prstGeom prst="rect">
            <a:avLst/>
          </a:prstGeom>
        </p:spPr>
      </p:pic>
    </p:spTree>
    <p:extLst>
      <p:ext uri="{BB962C8B-B14F-4D97-AF65-F5344CB8AC3E}">
        <p14:creationId xmlns:p14="http://schemas.microsoft.com/office/powerpoint/2010/main" val="1587528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Animation des rituels</a:t>
            </a:r>
          </a:p>
        </p:txBody>
      </p:sp>
      <p:grpSp>
        <p:nvGrpSpPr>
          <p:cNvPr id="3" name="Groupe 2"/>
          <p:cNvGrpSpPr/>
          <p:nvPr/>
        </p:nvGrpSpPr>
        <p:grpSpPr>
          <a:xfrm>
            <a:off x="2403238" y="1951097"/>
            <a:ext cx="6284525" cy="3430611"/>
            <a:chOff x="5743207" y="1734579"/>
            <a:chExt cx="6284525" cy="3430611"/>
          </a:xfrm>
        </p:grpSpPr>
        <p:pic>
          <p:nvPicPr>
            <p:cNvPr id="20" name="Imag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60968" y="2586737"/>
              <a:ext cx="1861482" cy="1773412"/>
            </a:xfrm>
            <a:prstGeom prst="rect">
              <a:avLst/>
            </a:prstGeom>
          </p:spPr>
        </p:pic>
        <p:grpSp>
          <p:nvGrpSpPr>
            <p:cNvPr id="4" name="Groupe 3"/>
            <p:cNvGrpSpPr/>
            <p:nvPr/>
          </p:nvGrpSpPr>
          <p:grpSpPr>
            <a:xfrm>
              <a:off x="7459480" y="2141605"/>
              <a:ext cx="2664458" cy="2664458"/>
              <a:chOff x="4511824" y="2348880"/>
              <a:chExt cx="2664458" cy="2664458"/>
            </a:xfrm>
          </p:grpSpPr>
          <p:sp>
            <p:nvSpPr>
              <p:cNvPr id="5" name="Ellipse 4"/>
              <p:cNvSpPr/>
              <p:nvPr/>
            </p:nvSpPr>
            <p:spPr>
              <a:xfrm>
                <a:off x="4511824" y="2348880"/>
                <a:ext cx="2664458" cy="2664458"/>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a:p>
            </p:txBody>
          </p:sp>
          <p:sp>
            <p:nvSpPr>
              <p:cNvPr id="6" name="Ellipse 5"/>
              <p:cNvSpPr/>
              <p:nvPr/>
            </p:nvSpPr>
            <p:spPr>
              <a:xfrm>
                <a:off x="5533864" y="3370920"/>
                <a:ext cx="620379" cy="620379"/>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a:p>
            </p:txBody>
          </p:sp>
        </p:grpSp>
        <p:sp>
          <p:nvSpPr>
            <p:cNvPr id="8" name="Titre 1">
              <a:extLst>
                <a:ext uri="{FF2B5EF4-FFF2-40B4-BE49-F238E27FC236}">
                  <a16:creationId xmlns:a16="http://schemas.microsoft.com/office/drawing/2014/main" id="{AD6D032D-8B40-4FEA-AB92-A44ED0AE7A15}"/>
                </a:ext>
              </a:extLst>
            </p:cNvPr>
            <p:cNvSpPr txBox="1">
              <a:spLocks/>
            </p:cNvSpPr>
            <p:nvPr/>
          </p:nvSpPr>
          <p:spPr>
            <a:xfrm>
              <a:off x="6215356" y="1734579"/>
              <a:ext cx="1691737" cy="615553"/>
            </a:xfrm>
            <a:prstGeom prst="rect">
              <a:avLst/>
            </a:prstGeom>
          </p:spPr>
          <p:txBody>
            <a:bodyPr wrap="square" lIns="0" tIns="0" rIns="0" bIns="0" anchor="ctr" anchorCtr="0">
              <a:spAutoFit/>
            </a:bodyPr>
            <a:lstStyle>
              <a:lvl1pPr indent="0">
                <a:spcBef>
                  <a:spcPct val="0"/>
                </a:spcBef>
                <a:buFontTx/>
                <a:buNone/>
                <a:defRPr sz="2601" b="1">
                  <a:solidFill>
                    <a:schemeClr val="accent1"/>
                  </a:solidFill>
                  <a:latin typeface="+mj-lt"/>
                  <a:ea typeface="+mj-ea"/>
                  <a:cs typeface="+mj-cs"/>
                </a:defRPr>
              </a:lvl1pPr>
            </a:lstStyle>
            <a:p>
              <a:pPr algn="ctr"/>
              <a:r>
                <a:rPr lang="fr-FR" sz="2000" b="0" dirty="0">
                  <a:solidFill>
                    <a:schemeClr val="tx2"/>
                  </a:solidFill>
                  <a:latin typeface="+mn-lt"/>
                </a:rPr>
                <a:t>Sprint planning</a:t>
              </a:r>
            </a:p>
          </p:txBody>
        </p:sp>
        <p:sp>
          <p:nvSpPr>
            <p:cNvPr id="9" name="Titre 1">
              <a:extLst>
                <a:ext uri="{FF2B5EF4-FFF2-40B4-BE49-F238E27FC236}">
                  <a16:creationId xmlns:a16="http://schemas.microsoft.com/office/drawing/2014/main" id="{AD6D032D-8B40-4FEA-AB92-A44ED0AE7A15}"/>
                </a:ext>
              </a:extLst>
            </p:cNvPr>
            <p:cNvSpPr txBox="1">
              <a:spLocks/>
            </p:cNvSpPr>
            <p:nvPr/>
          </p:nvSpPr>
          <p:spPr>
            <a:xfrm>
              <a:off x="5743207" y="3658500"/>
              <a:ext cx="1860387" cy="615553"/>
            </a:xfrm>
            <a:prstGeom prst="rect">
              <a:avLst/>
            </a:prstGeom>
          </p:spPr>
          <p:txBody>
            <a:bodyPr wrap="square" lIns="0" tIns="0" rIns="0" bIns="0" anchor="ctr" anchorCtr="0">
              <a:spAutoFit/>
            </a:bodyPr>
            <a:lstStyle>
              <a:lvl1pPr indent="0">
                <a:spcBef>
                  <a:spcPct val="0"/>
                </a:spcBef>
                <a:buFontTx/>
                <a:buNone/>
                <a:defRPr sz="2601" b="1">
                  <a:solidFill>
                    <a:schemeClr val="accent1"/>
                  </a:solidFill>
                  <a:latin typeface="+mj-lt"/>
                  <a:ea typeface="+mj-ea"/>
                  <a:cs typeface="+mj-cs"/>
                </a:defRPr>
              </a:lvl1pPr>
            </a:lstStyle>
            <a:p>
              <a:pPr algn="ctr"/>
              <a:r>
                <a:rPr lang="fr-FR" sz="2000" b="0" dirty="0">
                  <a:solidFill>
                    <a:schemeClr val="accent4"/>
                  </a:solidFill>
                  <a:latin typeface="+mn-lt"/>
                </a:rPr>
                <a:t>Revue de sprint (aide)</a:t>
              </a:r>
            </a:p>
          </p:txBody>
        </p:sp>
        <p:sp>
          <p:nvSpPr>
            <p:cNvPr id="10" name="Titre 1">
              <a:extLst>
                <a:ext uri="{FF2B5EF4-FFF2-40B4-BE49-F238E27FC236}">
                  <a16:creationId xmlns:a16="http://schemas.microsoft.com/office/drawing/2014/main" id="{AD6D032D-8B40-4FEA-AB92-A44ED0AE7A15}"/>
                </a:ext>
              </a:extLst>
            </p:cNvPr>
            <p:cNvSpPr txBox="1">
              <a:spLocks/>
            </p:cNvSpPr>
            <p:nvPr/>
          </p:nvSpPr>
          <p:spPr>
            <a:xfrm>
              <a:off x="7603594" y="4857413"/>
              <a:ext cx="2376229" cy="307777"/>
            </a:xfrm>
            <a:prstGeom prst="rect">
              <a:avLst/>
            </a:prstGeom>
          </p:spPr>
          <p:txBody>
            <a:bodyPr wrap="square" lIns="0" tIns="0" rIns="0" bIns="0" anchor="ctr" anchorCtr="0">
              <a:spAutoFit/>
            </a:bodyPr>
            <a:lstStyle>
              <a:lvl1pPr indent="0">
                <a:spcBef>
                  <a:spcPct val="0"/>
                </a:spcBef>
                <a:buFontTx/>
                <a:buNone/>
                <a:defRPr sz="2601" b="1">
                  <a:solidFill>
                    <a:schemeClr val="accent1"/>
                  </a:solidFill>
                  <a:latin typeface="+mj-lt"/>
                  <a:ea typeface="+mj-ea"/>
                  <a:cs typeface="+mj-cs"/>
                </a:defRPr>
              </a:lvl1pPr>
            </a:lstStyle>
            <a:p>
              <a:pPr algn="ctr"/>
              <a:r>
                <a:rPr lang="fr-FR" sz="2000" b="0" dirty="0">
                  <a:solidFill>
                    <a:schemeClr val="accent5"/>
                  </a:solidFill>
                  <a:latin typeface="+mn-lt"/>
                </a:rPr>
                <a:t>Rétrospective</a:t>
              </a:r>
            </a:p>
          </p:txBody>
        </p:sp>
        <p:sp>
          <p:nvSpPr>
            <p:cNvPr id="11" name="Titre 1">
              <a:extLst>
                <a:ext uri="{FF2B5EF4-FFF2-40B4-BE49-F238E27FC236}">
                  <a16:creationId xmlns:a16="http://schemas.microsoft.com/office/drawing/2014/main" id="{AD6D032D-8B40-4FEA-AB92-A44ED0AE7A15}"/>
                </a:ext>
              </a:extLst>
            </p:cNvPr>
            <p:cNvSpPr txBox="1">
              <a:spLocks/>
            </p:cNvSpPr>
            <p:nvPr/>
          </p:nvSpPr>
          <p:spPr>
            <a:xfrm>
              <a:off x="9691728" y="1740290"/>
              <a:ext cx="1903794" cy="615553"/>
            </a:xfrm>
            <a:prstGeom prst="rect">
              <a:avLst/>
            </a:prstGeom>
          </p:spPr>
          <p:txBody>
            <a:bodyPr wrap="square" lIns="0" tIns="0" rIns="0" bIns="0" anchor="ctr" anchorCtr="0">
              <a:spAutoFit/>
            </a:bodyPr>
            <a:lstStyle>
              <a:lvl1pPr indent="0">
                <a:spcBef>
                  <a:spcPct val="0"/>
                </a:spcBef>
                <a:buFontTx/>
                <a:buNone/>
                <a:defRPr sz="2601" b="1">
                  <a:solidFill>
                    <a:schemeClr val="accent1"/>
                  </a:solidFill>
                  <a:latin typeface="+mj-lt"/>
                  <a:ea typeface="+mj-ea"/>
                  <a:cs typeface="+mj-cs"/>
                </a:defRPr>
              </a:lvl1pPr>
            </a:lstStyle>
            <a:p>
              <a:pPr algn="ctr"/>
              <a:r>
                <a:rPr lang="fr-FR" sz="2000" b="0" dirty="0" err="1">
                  <a:solidFill>
                    <a:schemeClr val="accent2"/>
                  </a:solidFill>
                  <a:latin typeface="+mn-lt"/>
                </a:rPr>
                <a:t>Backlog</a:t>
              </a:r>
              <a:r>
                <a:rPr lang="fr-FR" sz="2000" b="0" dirty="0">
                  <a:solidFill>
                    <a:schemeClr val="accent2"/>
                  </a:solidFill>
                  <a:latin typeface="+mn-lt"/>
                </a:rPr>
                <a:t> </a:t>
              </a:r>
              <a:r>
                <a:rPr lang="fr-FR" sz="2000" b="0" dirty="0" err="1">
                  <a:solidFill>
                    <a:schemeClr val="accent2"/>
                  </a:solidFill>
                  <a:latin typeface="+mn-lt"/>
                </a:rPr>
                <a:t>refinement</a:t>
              </a:r>
              <a:endParaRPr lang="fr-FR" sz="2000" b="0" dirty="0">
                <a:solidFill>
                  <a:schemeClr val="accent2"/>
                </a:solidFill>
                <a:latin typeface="+mn-lt"/>
              </a:endParaRPr>
            </a:p>
          </p:txBody>
        </p:sp>
        <p:sp>
          <p:nvSpPr>
            <p:cNvPr id="12" name="Titre 1">
              <a:extLst>
                <a:ext uri="{FF2B5EF4-FFF2-40B4-BE49-F238E27FC236}">
                  <a16:creationId xmlns:a16="http://schemas.microsoft.com/office/drawing/2014/main" id="{AD6D032D-8B40-4FEA-AB92-A44ED0AE7A15}"/>
                </a:ext>
              </a:extLst>
            </p:cNvPr>
            <p:cNvSpPr txBox="1">
              <a:spLocks/>
            </p:cNvSpPr>
            <p:nvPr/>
          </p:nvSpPr>
          <p:spPr>
            <a:xfrm>
              <a:off x="10123938" y="4038028"/>
              <a:ext cx="1903794" cy="307777"/>
            </a:xfrm>
            <a:prstGeom prst="rect">
              <a:avLst/>
            </a:prstGeom>
          </p:spPr>
          <p:txBody>
            <a:bodyPr wrap="square" lIns="0" tIns="0" rIns="0" bIns="0" anchor="ctr" anchorCtr="0">
              <a:spAutoFit/>
            </a:bodyPr>
            <a:lstStyle>
              <a:lvl1pPr indent="0">
                <a:spcBef>
                  <a:spcPct val="0"/>
                </a:spcBef>
                <a:buFontTx/>
                <a:buNone/>
                <a:defRPr sz="2601" b="1">
                  <a:solidFill>
                    <a:schemeClr val="accent1"/>
                  </a:solidFill>
                  <a:latin typeface="+mj-lt"/>
                  <a:ea typeface="+mj-ea"/>
                  <a:cs typeface="+mj-cs"/>
                </a:defRPr>
              </a:lvl1pPr>
            </a:lstStyle>
            <a:p>
              <a:pPr algn="ctr"/>
              <a:r>
                <a:rPr lang="fr-FR" sz="2000" b="0" dirty="0">
                  <a:solidFill>
                    <a:schemeClr val="tx1"/>
                  </a:solidFill>
                  <a:latin typeface="+mn-lt"/>
                </a:rPr>
                <a:t>Daily meeting</a:t>
              </a:r>
            </a:p>
          </p:txBody>
        </p:sp>
      </p:grpSp>
      <p:grpSp>
        <p:nvGrpSpPr>
          <p:cNvPr id="7" name="Groupe 6"/>
          <p:cNvGrpSpPr/>
          <p:nvPr/>
        </p:nvGrpSpPr>
        <p:grpSpPr>
          <a:xfrm>
            <a:off x="6940348" y="5137624"/>
            <a:ext cx="5175452" cy="1361632"/>
            <a:chOff x="7016548" y="5759495"/>
            <a:chExt cx="5175452" cy="1361632"/>
          </a:xfrm>
        </p:grpSpPr>
        <p:sp>
          <p:nvSpPr>
            <p:cNvPr id="13" name="Titre 1">
              <a:extLst>
                <a:ext uri="{FF2B5EF4-FFF2-40B4-BE49-F238E27FC236}">
                  <a16:creationId xmlns:a16="http://schemas.microsoft.com/office/drawing/2014/main" id="{AD6D032D-8B40-4FEA-AB92-A44ED0AE7A15}"/>
                </a:ext>
              </a:extLst>
            </p:cNvPr>
            <p:cNvSpPr txBox="1">
              <a:spLocks/>
            </p:cNvSpPr>
            <p:nvPr/>
          </p:nvSpPr>
          <p:spPr>
            <a:xfrm>
              <a:off x="7016548" y="5812759"/>
              <a:ext cx="1980413" cy="1231106"/>
            </a:xfrm>
            <a:prstGeom prst="rect">
              <a:avLst/>
            </a:prstGeom>
          </p:spPr>
          <p:txBody>
            <a:bodyPr wrap="square" lIns="0" tIns="0" rIns="0" bIns="0" anchor="ctr" anchorCtr="0">
              <a:spAutoFit/>
            </a:bodyPr>
            <a:lstStyle>
              <a:lvl1pPr indent="0">
                <a:spcBef>
                  <a:spcPct val="0"/>
                </a:spcBef>
                <a:buFontTx/>
                <a:buNone/>
                <a:defRPr sz="2601" b="1">
                  <a:solidFill>
                    <a:schemeClr val="accent1"/>
                  </a:solidFill>
                  <a:latin typeface="+mj-lt"/>
                  <a:ea typeface="+mj-ea"/>
                  <a:cs typeface="+mj-cs"/>
                </a:defRPr>
              </a:lvl1pPr>
            </a:lstStyle>
            <a:p>
              <a:pPr algn="r"/>
              <a:r>
                <a:rPr lang="fr-FR" sz="2000" b="0" dirty="0">
                  <a:solidFill>
                    <a:schemeClr val="tx1"/>
                  </a:solidFill>
                  <a:latin typeface="+mn-lt"/>
                </a:rPr>
                <a:t>Conversation</a:t>
              </a:r>
            </a:p>
            <a:p>
              <a:pPr algn="r"/>
              <a:r>
                <a:rPr lang="fr-FR" sz="2000" b="0" dirty="0">
                  <a:solidFill>
                    <a:schemeClr val="tx1"/>
                  </a:solidFill>
                  <a:latin typeface="+mn-lt"/>
                </a:rPr>
                <a:t>Comprendre</a:t>
              </a:r>
            </a:p>
            <a:p>
              <a:pPr algn="r"/>
              <a:r>
                <a:rPr lang="fr-FR" sz="2000" b="0" dirty="0">
                  <a:solidFill>
                    <a:schemeClr val="tx1"/>
                  </a:solidFill>
                  <a:latin typeface="+mn-lt"/>
                </a:rPr>
                <a:t>Demander</a:t>
              </a:r>
            </a:p>
            <a:p>
              <a:pPr algn="r"/>
              <a:r>
                <a:rPr lang="fr-FR" sz="2000" b="0" dirty="0">
                  <a:solidFill>
                    <a:schemeClr val="tx1"/>
                  </a:solidFill>
                  <a:latin typeface="+mn-lt"/>
                </a:rPr>
                <a:t>Dialogue</a:t>
              </a:r>
            </a:p>
          </p:txBody>
        </p:sp>
        <p:sp>
          <p:nvSpPr>
            <p:cNvPr id="14" name="Titre 1">
              <a:extLst>
                <a:ext uri="{FF2B5EF4-FFF2-40B4-BE49-F238E27FC236}">
                  <a16:creationId xmlns:a16="http://schemas.microsoft.com/office/drawing/2014/main" id="{AD6D032D-8B40-4FEA-AB92-A44ED0AE7A15}"/>
                </a:ext>
              </a:extLst>
            </p:cNvPr>
            <p:cNvSpPr txBox="1">
              <a:spLocks/>
            </p:cNvSpPr>
            <p:nvPr/>
          </p:nvSpPr>
          <p:spPr>
            <a:xfrm>
              <a:off x="10211587" y="5766910"/>
              <a:ext cx="1980413" cy="1231106"/>
            </a:xfrm>
            <a:prstGeom prst="rect">
              <a:avLst/>
            </a:prstGeom>
          </p:spPr>
          <p:txBody>
            <a:bodyPr wrap="square" lIns="0" tIns="0" rIns="0" bIns="0" anchor="ctr" anchorCtr="0">
              <a:spAutoFit/>
            </a:bodyPr>
            <a:lstStyle>
              <a:lvl1pPr indent="0">
                <a:spcBef>
                  <a:spcPct val="0"/>
                </a:spcBef>
                <a:buFontTx/>
                <a:buNone/>
                <a:defRPr sz="2601" b="1">
                  <a:solidFill>
                    <a:schemeClr val="accent1"/>
                  </a:solidFill>
                  <a:latin typeface="+mj-lt"/>
                  <a:ea typeface="+mj-ea"/>
                  <a:cs typeface="+mj-cs"/>
                </a:defRPr>
              </a:lvl1pPr>
            </a:lstStyle>
            <a:p>
              <a:r>
                <a:rPr lang="fr-FR" sz="2000" b="0" dirty="0">
                  <a:solidFill>
                    <a:schemeClr val="tx1"/>
                  </a:solidFill>
                  <a:latin typeface="+mn-lt"/>
                </a:rPr>
                <a:t>Argumentaire</a:t>
              </a:r>
            </a:p>
            <a:p>
              <a:r>
                <a:rPr lang="fr-FR" sz="2000" b="0" dirty="0">
                  <a:solidFill>
                    <a:schemeClr val="tx1"/>
                  </a:solidFill>
                  <a:latin typeface="+mn-lt"/>
                </a:rPr>
                <a:t>Défendre</a:t>
              </a:r>
            </a:p>
            <a:p>
              <a:r>
                <a:rPr lang="fr-FR" sz="2000" b="0" dirty="0">
                  <a:solidFill>
                    <a:schemeClr val="tx1"/>
                  </a:solidFill>
                  <a:latin typeface="+mn-lt"/>
                </a:rPr>
                <a:t>Affirmer</a:t>
              </a:r>
            </a:p>
            <a:p>
              <a:r>
                <a:rPr lang="fr-FR" sz="2000" b="0" dirty="0">
                  <a:solidFill>
                    <a:schemeClr val="tx1"/>
                  </a:solidFill>
                  <a:latin typeface="+mn-lt"/>
                </a:rPr>
                <a:t>Débat</a:t>
              </a:r>
            </a:p>
          </p:txBody>
        </p:sp>
        <p:sp>
          <p:nvSpPr>
            <p:cNvPr id="15" name="Titre 1">
              <a:extLst>
                <a:ext uri="{FF2B5EF4-FFF2-40B4-BE49-F238E27FC236}">
                  <a16:creationId xmlns:a16="http://schemas.microsoft.com/office/drawing/2014/main" id="{AD6D032D-8B40-4FEA-AB92-A44ED0AE7A15}"/>
                </a:ext>
              </a:extLst>
            </p:cNvPr>
            <p:cNvSpPr txBox="1">
              <a:spLocks/>
            </p:cNvSpPr>
            <p:nvPr/>
          </p:nvSpPr>
          <p:spPr>
            <a:xfrm>
              <a:off x="9049302" y="6228573"/>
              <a:ext cx="1162285" cy="307777"/>
            </a:xfrm>
            <a:prstGeom prst="rect">
              <a:avLst/>
            </a:prstGeom>
          </p:spPr>
          <p:txBody>
            <a:bodyPr wrap="square" lIns="0" tIns="0" rIns="0" bIns="0" anchor="ctr" anchorCtr="0">
              <a:spAutoFit/>
            </a:bodyPr>
            <a:lstStyle>
              <a:lvl1pPr indent="0">
                <a:spcBef>
                  <a:spcPct val="0"/>
                </a:spcBef>
                <a:buFontTx/>
                <a:buNone/>
                <a:defRPr sz="2601" b="1">
                  <a:solidFill>
                    <a:schemeClr val="accent1"/>
                  </a:solidFill>
                  <a:latin typeface="+mj-lt"/>
                  <a:ea typeface="+mj-ea"/>
                  <a:cs typeface="+mj-cs"/>
                </a:defRPr>
              </a:lvl1pPr>
            </a:lstStyle>
            <a:p>
              <a:pPr algn="ctr"/>
              <a:r>
                <a:rPr lang="fr-FR" sz="2000" b="0" dirty="0">
                  <a:solidFill>
                    <a:schemeClr val="tx2"/>
                  </a:solidFill>
                  <a:latin typeface="+mn-lt"/>
                </a:rPr>
                <a:t>VS</a:t>
              </a:r>
            </a:p>
          </p:txBody>
        </p:sp>
        <p:sp>
          <p:nvSpPr>
            <p:cNvPr id="16" name="Arc 15"/>
            <p:cNvSpPr/>
            <p:nvPr/>
          </p:nvSpPr>
          <p:spPr>
            <a:xfrm>
              <a:off x="8763963" y="5766662"/>
              <a:ext cx="518337" cy="1354465"/>
            </a:xfrm>
            <a:prstGeom prst="arc">
              <a:avLst>
                <a:gd name="adj1" fmla="val 16200000"/>
                <a:gd name="adj2" fmla="val 5354045"/>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sz="2000"/>
            </a:p>
          </p:txBody>
        </p:sp>
        <p:sp>
          <p:nvSpPr>
            <p:cNvPr id="17" name="Arc 16"/>
            <p:cNvSpPr/>
            <p:nvPr/>
          </p:nvSpPr>
          <p:spPr>
            <a:xfrm rot="10800000">
              <a:off x="9939512" y="5759495"/>
              <a:ext cx="518337" cy="1354465"/>
            </a:xfrm>
            <a:prstGeom prst="arc">
              <a:avLst>
                <a:gd name="adj1" fmla="val 16200000"/>
                <a:gd name="adj2" fmla="val 5354045"/>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sz="2000"/>
            </a:p>
          </p:txBody>
        </p:sp>
      </p:grpSp>
      <p:pic>
        <p:nvPicPr>
          <p:cNvPr id="19" name="Image 18">
            <a:extLst>
              <a:ext uri="{FF2B5EF4-FFF2-40B4-BE49-F238E27FC236}">
                <a16:creationId xmlns:a16="http://schemas.microsoft.com/office/drawing/2014/main" id="{F3687B69-0563-4438-9A3D-20B48DAD1F7B}"/>
              </a:ext>
            </a:extLst>
          </p:cNvPr>
          <p:cNvPicPr>
            <a:picLocks noChangeAspect="1"/>
          </p:cNvPicPr>
          <p:nvPr/>
        </p:nvPicPr>
        <p:blipFill>
          <a:blip r:embed="rId4"/>
          <a:stretch>
            <a:fillRect/>
          </a:stretch>
        </p:blipFill>
        <p:spPr>
          <a:xfrm>
            <a:off x="11136560" y="131884"/>
            <a:ext cx="858388" cy="858388"/>
          </a:xfrm>
          <a:prstGeom prst="rect">
            <a:avLst/>
          </a:prstGeom>
        </p:spPr>
      </p:pic>
    </p:spTree>
    <p:extLst>
      <p:ext uri="{BB962C8B-B14F-4D97-AF65-F5344CB8AC3E}">
        <p14:creationId xmlns:p14="http://schemas.microsoft.com/office/powerpoint/2010/main" val="3979970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SCRUM</a:t>
            </a:r>
          </a:p>
        </p:txBody>
      </p:sp>
      <p:pic>
        <p:nvPicPr>
          <p:cNvPr id="3" name="Image 2"/>
          <p:cNvPicPr>
            <a:picLocks noChangeAspect="1"/>
          </p:cNvPicPr>
          <p:nvPr/>
        </p:nvPicPr>
        <p:blipFill>
          <a:blip r:embed="rId2"/>
          <a:stretch>
            <a:fillRect/>
          </a:stretch>
        </p:blipFill>
        <p:spPr>
          <a:xfrm>
            <a:off x="6617650" y="1503953"/>
            <a:ext cx="3798484" cy="4047194"/>
          </a:xfrm>
          <a:prstGeom prst="rect">
            <a:avLst/>
          </a:prstGeom>
        </p:spPr>
      </p:pic>
    </p:spTree>
    <p:extLst>
      <p:ext uri="{BB962C8B-B14F-4D97-AF65-F5344CB8AC3E}">
        <p14:creationId xmlns:p14="http://schemas.microsoft.com/office/powerpoint/2010/main" val="41273606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Qu’est-ce qu’un Scrum Master</a:t>
            </a:r>
          </a:p>
        </p:txBody>
      </p:sp>
      <p:sp>
        <p:nvSpPr>
          <p:cNvPr id="26" name="Espace réservé du contenu 2"/>
          <p:cNvSpPr>
            <a:spLocks noGrp="1"/>
          </p:cNvSpPr>
          <p:nvPr>
            <p:ph idx="1"/>
          </p:nvPr>
        </p:nvSpPr>
        <p:spPr>
          <a:xfrm>
            <a:off x="2395217" y="2300440"/>
            <a:ext cx="8915400" cy="3777622"/>
          </a:xfrm>
        </p:spPr>
        <p:txBody>
          <a:bodyPr/>
          <a:lstStyle/>
          <a:p>
            <a:r>
              <a:rPr lang="fr-FR" dirty="0"/>
              <a:t>Responsabilités </a:t>
            </a:r>
          </a:p>
          <a:p>
            <a:pPr lvl="1"/>
            <a:r>
              <a:rPr lang="fr-FR" dirty="0"/>
              <a:t>Planifier et organiser les cérémonies</a:t>
            </a:r>
          </a:p>
          <a:p>
            <a:pPr lvl="1"/>
            <a:r>
              <a:rPr lang="fr-FR" dirty="0"/>
              <a:t>Gérer les indicateurs Scrum</a:t>
            </a:r>
          </a:p>
          <a:p>
            <a:pPr lvl="1"/>
            <a:r>
              <a:rPr lang="fr-FR" dirty="0"/>
              <a:t>Garantir l’application des pratiques Scrum</a:t>
            </a:r>
          </a:p>
          <a:p>
            <a:pPr lvl="1"/>
            <a:r>
              <a:rPr lang="fr-FR" dirty="0"/>
              <a:t>Respect des pratiques</a:t>
            </a:r>
          </a:p>
          <a:p>
            <a:pPr lvl="1"/>
            <a:r>
              <a:rPr lang="fr-FR" dirty="0"/>
              <a:t>Team Happiness</a:t>
            </a:r>
          </a:p>
          <a:p>
            <a:pPr lvl="1"/>
            <a:r>
              <a:rPr lang="fr-FR" dirty="0"/>
              <a:t>Livraison</a:t>
            </a:r>
          </a:p>
          <a:p>
            <a:pPr marL="457200" lvl="1" indent="0">
              <a:buNone/>
            </a:pPr>
            <a:endParaRPr lang="fr-FR" sz="1800" dirty="0"/>
          </a:p>
          <a:p>
            <a:r>
              <a:rPr lang="fr-FR" b="1" dirty="0">
                <a:solidFill>
                  <a:schemeClr val="accent6"/>
                </a:solidFill>
              </a:rPr>
              <a:t>Un Scrum Master est une personne qui sait écouter l’environnement et les demandes de ses équipiers pour mettre à disposition un cadre adéquat</a:t>
            </a:r>
          </a:p>
          <a:p>
            <a:endParaRPr lang="fr-FR" dirty="0"/>
          </a:p>
        </p:txBody>
      </p:sp>
      <p:cxnSp>
        <p:nvCxnSpPr>
          <p:cNvPr id="5" name="Straight Connector 27">
            <a:extLst>
              <a:ext uri="{FF2B5EF4-FFF2-40B4-BE49-F238E27FC236}">
                <a16:creationId xmlns:a16="http://schemas.microsoft.com/office/drawing/2014/main" id="{062C7338-0174-42AF-B288-7EC921416147}"/>
              </a:ext>
            </a:extLst>
          </p:cNvPr>
          <p:cNvCxnSpPr/>
          <p:nvPr/>
        </p:nvCxnSpPr>
        <p:spPr>
          <a:xfrm>
            <a:off x="3266755" y="1268760"/>
            <a:ext cx="0" cy="3835400"/>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6" name="Image 5">
            <a:extLst>
              <a:ext uri="{FF2B5EF4-FFF2-40B4-BE49-F238E27FC236}">
                <a16:creationId xmlns:a16="http://schemas.microsoft.com/office/drawing/2014/main" id="{F3687B69-0563-4438-9A3D-20B48DAD1F7B}"/>
              </a:ext>
            </a:extLst>
          </p:cNvPr>
          <p:cNvPicPr>
            <a:picLocks noChangeAspect="1"/>
          </p:cNvPicPr>
          <p:nvPr/>
        </p:nvPicPr>
        <p:blipFill>
          <a:blip r:embed="rId2"/>
          <a:stretch>
            <a:fillRect/>
          </a:stretch>
        </p:blipFill>
        <p:spPr>
          <a:xfrm>
            <a:off x="11136560" y="131884"/>
            <a:ext cx="858388" cy="858388"/>
          </a:xfrm>
          <a:prstGeom prst="rect">
            <a:avLst/>
          </a:prstGeom>
        </p:spPr>
      </p:pic>
      <p:pic>
        <p:nvPicPr>
          <p:cNvPr id="7" name="Imag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20256" y="2691816"/>
            <a:ext cx="1861482" cy="1773412"/>
          </a:xfrm>
          <a:prstGeom prst="rect">
            <a:avLst/>
          </a:prstGeom>
        </p:spPr>
      </p:pic>
    </p:spTree>
    <p:extLst>
      <p:ext uri="{BB962C8B-B14F-4D97-AF65-F5344CB8AC3E}">
        <p14:creationId xmlns:p14="http://schemas.microsoft.com/office/powerpoint/2010/main" val="32005750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L’équipe de réalisation</a:t>
            </a:r>
          </a:p>
        </p:txBody>
      </p:sp>
      <p:sp>
        <p:nvSpPr>
          <p:cNvPr id="33" name="Espace réservé du contenu 2"/>
          <p:cNvSpPr>
            <a:spLocks noGrp="1"/>
          </p:cNvSpPr>
          <p:nvPr>
            <p:ph idx="1"/>
          </p:nvPr>
        </p:nvSpPr>
        <p:spPr>
          <a:xfrm>
            <a:off x="2589212" y="2133600"/>
            <a:ext cx="8915400" cy="3777622"/>
          </a:xfrm>
        </p:spPr>
        <p:txBody>
          <a:bodyPr>
            <a:normAutofit fontScale="92500"/>
          </a:bodyPr>
          <a:lstStyle/>
          <a:p>
            <a:r>
              <a:rPr lang="en-US" dirty="0">
                <a:solidFill>
                  <a:schemeClr val="accent6"/>
                </a:solidFill>
              </a:rPr>
              <a:t>Collaboration</a:t>
            </a:r>
          </a:p>
          <a:p>
            <a:pPr lvl="1"/>
            <a:r>
              <a:rPr lang="en-US" dirty="0" err="1"/>
              <a:t>Travailler</a:t>
            </a:r>
            <a:r>
              <a:rPr lang="en-US" dirty="0"/>
              <a:t> avec un esprit de collaboration et de </a:t>
            </a:r>
            <a:r>
              <a:rPr lang="en-US" dirty="0" err="1"/>
              <a:t>partage</a:t>
            </a:r>
            <a:r>
              <a:rPr lang="en-US" dirty="0"/>
              <a:t>.</a:t>
            </a:r>
          </a:p>
          <a:p>
            <a:r>
              <a:rPr lang="en-US" dirty="0">
                <a:solidFill>
                  <a:schemeClr val="accent6"/>
                </a:solidFill>
              </a:rPr>
              <a:t>Expertise technique</a:t>
            </a:r>
          </a:p>
          <a:p>
            <a:pPr lvl="1"/>
            <a:r>
              <a:rPr lang="en-US" dirty="0" err="1">
                <a:solidFill>
                  <a:schemeClr val="tx1"/>
                </a:solidFill>
              </a:rPr>
              <a:t>Pluridisciplinaire</a:t>
            </a:r>
            <a:r>
              <a:rPr lang="en-US" dirty="0">
                <a:solidFill>
                  <a:schemeClr val="tx1"/>
                </a:solidFill>
              </a:rPr>
              <a:t>, dispose de </a:t>
            </a:r>
            <a:r>
              <a:rPr lang="en-US" dirty="0" err="1">
                <a:solidFill>
                  <a:schemeClr val="tx1"/>
                </a:solidFill>
              </a:rPr>
              <a:t>toutes</a:t>
            </a:r>
            <a:r>
              <a:rPr lang="en-US" dirty="0">
                <a:solidFill>
                  <a:schemeClr val="tx1"/>
                </a:solidFill>
              </a:rPr>
              <a:t> les </a:t>
            </a:r>
            <a:r>
              <a:rPr lang="en-US" dirty="0" err="1">
                <a:solidFill>
                  <a:schemeClr val="tx1"/>
                </a:solidFill>
              </a:rPr>
              <a:t>compétences</a:t>
            </a:r>
            <a:r>
              <a:rPr lang="en-US" dirty="0">
                <a:solidFill>
                  <a:schemeClr val="tx1"/>
                </a:solidFill>
              </a:rPr>
              <a:t> </a:t>
            </a:r>
            <a:r>
              <a:rPr lang="en-US" dirty="0" err="1">
                <a:solidFill>
                  <a:schemeClr val="tx1"/>
                </a:solidFill>
              </a:rPr>
              <a:t>nécessaires</a:t>
            </a:r>
            <a:r>
              <a:rPr lang="en-US" dirty="0">
                <a:solidFill>
                  <a:schemeClr val="tx1"/>
                </a:solidFill>
              </a:rPr>
              <a:t> pour </a:t>
            </a:r>
            <a:r>
              <a:rPr lang="en-US" dirty="0" err="1">
                <a:solidFill>
                  <a:schemeClr val="tx1"/>
                </a:solidFill>
              </a:rPr>
              <a:t>créer</a:t>
            </a:r>
            <a:r>
              <a:rPr lang="en-US" dirty="0">
                <a:solidFill>
                  <a:schemeClr val="tx1"/>
                </a:solidFill>
              </a:rPr>
              <a:t> le </a:t>
            </a:r>
            <a:r>
              <a:rPr lang="en-US" dirty="0" err="1">
                <a:solidFill>
                  <a:schemeClr val="tx1"/>
                </a:solidFill>
              </a:rPr>
              <a:t>produit</a:t>
            </a:r>
            <a:r>
              <a:rPr lang="en-US" dirty="0">
                <a:solidFill>
                  <a:schemeClr val="tx1"/>
                </a:solidFill>
              </a:rPr>
              <a:t>.</a:t>
            </a:r>
          </a:p>
          <a:p>
            <a:r>
              <a:rPr lang="en-US" dirty="0">
                <a:solidFill>
                  <a:schemeClr val="accent6"/>
                </a:solidFill>
              </a:rPr>
              <a:t>Auto </a:t>
            </a:r>
            <a:r>
              <a:rPr lang="en-US" dirty="0" err="1">
                <a:solidFill>
                  <a:schemeClr val="accent6"/>
                </a:solidFill>
              </a:rPr>
              <a:t>organisation</a:t>
            </a:r>
            <a:endParaRPr lang="en-US" dirty="0">
              <a:solidFill>
                <a:schemeClr val="accent6"/>
              </a:solidFill>
            </a:endParaRPr>
          </a:p>
          <a:p>
            <a:pPr lvl="1"/>
            <a:r>
              <a:rPr lang="en-US" dirty="0" err="1">
                <a:solidFill>
                  <a:schemeClr val="tx1"/>
                </a:solidFill>
              </a:rPr>
              <a:t>Prend</a:t>
            </a:r>
            <a:r>
              <a:rPr lang="en-US" dirty="0">
                <a:solidFill>
                  <a:schemeClr val="tx1"/>
                </a:solidFill>
              </a:rPr>
              <a:t> </a:t>
            </a:r>
            <a:r>
              <a:rPr lang="en-US" dirty="0" err="1">
                <a:solidFill>
                  <a:schemeClr val="tx1"/>
                </a:solidFill>
              </a:rPr>
              <a:t>ses</a:t>
            </a:r>
            <a:r>
              <a:rPr lang="en-US" dirty="0">
                <a:solidFill>
                  <a:schemeClr val="tx1"/>
                </a:solidFill>
              </a:rPr>
              <a:t> </a:t>
            </a:r>
            <a:r>
              <a:rPr lang="en-US" dirty="0" err="1">
                <a:solidFill>
                  <a:schemeClr val="tx1"/>
                </a:solidFill>
              </a:rPr>
              <a:t>propres</a:t>
            </a:r>
            <a:r>
              <a:rPr lang="en-US" dirty="0">
                <a:solidFill>
                  <a:schemeClr val="tx1"/>
                </a:solidFill>
              </a:rPr>
              <a:t> </a:t>
            </a:r>
            <a:r>
              <a:rPr lang="en-US" dirty="0" err="1">
                <a:solidFill>
                  <a:schemeClr val="tx1"/>
                </a:solidFill>
              </a:rPr>
              <a:t>décisions</a:t>
            </a:r>
            <a:r>
              <a:rPr lang="en-US" dirty="0">
                <a:solidFill>
                  <a:schemeClr val="tx1"/>
                </a:solidFill>
              </a:rPr>
              <a:t> </a:t>
            </a:r>
            <a:r>
              <a:rPr lang="en-US" dirty="0" err="1">
                <a:solidFill>
                  <a:schemeClr val="tx1"/>
                </a:solidFill>
              </a:rPr>
              <a:t>en</a:t>
            </a:r>
            <a:r>
              <a:rPr lang="en-US" dirty="0">
                <a:solidFill>
                  <a:schemeClr val="tx1"/>
                </a:solidFill>
              </a:rPr>
              <a:t> interne, sans </a:t>
            </a:r>
            <a:r>
              <a:rPr lang="en-US" dirty="0" err="1">
                <a:solidFill>
                  <a:schemeClr val="tx1"/>
                </a:solidFill>
              </a:rPr>
              <a:t>besoin</a:t>
            </a:r>
            <a:r>
              <a:rPr lang="en-US" dirty="0">
                <a:solidFill>
                  <a:schemeClr val="tx1"/>
                </a:solidFill>
              </a:rPr>
              <a:t> de management </a:t>
            </a:r>
            <a:r>
              <a:rPr lang="en-US" dirty="0" err="1">
                <a:solidFill>
                  <a:schemeClr val="tx1"/>
                </a:solidFill>
              </a:rPr>
              <a:t>extérieur</a:t>
            </a:r>
            <a:r>
              <a:rPr lang="en-US" dirty="0">
                <a:solidFill>
                  <a:schemeClr val="tx1"/>
                </a:solidFill>
              </a:rPr>
              <a:t>.</a:t>
            </a:r>
          </a:p>
          <a:p>
            <a:r>
              <a:rPr lang="en-US" dirty="0">
                <a:solidFill>
                  <a:schemeClr val="accent6"/>
                </a:solidFill>
              </a:rPr>
              <a:t>Auto </a:t>
            </a:r>
            <a:r>
              <a:rPr lang="en-US" dirty="0" err="1">
                <a:solidFill>
                  <a:schemeClr val="accent6"/>
                </a:solidFill>
              </a:rPr>
              <a:t>gestion</a:t>
            </a:r>
            <a:endParaRPr lang="en-US" dirty="0">
              <a:solidFill>
                <a:schemeClr val="accent6"/>
              </a:solidFill>
            </a:endParaRPr>
          </a:p>
          <a:p>
            <a:pPr lvl="1"/>
            <a:r>
              <a:rPr lang="en-US" dirty="0">
                <a:solidFill>
                  <a:schemeClr val="tx1"/>
                </a:solidFill>
              </a:rPr>
              <a:t>Auto </a:t>
            </a:r>
            <a:r>
              <a:rPr lang="en-US" dirty="0" err="1">
                <a:solidFill>
                  <a:schemeClr val="tx1"/>
                </a:solidFill>
              </a:rPr>
              <a:t>disciplinée</a:t>
            </a:r>
            <a:r>
              <a:rPr lang="en-US" dirty="0">
                <a:solidFill>
                  <a:schemeClr val="tx1"/>
                </a:solidFill>
              </a:rPr>
              <a:t>, sans  </a:t>
            </a:r>
            <a:r>
              <a:rPr lang="en-US" dirty="0" err="1">
                <a:solidFill>
                  <a:schemeClr val="tx1"/>
                </a:solidFill>
              </a:rPr>
              <a:t>fonctionnement</a:t>
            </a:r>
            <a:r>
              <a:rPr lang="en-US" dirty="0">
                <a:solidFill>
                  <a:schemeClr val="tx1"/>
                </a:solidFill>
              </a:rPr>
              <a:t> </a:t>
            </a:r>
            <a:r>
              <a:rPr lang="en-US" dirty="0" err="1">
                <a:solidFill>
                  <a:schemeClr val="tx1"/>
                </a:solidFill>
              </a:rPr>
              <a:t>hiérarchique</a:t>
            </a:r>
            <a:endParaRPr lang="en-US" dirty="0">
              <a:solidFill>
                <a:schemeClr val="tx1"/>
              </a:solidFill>
            </a:endParaRPr>
          </a:p>
          <a:p>
            <a:r>
              <a:rPr lang="en-US" dirty="0" err="1">
                <a:solidFill>
                  <a:schemeClr val="accent6"/>
                </a:solidFill>
              </a:rPr>
              <a:t>Amélioration</a:t>
            </a:r>
            <a:r>
              <a:rPr lang="en-US" dirty="0">
                <a:solidFill>
                  <a:schemeClr val="accent6"/>
                </a:solidFill>
              </a:rPr>
              <a:t> continue</a:t>
            </a:r>
          </a:p>
          <a:p>
            <a:pPr lvl="1"/>
            <a:r>
              <a:rPr lang="en-US" dirty="0" err="1">
                <a:solidFill>
                  <a:schemeClr val="tx1"/>
                </a:solidFill>
              </a:rPr>
              <a:t>Toujours</a:t>
            </a:r>
            <a:r>
              <a:rPr lang="en-US" dirty="0">
                <a:solidFill>
                  <a:schemeClr val="tx1"/>
                </a:solidFill>
              </a:rPr>
              <a:t> </a:t>
            </a:r>
            <a:r>
              <a:rPr lang="en-US" dirty="0" err="1">
                <a:solidFill>
                  <a:schemeClr val="tx1"/>
                </a:solidFill>
              </a:rPr>
              <a:t>en</a:t>
            </a:r>
            <a:r>
              <a:rPr lang="en-US" dirty="0">
                <a:solidFill>
                  <a:schemeClr val="tx1"/>
                </a:solidFill>
              </a:rPr>
              <a:t> </a:t>
            </a:r>
            <a:r>
              <a:rPr lang="en-US" dirty="0" err="1">
                <a:solidFill>
                  <a:schemeClr val="tx1"/>
                </a:solidFill>
              </a:rPr>
              <a:t>quête</a:t>
            </a:r>
            <a:r>
              <a:rPr lang="en-US" dirty="0">
                <a:solidFill>
                  <a:schemeClr val="tx1"/>
                </a:solidFill>
              </a:rPr>
              <a:t> </a:t>
            </a:r>
            <a:r>
              <a:rPr lang="en-US" dirty="0" err="1">
                <a:solidFill>
                  <a:schemeClr val="tx1"/>
                </a:solidFill>
              </a:rPr>
              <a:t>d’une</a:t>
            </a:r>
            <a:r>
              <a:rPr lang="en-US" dirty="0">
                <a:solidFill>
                  <a:schemeClr val="tx1"/>
                </a:solidFill>
              </a:rPr>
              <a:t> </a:t>
            </a:r>
            <a:r>
              <a:rPr lang="en-US" dirty="0" err="1">
                <a:solidFill>
                  <a:schemeClr val="tx1"/>
                </a:solidFill>
              </a:rPr>
              <a:t>meilleure</a:t>
            </a:r>
            <a:r>
              <a:rPr lang="en-US" dirty="0">
                <a:solidFill>
                  <a:schemeClr val="tx1"/>
                </a:solidFill>
              </a:rPr>
              <a:t> performance, via </a:t>
            </a:r>
            <a:r>
              <a:rPr lang="en-US" dirty="0" err="1">
                <a:solidFill>
                  <a:schemeClr val="tx1"/>
                </a:solidFill>
              </a:rPr>
              <a:t>l’amélioration</a:t>
            </a:r>
            <a:r>
              <a:rPr lang="en-US" dirty="0">
                <a:solidFill>
                  <a:schemeClr val="tx1"/>
                </a:solidFill>
              </a:rPr>
              <a:t> continue</a:t>
            </a:r>
          </a:p>
          <a:p>
            <a:pPr lvl="1"/>
            <a:endParaRPr lang="en-US" dirty="0">
              <a:solidFill>
                <a:schemeClr val="tx1"/>
              </a:solidFill>
            </a:endParaRPr>
          </a:p>
          <a:p>
            <a:pPr lvl="1"/>
            <a:endParaRPr lang="en-US" dirty="0">
              <a:solidFill>
                <a:schemeClr val="tx1"/>
              </a:solidFill>
            </a:endParaRPr>
          </a:p>
          <a:p>
            <a:pPr lvl="1"/>
            <a:endParaRPr lang="en-US" dirty="0"/>
          </a:p>
          <a:p>
            <a:endParaRPr lang="fr-FR" dirty="0"/>
          </a:p>
        </p:txBody>
      </p:sp>
      <p:pic>
        <p:nvPicPr>
          <p:cNvPr id="5" name="Image 4">
            <a:extLst>
              <a:ext uri="{FF2B5EF4-FFF2-40B4-BE49-F238E27FC236}">
                <a16:creationId xmlns:a16="http://schemas.microsoft.com/office/drawing/2014/main" id="{F3687B69-0563-4438-9A3D-20B48DAD1F7B}"/>
              </a:ext>
            </a:extLst>
          </p:cNvPr>
          <p:cNvPicPr>
            <a:picLocks noChangeAspect="1"/>
          </p:cNvPicPr>
          <p:nvPr/>
        </p:nvPicPr>
        <p:blipFill>
          <a:blip r:embed="rId3"/>
          <a:stretch>
            <a:fillRect/>
          </a:stretch>
        </p:blipFill>
        <p:spPr>
          <a:xfrm>
            <a:off x="11136560" y="131884"/>
            <a:ext cx="858388" cy="858388"/>
          </a:xfrm>
          <a:prstGeom prst="rect">
            <a:avLst/>
          </a:prstGeom>
        </p:spPr>
      </p:pic>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604" y="4202546"/>
            <a:ext cx="2286418" cy="1965950"/>
          </a:xfrm>
          <a:prstGeom prst="rect">
            <a:avLst/>
          </a:prstGeom>
        </p:spPr>
      </p:pic>
    </p:spTree>
    <p:extLst>
      <p:ext uri="{BB962C8B-B14F-4D97-AF65-F5344CB8AC3E}">
        <p14:creationId xmlns:p14="http://schemas.microsoft.com/office/powerpoint/2010/main" val="16487230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Product Owner</a:t>
            </a:r>
          </a:p>
        </p:txBody>
      </p:sp>
      <p:pic>
        <p:nvPicPr>
          <p:cNvPr id="7" name="Image 6"/>
          <p:cNvPicPr>
            <a:picLocks noChangeAspect="1"/>
          </p:cNvPicPr>
          <p:nvPr/>
        </p:nvPicPr>
        <p:blipFill>
          <a:blip r:embed="rId2"/>
          <a:stretch>
            <a:fillRect/>
          </a:stretch>
        </p:blipFill>
        <p:spPr>
          <a:xfrm>
            <a:off x="3268823" y="4198561"/>
            <a:ext cx="1398437" cy="1250000"/>
          </a:xfrm>
          <a:prstGeom prst="rect">
            <a:avLst/>
          </a:prstGeom>
        </p:spPr>
      </p:pic>
      <p:sp>
        <p:nvSpPr>
          <p:cNvPr id="8" name="Rectangle 7"/>
          <p:cNvSpPr/>
          <p:nvPr/>
        </p:nvSpPr>
        <p:spPr>
          <a:xfrm>
            <a:off x="2408246" y="5589139"/>
            <a:ext cx="3175085" cy="769441"/>
          </a:xfrm>
          <a:prstGeom prst="rect">
            <a:avLst/>
          </a:prstGeom>
        </p:spPr>
        <p:txBody>
          <a:bodyPr wrap="square">
            <a:spAutoFit/>
          </a:bodyPr>
          <a:lstStyle/>
          <a:p>
            <a:pPr algn="ctr" defTabSz="914400">
              <a:lnSpc>
                <a:spcPct val="110000"/>
              </a:lnSpc>
              <a:spcAft>
                <a:spcPts val="1800"/>
              </a:spcAft>
            </a:pPr>
            <a:r>
              <a:rPr lang="fr-FR" sz="2000" dirty="0">
                <a:solidFill>
                  <a:schemeClr val="accent3"/>
                </a:solidFill>
                <a:ea typeface="+mj-ea"/>
                <a:cs typeface="+mj-cs"/>
              </a:rPr>
              <a:t>Maximiser la valeur du produit</a:t>
            </a:r>
          </a:p>
        </p:txBody>
      </p:sp>
      <p:sp>
        <p:nvSpPr>
          <p:cNvPr id="10" name="Rectangle 9"/>
          <p:cNvSpPr/>
          <p:nvPr/>
        </p:nvSpPr>
        <p:spPr>
          <a:xfrm>
            <a:off x="5609866" y="1785372"/>
            <a:ext cx="3096344" cy="769441"/>
          </a:xfrm>
          <a:prstGeom prst="rect">
            <a:avLst/>
          </a:prstGeom>
        </p:spPr>
        <p:txBody>
          <a:bodyPr wrap="square">
            <a:spAutoFit/>
          </a:bodyPr>
          <a:lstStyle/>
          <a:p>
            <a:pPr algn="ctr" defTabSz="914400">
              <a:lnSpc>
                <a:spcPct val="110000"/>
              </a:lnSpc>
              <a:spcAft>
                <a:spcPts val="1800"/>
              </a:spcAft>
            </a:pPr>
            <a:r>
              <a:rPr lang="fr-FR" sz="2000" dirty="0">
                <a:solidFill>
                  <a:schemeClr val="accent4"/>
                </a:solidFill>
                <a:ea typeface="+mj-ea"/>
                <a:cs typeface="+mj-cs"/>
              </a:rPr>
              <a:t>Optimiser le ROI et le TCO du produit</a:t>
            </a:r>
          </a:p>
        </p:txBody>
      </p:sp>
      <p:sp>
        <p:nvSpPr>
          <p:cNvPr id="12" name="Rectangle 11"/>
          <p:cNvSpPr/>
          <p:nvPr/>
        </p:nvSpPr>
        <p:spPr>
          <a:xfrm>
            <a:off x="6519292" y="5448561"/>
            <a:ext cx="3081908" cy="1015663"/>
          </a:xfrm>
          <a:prstGeom prst="rect">
            <a:avLst/>
          </a:prstGeom>
        </p:spPr>
        <p:txBody>
          <a:bodyPr wrap="square">
            <a:spAutoFit/>
          </a:bodyPr>
          <a:lstStyle/>
          <a:p>
            <a:pPr algn="ctr"/>
            <a:r>
              <a:rPr lang="fr-FR" sz="2000" dirty="0">
                <a:solidFill>
                  <a:schemeClr val="accent2"/>
                </a:solidFill>
                <a:ea typeface="+mj-ea"/>
                <a:cs typeface="+mj-cs"/>
              </a:rPr>
              <a:t>Représenter le client et les utilisateurs </a:t>
            </a:r>
          </a:p>
          <a:p>
            <a:pPr algn="ctr"/>
            <a:r>
              <a:rPr lang="fr-FR" sz="2000" dirty="0">
                <a:solidFill>
                  <a:schemeClr val="accent2"/>
                </a:solidFill>
                <a:ea typeface="+mj-ea"/>
                <a:cs typeface="+mj-cs"/>
              </a:rPr>
              <a:t>(parties prenantes)</a:t>
            </a:r>
          </a:p>
        </p:txBody>
      </p:sp>
      <p:pic>
        <p:nvPicPr>
          <p:cNvPr id="13" name="Image 1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269835" y="1912037"/>
            <a:ext cx="1411167" cy="3536524"/>
          </a:xfrm>
          <a:prstGeom prst="rect">
            <a:avLst/>
          </a:prstGeom>
        </p:spPr>
      </p:pic>
      <p:sp>
        <p:nvSpPr>
          <p:cNvPr id="14" name="Rectangle 13"/>
          <p:cNvSpPr/>
          <p:nvPr/>
        </p:nvSpPr>
        <p:spPr>
          <a:xfrm>
            <a:off x="9601200" y="1269314"/>
            <a:ext cx="2372007" cy="769441"/>
          </a:xfrm>
          <a:prstGeom prst="rect">
            <a:avLst/>
          </a:prstGeom>
        </p:spPr>
        <p:txBody>
          <a:bodyPr wrap="square">
            <a:spAutoFit/>
          </a:bodyPr>
          <a:lstStyle/>
          <a:p>
            <a:pPr defTabSz="914400">
              <a:lnSpc>
                <a:spcPct val="110000"/>
              </a:lnSpc>
              <a:spcAft>
                <a:spcPts val="1800"/>
              </a:spcAft>
            </a:pPr>
            <a:r>
              <a:rPr lang="fr-FR" sz="2000" dirty="0">
                <a:solidFill>
                  <a:schemeClr val="accent5"/>
                </a:solidFill>
                <a:ea typeface="+mj-ea"/>
                <a:cs typeface="+mj-cs"/>
              </a:rPr>
              <a:t>Responsable du Product </a:t>
            </a:r>
            <a:r>
              <a:rPr lang="fr-FR" sz="2000" dirty="0" err="1">
                <a:solidFill>
                  <a:schemeClr val="accent5"/>
                </a:solidFill>
                <a:ea typeface="+mj-ea"/>
                <a:cs typeface="+mj-cs"/>
              </a:rPr>
              <a:t>Backlog</a:t>
            </a:r>
            <a:endParaRPr lang="fr-FR" sz="2000" dirty="0">
              <a:solidFill>
                <a:schemeClr val="accent5"/>
              </a:solidFill>
              <a:ea typeface="+mj-ea"/>
              <a:cs typeface="+mj-cs"/>
            </a:endParaRPr>
          </a:p>
        </p:txBody>
      </p:sp>
      <p:sp>
        <p:nvSpPr>
          <p:cNvPr id="15" name="Rectangle 14"/>
          <p:cNvSpPr/>
          <p:nvPr/>
        </p:nvSpPr>
        <p:spPr>
          <a:xfrm>
            <a:off x="2368408" y="2972413"/>
            <a:ext cx="1967205" cy="707886"/>
          </a:xfrm>
          <a:prstGeom prst="rect">
            <a:avLst/>
          </a:prstGeom>
        </p:spPr>
        <p:txBody>
          <a:bodyPr wrap="none">
            <a:spAutoFit/>
          </a:bodyPr>
          <a:lstStyle/>
          <a:p>
            <a:pPr algn="ctr"/>
            <a:r>
              <a:rPr lang="fr-FR" sz="2000" dirty="0">
                <a:ea typeface="+mj-ea"/>
                <a:cs typeface="+mj-cs"/>
              </a:rPr>
              <a:t>Porter la vision</a:t>
            </a:r>
          </a:p>
          <a:p>
            <a:pPr algn="ctr"/>
            <a:r>
              <a:rPr lang="fr-FR" sz="2000" dirty="0">
                <a:ea typeface="+mj-ea"/>
                <a:cs typeface="+mj-cs"/>
              </a:rPr>
              <a:t> du produit</a:t>
            </a:r>
          </a:p>
        </p:txBody>
      </p:sp>
      <p:pic>
        <p:nvPicPr>
          <p:cNvPr id="16" name="Image 15"/>
          <p:cNvPicPr>
            <a:picLocks noChangeAspect="1"/>
          </p:cNvPicPr>
          <p:nvPr/>
        </p:nvPicPr>
        <p:blipFill>
          <a:blip r:embed="rId4"/>
          <a:stretch>
            <a:fillRect/>
          </a:stretch>
        </p:blipFill>
        <p:spPr>
          <a:xfrm>
            <a:off x="7158038" y="3974068"/>
            <a:ext cx="2033588" cy="1185595"/>
          </a:xfrm>
          <a:prstGeom prst="rect">
            <a:avLst/>
          </a:prstGeom>
        </p:spPr>
      </p:pic>
      <p:pic>
        <p:nvPicPr>
          <p:cNvPr id="17" name="Image 16"/>
          <p:cNvPicPr>
            <a:picLocks noChangeAspect="1"/>
          </p:cNvPicPr>
          <p:nvPr/>
        </p:nvPicPr>
        <p:blipFill>
          <a:blip r:embed="rId5"/>
          <a:stretch>
            <a:fillRect/>
          </a:stretch>
        </p:blipFill>
        <p:spPr>
          <a:xfrm>
            <a:off x="3268823" y="1550367"/>
            <a:ext cx="972561" cy="1374921"/>
          </a:xfrm>
          <a:prstGeom prst="rect">
            <a:avLst/>
          </a:prstGeom>
        </p:spPr>
      </p:pic>
      <p:pic>
        <p:nvPicPr>
          <p:cNvPr id="18" name="Image 17"/>
          <p:cNvPicPr>
            <a:picLocks noChangeAspect="1"/>
          </p:cNvPicPr>
          <p:nvPr/>
        </p:nvPicPr>
        <p:blipFill>
          <a:blip r:embed="rId6"/>
          <a:stretch>
            <a:fillRect/>
          </a:stretch>
        </p:blipFill>
        <p:spPr>
          <a:xfrm>
            <a:off x="6372493" y="2609832"/>
            <a:ext cx="1352550" cy="1287580"/>
          </a:xfrm>
          <a:prstGeom prst="rect">
            <a:avLst/>
          </a:prstGeom>
        </p:spPr>
      </p:pic>
      <p:pic>
        <p:nvPicPr>
          <p:cNvPr id="19" name="Image 18">
            <a:extLst>
              <a:ext uri="{FF2B5EF4-FFF2-40B4-BE49-F238E27FC236}">
                <a16:creationId xmlns:a16="http://schemas.microsoft.com/office/drawing/2014/main" id="{F3687B69-0563-4438-9A3D-20B48DAD1F7B}"/>
              </a:ext>
            </a:extLst>
          </p:cNvPr>
          <p:cNvPicPr>
            <a:picLocks noChangeAspect="1"/>
          </p:cNvPicPr>
          <p:nvPr/>
        </p:nvPicPr>
        <p:blipFill>
          <a:blip r:embed="rId7"/>
          <a:stretch>
            <a:fillRect/>
          </a:stretch>
        </p:blipFill>
        <p:spPr>
          <a:xfrm>
            <a:off x="11136560" y="131884"/>
            <a:ext cx="858388" cy="858388"/>
          </a:xfrm>
          <a:prstGeom prst="rect">
            <a:avLst/>
          </a:prstGeom>
        </p:spPr>
      </p:pic>
    </p:spTree>
    <p:extLst>
      <p:ext uri="{BB962C8B-B14F-4D97-AF65-F5344CB8AC3E}">
        <p14:creationId xmlns:p14="http://schemas.microsoft.com/office/powerpoint/2010/main" val="38336765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droits du PO</a:t>
            </a:r>
          </a:p>
        </p:txBody>
      </p:sp>
      <p:sp>
        <p:nvSpPr>
          <p:cNvPr id="3" name="Espace réservé du contenu 2"/>
          <p:cNvSpPr>
            <a:spLocks noGrp="1"/>
          </p:cNvSpPr>
          <p:nvPr>
            <p:ph idx="1"/>
          </p:nvPr>
        </p:nvSpPr>
        <p:spPr/>
        <p:txBody>
          <a:bodyPr/>
          <a:lstStyle/>
          <a:p>
            <a:r>
              <a:rPr lang="fr-FR" dirty="0"/>
              <a:t>Pourvoir changer d’avis d’une itération à l’autre en acceptant </a:t>
            </a:r>
          </a:p>
          <a:p>
            <a:pPr marL="0" indent="0">
              <a:buNone/>
            </a:pPr>
            <a:r>
              <a:rPr lang="fr-FR" dirty="0"/>
              <a:t>les conséquences.</a:t>
            </a:r>
          </a:p>
          <a:p>
            <a:endParaRPr lang="fr-FR" dirty="0"/>
          </a:p>
          <a:p>
            <a:endParaRPr lang="fr-FR" dirty="0"/>
          </a:p>
          <a:p>
            <a:r>
              <a:rPr lang="fr-FR" dirty="0"/>
              <a:t>Connaitre l’évolution de la somme de travail restant.</a:t>
            </a:r>
          </a:p>
          <a:p>
            <a:endParaRPr lang="fr-FR" dirty="0"/>
          </a:p>
          <a:p>
            <a:endParaRPr lang="fr-FR" dirty="0"/>
          </a:p>
        </p:txBody>
      </p:sp>
      <p:pic>
        <p:nvPicPr>
          <p:cNvPr id="6" name="Image 5"/>
          <p:cNvPicPr>
            <a:picLocks noChangeAspect="1"/>
          </p:cNvPicPr>
          <p:nvPr/>
        </p:nvPicPr>
        <p:blipFill>
          <a:blip r:embed="rId2"/>
          <a:stretch>
            <a:fillRect/>
          </a:stretch>
        </p:blipFill>
        <p:spPr>
          <a:xfrm>
            <a:off x="10117887" y="1615320"/>
            <a:ext cx="1954774" cy="2446703"/>
          </a:xfrm>
          <a:prstGeom prst="rect">
            <a:avLst/>
          </a:prstGeom>
        </p:spPr>
      </p:pic>
      <p:pic>
        <p:nvPicPr>
          <p:cNvPr id="7" name="Image 6"/>
          <p:cNvPicPr>
            <a:picLocks noChangeAspect="1"/>
          </p:cNvPicPr>
          <p:nvPr/>
        </p:nvPicPr>
        <p:blipFill>
          <a:blip r:embed="rId3"/>
          <a:stretch>
            <a:fillRect/>
          </a:stretch>
        </p:blipFill>
        <p:spPr>
          <a:xfrm>
            <a:off x="4552950" y="4294995"/>
            <a:ext cx="3814486" cy="2275976"/>
          </a:xfrm>
          <a:prstGeom prst="rect">
            <a:avLst/>
          </a:prstGeom>
        </p:spPr>
      </p:pic>
      <p:pic>
        <p:nvPicPr>
          <p:cNvPr id="8" name="Image 7">
            <a:extLst>
              <a:ext uri="{FF2B5EF4-FFF2-40B4-BE49-F238E27FC236}">
                <a16:creationId xmlns:a16="http://schemas.microsoft.com/office/drawing/2014/main" id="{F3687B69-0563-4438-9A3D-20B48DAD1F7B}"/>
              </a:ext>
            </a:extLst>
          </p:cNvPr>
          <p:cNvPicPr>
            <a:picLocks noChangeAspect="1"/>
          </p:cNvPicPr>
          <p:nvPr/>
        </p:nvPicPr>
        <p:blipFill>
          <a:blip r:embed="rId4"/>
          <a:stretch>
            <a:fillRect/>
          </a:stretch>
        </p:blipFill>
        <p:spPr>
          <a:xfrm>
            <a:off x="11136560" y="131884"/>
            <a:ext cx="858388" cy="858388"/>
          </a:xfrm>
          <a:prstGeom prst="rect">
            <a:avLst/>
          </a:prstGeom>
        </p:spPr>
      </p:pic>
    </p:spTree>
    <p:extLst>
      <p:ext uri="{BB962C8B-B14F-4D97-AF65-F5344CB8AC3E}">
        <p14:creationId xmlns:p14="http://schemas.microsoft.com/office/powerpoint/2010/main" val="27177330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Devoirs du PO</a:t>
            </a:r>
          </a:p>
        </p:txBody>
      </p:sp>
      <p:pic>
        <p:nvPicPr>
          <p:cNvPr id="4" name="Image 3"/>
          <p:cNvPicPr>
            <a:picLocks noChangeAspect="1"/>
          </p:cNvPicPr>
          <p:nvPr/>
        </p:nvPicPr>
        <p:blipFill>
          <a:blip r:embed="rId2"/>
          <a:stretch>
            <a:fillRect/>
          </a:stretch>
        </p:blipFill>
        <p:spPr>
          <a:xfrm>
            <a:off x="2765575" y="2674985"/>
            <a:ext cx="1838325" cy="1104900"/>
          </a:xfrm>
          <a:prstGeom prst="rect">
            <a:avLst/>
          </a:prstGeom>
        </p:spPr>
      </p:pic>
      <p:sp>
        <p:nvSpPr>
          <p:cNvPr id="5" name="Rectangle 4"/>
          <p:cNvSpPr/>
          <p:nvPr/>
        </p:nvSpPr>
        <p:spPr>
          <a:xfrm>
            <a:off x="1355875" y="1848652"/>
            <a:ext cx="4183667" cy="769441"/>
          </a:xfrm>
          <a:prstGeom prst="rect">
            <a:avLst/>
          </a:prstGeom>
        </p:spPr>
        <p:txBody>
          <a:bodyPr wrap="square">
            <a:spAutoFit/>
          </a:bodyPr>
          <a:lstStyle/>
          <a:p>
            <a:pPr algn="ctr" defTabSz="914400">
              <a:lnSpc>
                <a:spcPct val="110000"/>
              </a:lnSpc>
              <a:spcAft>
                <a:spcPts val="1800"/>
              </a:spcAft>
            </a:pPr>
            <a:r>
              <a:rPr lang="fr-FR" sz="2000" dirty="0">
                <a:solidFill>
                  <a:schemeClr val="accent2"/>
                </a:solidFill>
                <a:ea typeface="+mj-ea"/>
                <a:cs typeface="+mj-cs"/>
              </a:rPr>
              <a:t>Fédérer l’équipe autour d'une vision du produit</a:t>
            </a:r>
          </a:p>
        </p:txBody>
      </p:sp>
      <p:pic>
        <p:nvPicPr>
          <p:cNvPr id="6" name="Image 5"/>
          <p:cNvPicPr>
            <a:picLocks noChangeAspect="1"/>
          </p:cNvPicPr>
          <p:nvPr/>
        </p:nvPicPr>
        <p:blipFill>
          <a:blip r:embed="rId3"/>
          <a:stretch>
            <a:fillRect/>
          </a:stretch>
        </p:blipFill>
        <p:spPr>
          <a:xfrm>
            <a:off x="5885909" y="2791032"/>
            <a:ext cx="2390775" cy="1228725"/>
          </a:xfrm>
          <a:prstGeom prst="rect">
            <a:avLst/>
          </a:prstGeom>
        </p:spPr>
      </p:pic>
      <p:sp>
        <p:nvSpPr>
          <p:cNvPr id="7" name="Rectangle 6"/>
          <p:cNvSpPr/>
          <p:nvPr/>
        </p:nvSpPr>
        <p:spPr>
          <a:xfrm>
            <a:off x="1556712" y="6307145"/>
            <a:ext cx="4910763" cy="402161"/>
          </a:xfrm>
          <a:prstGeom prst="rect">
            <a:avLst/>
          </a:prstGeom>
        </p:spPr>
        <p:txBody>
          <a:bodyPr wrap="square">
            <a:spAutoFit/>
          </a:bodyPr>
          <a:lstStyle/>
          <a:p>
            <a:pPr algn="ctr" defTabSz="914400">
              <a:lnSpc>
                <a:spcPct val="110000"/>
              </a:lnSpc>
              <a:spcAft>
                <a:spcPts val="1800"/>
              </a:spcAft>
            </a:pPr>
            <a:r>
              <a:rPr lang="fr-FR" sz="2000" dirty="0">
                <a:solidFill>
                  <a:schemeClr val="accent4"/>
                </a:solidFill>
                <a:ea typeface="+mj-ea"/>
                <a:cs typeface="+mj-cs"/>
              </a:rPr>
              <a:t>Participer aux événements </a:t>
            </a:r>
            <a:r>
              <a:rPr lang="fr-FR" sz="2000" dirty="0" err="1">
                <a:solidFill>
                  <a:schemeClr val="accent4"/>
                </a:solidFill>
                <a:ea typeface="+mj-ea"/>
                <a:cs typeface="+mj-cs"/>
              </a:rPr>
              <a:t>Scrum</a:t>
            </a:r>
            <a:endParaRPr lang="fr-FR" sz="2000" dirty="0">
              <a:solidFill>
                <a:schemeClr val="accent4"/>
              </a:solidFill>
              <a:ea typeface="+mj-ea"/>
              <a:cs typeface="+mj-cs"/>
            </a:endParaRPr>
          </a:p>
        </p:txBody>
      </p:sp>
      <p:pic>
        <p:nvPicPr>
          <p:cNvPr id="8" name="Image 7"/>
          <p:cNvPicPr>
            <a:picLocks noChangeAspect="1"/>
          </p:cNvPicPr>
          <p:nvPr/>
        </p:nvPicPr>
        <p:blipFill>
          <a:blip r:embed="rId4"/>
          <a:stretch>
            <a:fillRect/>
          </a:stretch>
        </p:blipFill>
        <p:spPr>
          <a:xfrm>
            <a:off x="9431447" y="3650419"/>
            <a:ext cx="2228550" cy="1469007"/>
          </a:xfrm>
          <a:prstGeom prst="rect">
            <a:avLst/>
          </a:prstGeom>
        </p:spPr>
      </p:pic>
      <p:sp>
        <p:nvSpPr>
          <p:cNvPr id="9" name="Rectangle 8"/>
          <p:cNvSpPr/>
          <p:nvPr/>
        </p:nvSpPr>
        <p:spPr>
          <a:xfrm>
            <a:off x="8374740" y="5343635"/>
            <a:ext cx="4341964" cy="1310102"/>
          </a:xfrm>
          <a:prstGeom prst="rect">
            <a:avLst/>
          </a:prstGeom>
        </p:spPr>
        <p:txBody>
          <a:bodyPr wrap="square">
            <a:spAutoFit/>
          </a:bodyPr>
          <a:lstStyle/>
          <a:p>
            <a:pPr algn="ctr" defTabSz="914400">
              <a:lnSpc>
                <a:spcPct val="110000"/>
              </a:lnSpc>
              <a:spcAft>
                <a:spcPts val="1800"/>
              </a:spcAft>
            </a:pPr>
            <a:r>
              <a:rPr lang="fr-FR" sz="2000" dirty="0">
                <a:ea typeface="+mj-ea"/>
                <a:cs typeface="+mj-cs"/>
              </a:rPr>
              <a:t>Préparer les itérations </a:t>
            </a:r>
          </a:p>
          <a:p>
            <a:pPr algn="ctr" defTabSz="914400">
              <a:lnSpc>
                <a:spcPct val="110000"/>
              </a:lnSpc>
              <a:spcAft>
                <a:spcPts val="1800"/>
              </a:spcAft>
            </a:pPr>
            <a:r>
              <a:rPr lang="fr-FR" sz="2000" dirty="0">
                <a:ea typeface="+mj-ea"/>
                <a:cs typeface="+mj-cs"/>
              </a:rPr>
              <a:t>(contenu, scénarios de tests/d'acceptation)</a:t>
            </a:r>
          </a:p>
        </p:txBody>
      </p:sp>
      <p:pic>
        <p:nvPicPr>
          <p:cNvPr id="10" name="Image 9"/>
          <p:cNvPicPr>
            <a:picLocks noChangeAspect="1"/>
          </p:cNvPicPr>
          <p:nvPr/>
        </p:nvPicPr>
        <p:blipFill>
          <a:blip r:embed="rId5"/>
          <a:stretch>
            <a:fillRect/>
          </a:stretch>
        </p:blipFill>
        <p:spPr>
          <a:xfrm>
            <a:off x="3125666" y="4549870"/>
            <a:ext cx="1409700" cy="1676400"/>
          </a:xfrm>
          <a:prstGeom prst="rect">
            <a:avLst/>
          </a:prstGeom>
        </p:spPr>
      </p:pic>
      <p:sp>
        <p:nvSpPr>
          <p:cNvPr id="11" name="Rectangle 10"/>
          <p:cNvSpPr/>
          <p:nvPr/>
        </p:nvSpPr>
        <p:spPr>
          <a:xfrm>
            <a:off x="5620148" y="4192388"/>
            <a:ext cx="3135925" cy="769441"/>
          </a:xfrm>
          <a:prstGeom prst="rect">
            <a:avLst/>
          </a:prstGeom>
        </p:spPr>
        <p:txBody>
          <a:bodyPr wrap="square">
            <a:spAutoFit/>
          </a:bodyPr>
          <a:lstStyle/>
          <a:p>
            <a:pPr algn="ctr" defTabSz="914400">
              <a:lnSpc>
                <a:spcPct val="110000"/>
              </a:lnSpc>
              <a:spcAft>
                <a:spcPts val="1800"/>
              </a:spcAft>
            </a:pPr>
            <a:r>
              <a:rPr lang="fr-FR" sz="2000" dirty="0">
                <a:solidFill>
                  <a:schemeClr val="accent5"/>
                </a:solidFill>
                <a:ea typeface="+mj-ea"/>
                <a:cs typeface="+mj-cs"/>
              </a:rPr>
              <a:t>Etre au contact régulier des utilisateurs</a:t>
            </a:r>
          </a:p>
        </p:txBody>
      </p:sp>
      <p:pic>
        <p:nvPicPr>
          <p:cNvPr id="12" name="Image 11"/>
          <p:cNvPicPr>
            <a:picLocks noChangeAspect="1"/>
          </p:cNvPicPr>
          <p:nvPr/>
        </p:nvPicPr>
        <p:blipFill>
          <a:blip r:embed="rId6"/>
          <a:stretch>
            <a:fillRect/>
          </a:stretch>
        </p:blipFill>
        <p:spPr>
          <a:xfrm>
            <a:off x="8902188" y="1248391"/>
            <a:ext cx="1762125" cy="1476375"/>
          </a:xfrm>
          <a:prstGeom prst="rect">
            <a:avLst/>
          </a:prstGeom>
        </p:spPr>
      </p:pic>
      <p:sp>
        <p:nvSpPr>
          <p:cNvPr id="13" name="Rectangle 12"/>
          <p:cNvSpPr/>
          <p:nvPr/>
        </p:nvSpPr>
        <p:spPr>
          <a:xfrm>
            <a:off x="6168008" y="292892"/>
            <a:ext cx="4647869" cy="1107996"/>
          </a:xfrm>
          <a:prstGeom prst="rect">
            <a:avLst/>
          </a:prstGeom>
        </p:spPr>
        <p:txBody>
          <a:bodyPr wrap="square">
            <a:spAutoFit/>
          </a:bodyPr>
          <a:lstStyle/>
          <a:p>
            <a:pPr defTabSz="914400">
              <a:lnSpc>
                <a:spcPct val="110000"/>
              </a:lnSpc>
              <a:spcAft>
                <a:spcPts val="1800"/>
              </a:spcAft>
            </a:pPr>
            <a:r>
              <a:rPr lang="fr-CH" sz="2000" dirty="0">
                <a:solidFill>
                  <a:schemeClr val="tx2"/>
                </a:solidFill>
                <a:ea typeface="+mj-ea"/>
                <a:cs typeface="+mj-cs"/>
              </a:rPr>
              <a:t>Être disponible durant toute l’itération </a:t>
            </a:r>
            <a:r>
              <a:rPr lang="fr-FR" sz="2000" dirty="0">
                <a:solidFill>
                  <a:schemeClr val="tx2"/>
                </a:solidFill>
                <a:ea typeface="+mj-ea"/>
                <a:cs typeface="+mj-cs"/>
              </a:rPr>
              <a:t>pour répondre aux questions de l'équipe</a:t>
            </a:r>
          </a:p>
        </p:txBody>
      </p:sp>
      <p:pic>
        <p:nvPicPr>
          <p:cNvPr id="14" name="Image 13">
            <a:extLst>
              <a:ext uri="{FF2B5EF4-FFF2-40B4-BE49-F238E27FC236}">
                <a16:creationId xmlns:a16="http://schemas.microsoft.com/office/drawing/2014/main" id="{F3687B69-0563-4438-9A3D-20B48DAD1F7B}"/>
              </a:ext>
            </a:extLst>
          </p:cNvPr>
          <p:cNvPicPr>
            <a:picLocks noChangeAspect="1"/>
          </p:cNvPicPr>
          <p:nvPr/>
        </p:nvPicPr>
        <p:blipFill>
          <a:blip r:embed="rId7"/>
          <a:stretch>
            <a:fillRect/>
          </a:stretch>
        </p:blipFill>
        <p:spPr>
          <a:xfrm>
            <a:off x="11136560" y="131884"/>
            <a:ext cx="858388" cy="858388"/>
          </a:xfrm>
          <a:prstGeom prst="rect">
            <a:avLst/>
          </a:prstGeom>
        </p:spPr>
      </p:pic>
    </p:spTree>
    <p:extLst>
      <p:ext uri="{BB962C8B-B14F-4D97-AF65-F5344CB8AC3E}">
        <p14:creationId xmlns:p14="http://schemas.microsoft.com/office/powerpoint/2010/main" val="18599253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anti-pattern du PO</a:t>
            </a:r>
          </a:p>
        </p:txBody>
      </p:sp>
      <p:sp>
        <p:nvSpPr>
          <p:cNvPr id="3" name="Espace réservé du contenu 2"/>
          <p:cNvSpPr>
            <a:spLocks noGrp="1"/>
          </p:cNvSpPr>
          <p:nvPr>
            <p:ph idx="1"/>
          </p:nvPr>
        </p:nvSpPr>
        <p:spPr/>
        <p:txBody>
          <a:bodyPr>
            <a:normAutofit/>
          </a:bodyPr>
          <a:lstStyle/>
          <a:p>
            <a:r>
              <a:rPr lang="fr-FR" dirty="0"/>
              <a:t>Ne pas collaborer avec l’équipe</a:t>
            </a:r>
          </a:p>
          <a:p>
            <a:r>
              <a:rPr lang="fr-FR" dirty="0"/>
              <a:t>Communiquer au travers d’un outil plutôt que par interaction directe</a:t>
            </a:r>
          </a:p>
          <a:p>
            <a:r>
              <a:rPr lang="fr-FR" dirty="0"/>
              <a:t>Penser solution plutôt que « pourquoi ? »</a:t>
            </a:r>
          </a:p>
          <a:p>
            <a:r>
              <a:rPr lang="fr-FR" dirty="0"/>
              <a:t>Ne pas avoir de stratégies et traiter les items les uns après les autres</a:t>
            </a:r>
          </a:p>
          <a:p>
            <a:r>
              <a:rPr lang="fr-FR" dirty="0"/>
              <a:t>Remettre en cause la productivité de l’équipe</a:t>
            </a:r>
          </a:p>
          <a:p>
            <a:r>
              <a:rPr lang="fr-FR" dirty="0"/>
              <a:t>Se limiter à « on a toujours fait comme ça … »</a:t>
            </a:r>
          </a:p>
          <a:p>
            <a:r>
              <a:rPr lang="fr-FR" dirty="0"/>
              <a:t>Ne pas se soucier de la qualité du développement</a:t>
            </a:r>
          </a:p>
          <a:p>
            <a:endParaRPr lang="fr-FR" dirty="0"/>
          </a:p>
        </p:txBody>
      </p:sp>
      <p:pic>
        <p:nvPicPr>
          <p:cNvPr id="5" name="Image 4">
            <a:extLst>
              <a:ext uri="{FF2B5EF4-FFF2-40B4-BE49-F238E27FC236}">
                <a16:creationId xmlns:a16="http://schemas.microsoft.com/office/drawing/2014/main" id="{F3687B69-0563-4438-9A3D-20B48DAD1F7B}"/>
              </a:ext>
            </a:extLst>
          </p:cNvPr>
          <p:cNvPicPr>
            <a:picLocks noChangeAspect="1"/>
          </p:cNvPicPr>
          <p:nvPr/>
        </p:nvPicPr>
        <p:blipFill>
          <a:blip r:embed="rId2"/>
          <a:stretch>
            <a:fillRect/>
          </a:stretch>
        </p:blipFill>
        <p:spPr>
          <a:xfrm>
            <a:off x="11136560" y="131884"/>
            <a:ext cx="858388" cy="858388"/>
          </a:xfrm>
          <a:prstGeom prst="rect">
            <a:avLst/>
          </a:prstGeom>
        </p:spPr>
      </p:pic>
      <p:pic>
        <p:nvPicPr>
          <p:cNvPr id="6" name="Image 5"/>
          <p:cNvPicPr>
            <a:picLocks noChangeAspect="1"/>
          </p:cNvPicPr>
          <p:nvPr/>
        </p:nvPicPr>
        <p:blipFill>
          <a:blip r:embed="rId3"/>
          <a:stretch>
            <a:fillRect/>
          </a:stretch>
        </p:blipFill>
        <p:spPr>
          <a:xfrm>
            <a:off x="9858325" y="4341280"/>
            <a:ext cx="1707429" cy="2050139"/>
          </a:xfrm>
          <a:prstGeom prst="rect">
            <a:avLst/>
          </a:prstGeom>
        </p:spPr>
      </p:pic>
    </p:spTree>
    <p:extLst>
      <p:ext uri="{BB962C8B-B14F-4D97-AF65-F5344CB8AC3E}">
        <p14:creationId xmlns:p14="http://schemas.microsoft.com/office/powerpoint/2010/main" val="13143177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compétences et/ou qualités clés du PO</a:t>
            </a:r>
          </a:p>
        </p:txBody>
      </p:sp>
      <p:sp>
        <p:nvSpPr>
          <p:cNvPr id="3" name="Espace réservé du contenu 2"/>
          <p:cNvSpPr>
            <a:spLocks noGrp="1"/>
          </p:cNvSpPr>
          <p:nvPr>
            <p:ph idx="1"/>
          </p:nvPr>
        </p:nvSpPr>
        <p:spPr/>
        <p:txBody>
          <a:bodyPr>
            <a:normAutofit/>
          </a:bodyPr>
          <a:lstStyle/>
          <a:p>
            <a:r>
              <a:rPr lang="fr-FR" dirty="0">
                <a:solidFill>
                  <a:schemeClr val="accent6"/>
                </a:solidFill>
              </a:rPr>
              <a:t>Expert</a:t>
            </a:r>
            <a:r>
              <a:rPr lang="fr-FR" dirty="0"/>
              <a:t> : Produit &amp; business</a:t>
            </a:r>
          </a:p>
          <a:p>
            <a:pPr fontAlgn="t">
              <a:lnSpc>
                <a:spcPct val="110000"/>
              </a:lnSpc>
            </a:pPr>
            <a:r>
              <a:rPr lang="fr-FR" dirty="0">
                <a:solidFill>
                  <a:schemeClr val="accent6"/>
                </a:solidFill>
              </a:rPr>
              <a:t>Décideur</a:t>
            </a:r>
            <a:r>
              <a:rPr lang="fr-FR" dirty="0"/>
              <a:t> : légitime, disponible , pouvoir de décision</a:t>
            </a:r>
          </a:p>
          <a:p>
            <a:pPr fontAlgn="t">
              <a:lnSpc>
                <a:spcPct val="110000"/>
              </a:lnSpc>
            </a:pPr>
            <a:r>
              <a:rPr lang="fr-FR" dirty="0">
                <a:solidFill>
                  <a:schemeClr val="accent6"/>
                </a:solidFill>
              </a:rPr>
              <a:t>Communiquant</a:t>
            </a:r>
            <a:r>
              <a:rPr lang="fr-FR" dirty="0"/>
              <a:t> : Explicite le besoin à l’équipe de réalisation,  Capte les besoins réels du client et/ou des utilisateurs, communique sur l’avancement du produit</a:t>
            </a:r>
          </a:p>
          <a:p>
            <a:pPr fontAlgn="t">
              <a:lnSpc>
                <a:spcPct val="110000"/>
              </a:lnSpc>
            </a:pPr>
            <a:r>
              <a:rPr lang="fr-FR" dirty="0">
                <a:solidFill>
                  <a:schemeClr val="accent6"/>
                </a:solidFill>
              </a:rPr>
              <a:t>Visionnaire</a:t>
            </a:r>
            <a:r>
              <a:rPr lang="fr-FR" dirty="0"/>
              <a:t>: Doit porter la vision produit et fédérer l’équipe de réalisation et les parties prenantes autour</a:t>
            </a:r>
          </a:p>
          <a:p>
            <a:endParaRPr lang="fr-FR" dirty="0"/>
          </a:p>
        </p:txBody>
      </p:sp>
      <p:pic>
        <p:nvPicPr>
          <p:cNvPr id="5" name="Image 4">
            <a:extLst>
              <a:ext uri="{FF2B5EF4-FFF2-40B4-BE49-F238E27FC236}">
                <a16:creationId xmlns:a16="http://schemas.microsoft.com/office/drawing/2014/main" id="{F3687B69-0563-4438-9A3D-20B48DAD1F7B}"/>
              </a:ext>
            </a:extLst>
          </p:cNvPr>
          <p:cNvPicPr>
            <a:picLocks noChangeAspect="1"/>
          </p:cNvPicPr>
          <p:nvPr/>
        </p:nvPicPr>
        <p:blipFill>
          <a:blip r:embed="rId2"/>
          <a:stretch>
            <a:fillRect/>
          </a:stretch>
        </p:blipFill>
        <p:spPr>
          <a:xfrm>
            <a:off x="11136560" y="131884"/>
            <a:ext cx="858388" cy="858388"/>
          </a:xfrm>
          <a:prstGeom prst="rect">
            <a:avLst/>
          </a:prstGeom>
        </p:spPr>
      </p:pic>
      <p:pic>
        <p:nvPicPr>
          <p:cNvPr id="6" name="Image 5"/>
          <p:cNvPicPr>
            <a:picLocks noChangeAspect="1"/>
          </p:cNvPicPr>
          <p:nvPr/>
        </p:nvPicPr>
        <p:blipFill>
          <a:blip r:embed="rId3"/>
          <a:stretch>
            <a:fillRect/>
          </a:stretch>
        </p:blipFill>
        <p:spPr>
          <a:xfrm>
            <a:off x="9959925" y="4590662"/>
            <a:ext cx="1707429" cy="2050139"/>
          </a:xfrm>
          <a:prstGeom prst="rect">
            <a:avLst/>
          </a:prstGeom>
        </p:spPr>
      </p:pic>
    </p:spTree>
    <p:extLst>
      <p:ext uri="{BB962C8B-B14F-4D97-AF65-F5344CB8AC3E}">
        <p14:creationId xmlns:p14="http://schemas.microsoft.com/office/powerpoint/2010/main" val="26581603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Qu’est-ce qu’un PO</a:t>
            </a:r>
          </a:p>
        </p:txBody>
      </p:sp>
      <p:sp>
        <p:nvSpPr>
          <p:cNvPr id="3" name="Espace réservé du contenu 2"/>
          <p:cNvSpPr>
            <a:spLocks noGrp="1"/>
          </p:cNvSpPr>
          <p:nvPr>
            <p:ph idx="1"/>
          </p:nvPr>
        </p:nvSpPr>
        <p:spPr/>
        <p:txBody>
          <a:bodyPr>
            <a:normAutofit lnSpcReduction="10000"/>
          </a:bodyPr>
          <a:lstStyle/>
          <a:p>
            <a:r>
              <a:rPr lang="fr-FR" dirty="0"/>
              <a:t>Responsabilités</a:t>
            </a:r>
          </a:p>
          <a:p>
            <a:pPr lvl="1"/>
            <a:r>
              <a:rPr lang="en-US" dirty="0"/>
              <a:t>Interface avec le client</a:t>
            </a:r>
          </a:p>
          <a:p>
            <a:pPr lvl="1"/>
            <a:r>
              <a:rPr lang="en-US" dirty="0" err="1"/>
              <a:t>Etablir</a:t>
            </a:r>
            <a:r>
              <a:rPr lang="en-US" dirty="0"/>
              <a:t> la vision </a:t>
            </a:r>
            <a:r>
              <a:rPr lang="en-US" dirty="0" err="1"/>
              <a:t>produit</a:t>
            </a:r>
            <a:endParaRPr lang="en-US" dirty="0"/>
          </a:p>
          <a:p>
            <a:pPr lvl="1"/>
            <a:r>
              <a:rPr lang="en-US" dirty="0" err="1"/>
              <a:t>Définir</a:t>
            </a:r>
            <a:r>
              <a:rPr lang="en-US" dirty="0"/>
              <a:t> et </a:t>
            </a:r>
            <a:r>
              <a:rPr lang="en-US" dirty="0" err="1"/>
              <a:t>maintenir</a:t>
            </a:r>
            <a:r>
              <a:rPr lang="en-US" dirty="0"/>
              <a:t> la </a:t>
            </a:r>
            <a:r>
              <a:rPr lang="en-US" dirty="0" err="1"/>
              <a:t>liste</a:t>
            </a:r>
            <a:r>
              <a:rPr lang="en-US" dirty="0"/>
              <a:t> des </a:t>
            </a:r>
            <a:r>
              <a:rPr lang="en-US" dirty="0" err="1"/>
              <a:t>exigences</a:t>
            </a:r>
            <a:endParaRPr lang="en-US" dirty="0"/>
          </a:p>
          <a:p>
            <a:pPr lvl="1"/>
            <a:r>
              <a:rPr lang="en-US" dirty="0" err="1"/>
              <a:t>Planifier</a:t>
            </a:r>
            <a:r>
              <a:rPr lang="en-US" dirty="0"/>
              <a:t> les releases et les livraisons</a:t>
            </a:r>
          </a:p>
          <a:p>
            <a:pPr lvl="1"/>
            <a:r>
              <a:rPr lang="fr-FR" dirty="0"/>
              <a:t>Satisfaction client</a:t>
            </a:r>
            <a:endParaRPr lang="en-US" dirty="0"/>
          </a:p>
          <a:p>
            <a:pPr lvl="1">
              <a:lnSpc>
                <a:spcPct val="150000"/>
              </a:lnSpc>
            </a:pPr>
            <a:r>
              <a:rPr lang="fr-FR" dirty="0"/>
              <a:t>Valeur business du produit</a:t>
            </a:r>
          </a:p>
          <a:p>
            <a:pPr lvl="1">
              <a:lnSpc>
                <a:spcPct val="150000"/>
              </a:lnSpc>
            </a:pPr>
            <a:r>
              <a:rPr lang="fr-FR" dirty="0"/>
              <a:t>Délai et coût</a:t>
            </a:r>
          </a:p>
          <a:p>
            <a:endParaRPr lang="fr-FR" dirty="0"/>
          </a:p>
          <a:p>
            <a:r>
              <a:rPr lang="fr-FR" b="1" dirty="0">
                <a:solidFill>
                  <a:schemeClr val="accent6"/>
                </a:solidFill>
              </a:rPr>
              <a:t>Un Product Owner est une personne qui porte la vision du produit.</a:t>
            </a:r>
          </a:p>
          <a:p>
            <a:endParaRPr lang="fr-FR" dirty="0"/>
          </a:p>
        </p:txBody>
      </p:sp>
      <p:pic>
        <p:nvPicPr>
          <p:cNvPr id="5" name="Image 4">
            <a:extLst>
              <a:ext uri="{FF2B5EF4-FFF2-40B4-BE49-F238E27FC236}">
                <a16:creationId xmlns:a16="http://schemas.microsoft.com/office/drawing/2014/main" id="{F3687B69-0563-4438-9A3D-20B48DAD1F7B}"/>
              </a:ext>
            </a:extLst>
          </p:cNvPr>
          <p:cNvPicPr>
            <a:picLocks noChangeAspect="1"/>
          </p:cNvPicPr>
          <p:nvPr/>
        </p:nvPicPr>
        <p:blipFill>
          <a:blip r:embed="rId2"/>
          <a:stretch>
            <a:fillRect/>
          </a:stretch>
        </p:blipFill>
        <p:spPr>
          <a:xfrm>
            <a:off x="11136560" y="131884"/>
            <a:ext cx="858388" cy="858388"/>
          </a:xfrm>
          <a:prstGeom prst="rect">
            <a:avLst/>
          </a:prstGeom>
        </p:spPr>
      </p:pic>
      <p:pic>
        <p:nvPicPr>
          <p:cNvPr id="6" name="Image 5"/>
          <p:cNvPicPr>
            <a:picLocks noChangeAspect="1"/>
          </p:cNvPicPr>
          <p:nvPr/>
        </p:nvPicPr>
        <p:blipFill>
          <a:blip r:embed="rId3"/>
          <a:stretch>
            <a:fillRect/>
          </a:stretch>
        </p:blipFill>
        <p:spPr>
          <a:xfrm>
            <a:off x="9507344" y="2397226"/>
            <a:ext cx="1707429" cy="2050139"/>
          </a:xfrm>
          <a:prstGeom prst="rect">
            <a:avLst/>
          </a:prstGeom>
        </p:spPr>
      </p:pic>
    </p:spTree>
    <p:extLst>
      <p:ext uri="{BB962C8B-B14F-4D97-AF65-F5344CB8AC3E}">
        <p14:creationId xmlns:p14="http://schemas.microsoft.com/office/powerpoint/2010/main" val="5392997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artefacts</a:t>
            </a:r>
          </a:p>
        </p:txBody>
      </p:sp>
      <p:sp>
        <p:nvSpPr>
          <p:cNvPr id="3" name="Espace réservé du texte 2"/>
          <p:cNvSpPr>
            <a:spLocks noGrp="1"/>
          </p:cNvSpPr>
          <p:nvPr>
            <p:ph type="body" idx="1"/>
          </p:nvPr>
        </p:nvSpPr>
        <p:spPr/>
        <p:txBody>
          <a:bodyPr/>
          <a:lstStyle/>
          <a:p>
            <a:r>
              <a:rPr lang="fr-FR" dirty="0"/>
              <a:t>Scrum</a:t>
            </a:r>
          </a:p>
        </p:txBody>
      </p:sp>
      <p:pic>
        <p:nvPicPr>
          <p:cNvPr id="5" name="Image 4"/>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2315" t="19575" r="21208" b="25108"/>
          <a:stretch/>
        </p:blipFill>
        <p:spPr>
          <a:xfrm>
            <a:off x="8879674" y="2534146"/>
            <a:ext cx="2162540" cy="1696109"/>
          </a:xfrm>
          <a:prstGeom prst="rect">
            <a:avLst/>
          </a:prstGeom>
          <a:solidFill>
            <a:schemeClr val="bg1"/>
          </a:solidFill>
        </p:spPr>
      </p:pic>
    </p:spTree>
    <p:extLst>
      <p:ext uri="{BB962C8B-B14F-4D97-AF65-F5344CB8AC3E}">
        <p14:creationId xmlns:p14="http://schemas.microsoft.com/office/powerpoint/2010/main" val="34838011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Product </a:t>
            </a:r>
            <a:r>
              <a:rPr lang="fr-FR" dirty="0" err="1"/>
              <a:t>Backlog</a:t>
            </a:r>
            <a:endParaRPr lang="fr-FR" dirty="0"/>
          </a:p>
        </p:txBody>
      </p:sp>
      <p:sp>
        <p:nvSpPr>
          <p:cNvPr id="3" name="Espace réservé du contenu 2"/>
          <p:cNvSpPr>
            <a:spLocks noGrp="1"/>
          </p:cNvSpPr>
          <p:nvPr>
            <p:ph idx="1"/>
          </p:nvPr>
        </p:nvSpPr>
        <p:spPr/>
        <p:txBody>
          <a:bodyPr>
            <a:normAutofit fontScale="77500" lnSpcReduction="20000"/>
          </a:bodyPr>
          <a:lstStyle/>
          <a:p>
            <a:r>
              <a:rPr lang="fr-FR" b="1" dirty="0"/>
              <a:t>Liste ordonnée </a:t>
            </a:r>
            <a:r>
              <a:rPr lang="fr-FR" dirty="0"/>
              <a:t>de tout ce qui pourrait être requis dans le produit et est l’unique source des besoins pour tous les changements à effectuer sur le produit</a:t>
            </a:r>
          </a:p>
          <a:p>
            <a:r>
              <a:rPr lang="fr-FR" b="1" dirty="0"/>
              <a:t>Un item de </a:t>
            </a:r>
            <a:r>
              <a:rPr lang="fr-FR" b="1" dirty="0" err="1"/>
              <a:t>backlog</a:t>
            </a:r>
            <a:r>
              <a:rPr lang="fr-FR" b="1" dirty="0"/>
              <a:t> </a:t>
            </a:r>
            <a:r>
              <a:rPr lang="fr-FR" dirty="0"/>
              <a:t>inclus : </a:t>
            </a:r>
          </a:p>
          <a:p>
            <a:pPr marL="742950" lvl="2" indent="-342900"/>
            <a:r>
              <a:rPr lang="fr-FR" sz="1600" dirty="0"/>
              <a:t>Une description</a:t>
            </a:r>
          </a:p>
          <a:p>
            <a:pPr marL="742950" lvl="2" indent="-342900"/>
            <a:r>
              <a:rPr lang="fr-FR" sz="1600" dirty="0"/>
              <a:t>Un ordre</a:t>
            </a:r>
          </a:p>
          <a:p>
            <a:pPr marL="742950" lvl="2" indent="-342900"/>
            <a:r>
              <a:rPr lang="fr-FR" sz="1600" dirty="0"/>
              <a:t>Une estimation de l’effort</a:t>
            </a:r>
          </a:p>
          <a:p>
            <a:pPr marL="742950" lvl="2" indent="-342900"/>
            <a:r>
              <a:rPr lang="fr-FR" sz="1600" dirty="0"/>
              <a:t>Une valeur métier</a:t>
            </a:r>
          </a:p>
          <a:p>
            <a:r>
              <a:rPr lang="fr-FR" b="1" dirty="0"/>
              <a:t>Le </a:t>
            </a:r>
            <a:r>
              <a:rPr lang="fr-FR" b="1" dirty="0" err="1"/>
              <a:t>backlog</a:t>
            </a:r>
            <a:r>
              <a:rPr lang="fr-FR" b="1" dirty="0"/>
              <a:t> est vivant</a:t>
            </a:r>
          </a:p>
          <a:p>
            <a:pPr marL="742950" lvl="2" indent="-342900"/>
            <a:r>
              <a:rPr lang="fr-FR" sz="1600" dirty="0"/>
              <a:t>Réordonné selon les changements de vision</a:t>
            </a:r>
          </a:p>
          <a:p>
            <a:pPr marL="742950" lvl="2" indent="-342900"/>
            <a:r>
              <a:rPr lang="fr-FR" sz="1600" dirty="0"/>
              <a:t>Affiné lorsque nécessaire (« Affinage »)</a:t>
            </a:r>
          </a:p>
          <a:p>
            <a:pPr marL="742950" lvl="2" indent="-342900"/>
            <a:r>
              <a:rPr lang="fr-FR" sz="1600" dirty="0"/>
              <a:t>Modifié  (ajout ou suppression d’items)</a:t>
            </a:r>
          </a:p>
          <a:p>
            <a:r>
              <a:rPr lang="fr-FR" b="1" dirty="0"/>
              <a:t>Partagé et utilisable</a:t>
            </a:r>
          </a:p>
          <a:p>
            <a:pPr marL="342900" lvl="1" indent="-342900"/>
            <a:r>
              <a:rPr lang="fr-FR" sz="1800" dirty="0"/>
              <a:t> Les éléments les plus importants sont suffisamment détaillés pour les prochaines itérations (« Prêts »)</a:t>
            </a:r>
          </a:p>
          <a:p>
            <a:endParaRPr lang="fr-FR" dirty="0"/>
          </a:p>
        </p:txBody>
      </p:sp>
      <p:pic>
        <p:nvPicPr>
          <p:cNvPr id="4" name="Imag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799028" y="1905000"/>
            <a:ext cx="1411167" cy="3536524"/>
          </a:xfrm>
          <a:prstGeom prst="rect">
            <a:avLst/>
          </a:prstGeom>
        </p:spPr>
      </p:pic>
      <p:pic>
        <p:nvPicPr>
          <p:cNvPr id="6" name="Image 5"/>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2315" t="19575" r="21208" b="25108"/>
          <a:stretch/>
        </p:blipFill>
        <p:spPr>
          <a:xfrm>
            <a:off x="11216554" y="225320"/>
            <a:ext cx="764568" cy="599661"/>
          </a:xfrm>
          <a:prstGeom prst="rect">
            <a:avLst/>
          </a:prstGeom>
          <a:solidFill>
            <a:schemeClr val="bg1"/>
          </a:solidFill>
        </p:spPr>
      </p:pic>
      <p:pic>
        <p:nvPicPr>
          <p:cNvPr id="7" name="Image 6"/>
          <p:cNvPicPr>
            <a:picLocks noChangeAspect="1"/>
          </p:cNvPicPr>
          <p:nvPr/>
        </p:nvPicPr>
        <p:blipFill>
          <a:blip r:embed="rId4"/>
          <a:stretch>
            <a:fillRect/>
          </a:stretch>
        </p:blipFill>
        <p:spPr>
          <a:xfrm>
            <a:off x="8629888" y="3085134"/>
            <a:ext cx="1707429" cy="2050139"/>
          </a:xfrm>
          <a:prstGeom prst="rect">
            <a:avLst/>
          </a:prstGeom>
        </p:spPr>
      </p:pic>
    </p:spTree>
    <p:extLst>
      <p:ext uri="{BB962C8B-B14F-4D97-AF65-F5344CB8AC3E}">
        <p14:creationId xmlns:p14="http://schemas.microsoft.com/office/powerpoint/2010/main" val="2361769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SCRUM : Un cadre de travail </a:t>
            </a:r>
          </a:p>
        </p:txBody>
      </p:sp>
      <p:pic>
        <p:nvPicPr>
          <p:cNvPr id="6" name="Image 5"/>
          <p:cNvPicPr>
            <a:picLocks noChangeAspect="1"/>
          </p:cNvPicPr>
          <p:nvPr/>
        </p:nvPicPr>
        <p:blipFill>
          <a:blip r:embed="rId3"/>
          <a:stretch>
            <a:fillRect/>
          </a:stretch>
        </p:blipFill>
        <p:spPr>
          <a:xfrm>
            <a:off x="2959100" y="2722897"/>
            <a:ext cx="6297789" cy="3148895"/>
          </a:xfrm>
          <a:prstGeom prst="rect">
            <a:avLst/>
          </a:prstGeom>
        </p:spPr>
      </p:pic>
    </p:spTree>
    <p:extLst>
      <p:ext uri="{BB962C8B-B14F-4D97-AF65-F5344CB8AC3E}">
        <p14:creationId xmlns:p14="http://schemas.microsoft.com/office/powerpoint/2010/main" val="8202039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Couleur d’un item</a:t>
            </a:r>
          </a:p>
        </p:txBody>
      </p:sp>
      <p:sp>
        <p:nvSpPr>
          <p:cNvPr id="4" name="Flèche à quatre pointes 3"/>
          <p:cNvSpPr/>
          <p:nvPr/>
        </p:nvSpPr>
        <p:spPr>
          <a:xfrm>
            <a:off x="2907649" y="1187715"/>
            <a:ext cx="8421677" cy="5105879"/>
          </a:xfrm>
          <a:prstGeom prst="quadArrow">
            <a:avLst>
              <a:gd name="adj1" fmla="val 17896"/>
              <a:gd name="adj2" fmla="val 8948"/>
              <a:gd name="adj3" fmla="val 7225"/>
            </a:avLst>
          </a:prstGeom>
          <a:solidFill>
            <a:srgbClr val="ABCDD9"/>
          </a:solidFill>
          <a:ln w="9525"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b="0" i="0" u="none" strike="noStrike" kern="0" cap="none" spc="0" normalizeH="0" baseline="0" noProof="0" dirty="0">
              <a:ln>
                <a:noFill/>
              </a:ln>
              <a:solidFill>
                <a:prstClr val="white"/>
              </a:solidFill>
              <a:effectLst/>
              <a:uLnTx/>
              <a:uFillTx/>
            </a:endParaRPr>
          </a:p>
        </p:txBody>
      </p:sp>
      <p:sp>
        <p:nvSpPr>
          <p:cNvPr id="5" name="ZoneTexte 4"/>
          <p:cNvSpPr txBox="1"/>
          <p:nvPr/>
        </p:nvSpPr>
        <p:spPr>
          <a:xfrm>
            <a:off x="6713712" y="6257836"/>
            <a:ext cx="4684571" cy="938719"/>
          </a:xfrm>
          <a:prstGeom prst="rect">
            <a:avLst/>
          </a:prstGeom>
          <a:noFill/>
        </p:spPr>
        <p:txBody>
          <a:bodyPr wrap="square" rtlCol="0">
            <a:spAutoFit/>
          </a:bodyPr>
          <a:lstStyle/>
          <a:p>
            <a:pPr defTabSz="914400"/>
            <a:r>
              <a:rPr lang="fr-FR" sz="1100" dirty="0">
                <a:solidFill>
                  <a:srgbClr val="808080"/>
                </a:solidFill>
              </a:rPr>
              <a:t>Sources:</a:t>
            </a:r>
          </a:p>
          <a:p>
            <a:pPr defTabSz="914400"/>
            <a:r>
              <a:rPr lang="fr-FR" sz="1100" dirty="0">
                <a:solidFill>
                  <a:srgbClr val="808080"/>
                </a:solidFill>
              </a:rPr>
              <a:t>- What colours is </a:t>
            </a:r>
            <a:r>
              <a:rPr lang="fr-FR" sz="1100" dirty="0" err="1">
                <a:solidFill>
                  <a:srgbClr val="808080"/>
                </a:solidFill>
              </a:rPr>
              <a:t>your</a:t>
            </a:r>
            <a:r>
              <a:rPr lang="fr-FR" sz="1100" dirty="0">
                <a:solidFill>
                  <a:srgbClr val="808080"/>
                </a:solidFill>
              </a:rPr>
              <a:t> </a:t>
            </a:r>
            <a:r>
              <a:rPr lang="fr-FR" sz="1100" dirty="0" err="1">
                <a:solidFill>
                  <a:srgbClr val="808080"/>
                </a:solidFill>
              </a:rPr>
              <a:t>backlog</a:t>
            </a:r>
            <a:r>
              <a:rPr lang="fr-FR" sz="1100" dirty="0">
                <a:solidFill>
                  <a:srgbClr val="808080"/>
                </a:solidFill>
              </a:rPr>
              <a:t>, at </a:t>
            </a:r>
            <a:r>
              <a:rPr lang="fr-FR" sz="1100" dirty="0">
                <a:solidFill>
                  <a:srgbClr val="1F66B4"/>
                </a:solidFill>
                <a:hlinkClick r:id="rId2"/>
              </a:rPr>
              <a:t>http://philippe.kruchten.com/talks</a:t>
            </a:r>
            <a:endParaRPr lang="fr-FR" sz="1100" dirty="0">
              <a:solidFill>
                <a:srgbClr val="1F66B4"/>
              </a:solidFill>
            </a:endParaRPr>
          </a:p>
          <a:p>
            <a:pPr defTabSz="914400"/>
            <a:r>
              <a:rPr lang="fr-FR" sz="1100" dirty="0">
                <a:solidFill>
                  <a:srgbClr val="808080"/>
                </a:solidFill>
              </a:rPr>
              <a:t>- L'art du maniement des exigences agiles – Alex Boutin (Scrum Day 2015)</a:t>
            </a:r>
          </a:p>
        </p:txBody>
      </p:sp>
      <p:sp>
        <p:nvSpPr>
          <p:cNvPr id="6" name="ZoneTexte 5"/>
          <p:cNvSpPr txBox="1"/>
          <p:nvPr/>
        </p:nvSpPr>
        <p:spPr>
          <a:xfrm>
            <a:off x="9620378" y="3399544"/>
            <a:ext cx="1611580" cy="584775"/>
          </a:xfrm>
          <a:prstGeom prst="rect">
            <a:avLst/>
          </a:prstGeom>
          <a:noFill/>
        </p:spPr>
        <p:txBody>
          <a:bodyPr wrap="square" rtlCol="0">
            <a:spAutoFit/>
          </a:bodyPr>
          <a:lstStyle/>
          <a:p>
            <a:pPr defTabSz="914400"/>
            <a:r>
              <a:rPr lang="fr-FR" sz="1600" dirty="0">
                <a:solidFill>
                  <a:srgbClr val="000000"/>
                </a:solidFill>
              </a:rPr>
              <a:t>Visible des Equipiers</a:t>
            </a:r>
          </a:p>
        </p:txBody>
      </p:sp>
      <p:sp>
        <p:nvSpPr>
          <p:cNvPr id="7" name="ZoneTexte 6"/>
          <p:cNvSpPr txBox="1"/>
          <p:nvPr/>
        </p:nvSpPr>
        <p:spPr>
          <a:xfrm>
            <a:off x="5882921" y="1871082"/>
            <a:ext cx="2679700" cy="338554"/>
          </a:xfrm>
          <a:prstGeom prst="rect">
            <a:avLst/>
          </a:prstGeom>
          <a:noFill/>
        </p:spPr>
        <p:txBody>
          <a:bodyPr wrap="square" rtlCol="0">
            <a:spAutoFit/>
          </a:bodyPr>
          <a:lstStyle/>
          <a:p>
            <a:pPr algn="ctr" defTabSz="914400"/>
            <a:r>
              <a:rPr lang="fr-FR" sz="1600" dirty="0">
                <a:solidFill>
                  <a:srgbClr val="000000"/>
                </a:solidFill>
              </a:rPr>
              <a:t>Ajoute de la Valeur</a:t>
            </a:r>
          </a:p>
        </p:txBody>
      </p:sp>
      <p:sp>
        <p:nvSpPr>
          <p:cNvPr id="8" name="ZoneTexte 7"/>
          <p:cNvSpPr txBox="1"/>
          <p:nvPr/>
        </p:nvSpPr>
        <p:spPr>
          <a:xfrm>
            <a:off x="6065487" y="5617425"/>
            <a:ext cx="2338124" cy="338554"/>
          </a:xfrm>
          <a:prstGeom prst="rect">
            <a:avLst/>
          </a:prstGeom>
          <a:noFill/>
        </p:spPr>
        <p:txBody>
          <a:bodyPr wrap="square" rtlCol="0">
            <a:spAutoFit/>
          </a:bodyPr>
          <a:lstStyle/>
          <a:p>
            <a:pPr algn="ctr" defTabSz="914400"/>
            <a:r>
              <a:rPr lang="fr-FR" sz="1600" dirty="0">
                <a:solidFill>
                  <a:srgbClr val="000000"/>
                </a:solidFill>
              </a:rPr>
              <a:t>Enlève de la Valeur</a:t>
            </a:r>
          </a:p>
        </p:txBody>
      </p:sp>
      <p:sp>
        <p:nvSpPr>
          <p:cNvPr id="9" name="Rectangle 8"/>
          <p:cNvSpPr/>
          <p:nvPr/>
        </p:nvSpPr>
        <p:spPr>
          <a:xfrm>
            <a:off x="4870099" y="2491438"/>
            <a:ext cx="2248390" cy="1322975"/>
          </a:xfrm>
          <a:prstGeom prst="rect">
            <a:avLst/>
          </a:prstGeom>
          <a:solidFill>
            <a:srgbClr val="00B050"/>
          </a:solidFill>
          <a:ln w="25400"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fr-FR" kern="0" dirty="0">
                <a:solidFill>
                  <a:prstClr val="white"/>
                </a:solidFill>
              </a:rPr>
              <a:t>Fonctionnalité visible</a:t>
            </a:r>
          </a:p>
        </p:txBody>
      </p:sp>
      <p:sp>
        <p:nvSpPr>
          <p:cNvPr id="10" name="Rectangle 9"/>
          <p:cNvSpPr/>
          <p:nvPr/>
        </p:nvSpPr>
        <p:spPr>
          <a:xfrm>
            <a:off x="7118488" y="2493326"/>
            <a:ext cx="2335156" cy="1306683"/>
          </a:xfrm>
          <a:prstGeom prst="rect">
            <a:avLst/>
          </a:prstGeom>
          <a:solidFill>
            <a:srgbClr val="FFFF00"/>
          </a:solidFill>
          <a:ln w="25400"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0" i="0" u="none" strike="noStrike" kern="0" cap="none" spc="0" normalizeH="0" baseline="0" noProof="0" dirty="0">
                <a:ln>
                  <a:noFill/>
                </a:ln>
                <a:solidFill>
                  <a:srgbClr val="000000"/>
                </a:solidFill>
                <a:effectLst/>
                <a:uLnTx/>
                <a:uFillTx/>
              </a:rPr>
              <a:t>Technique,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fr-FR" b="0" i="0" u="none" strike="noStrike" kern="0" cap="none" spc="0" normalizeH="0" baseline="0" noProof="0" dirty="0">
                <a:ln>
                  <a:noFill/>
                </a:ln>
                <a:solidFill>
                  <a:srgbClr val="000000"/>
                </a:solidFill>
                <a:effectLst/>
                <a:uLnTx/>
                <a:uFillTx/>
              </a:rPr>
              <a:t>(Architecture, Spike, Outils, optimisation…)</a:t>
            </a:r>
          </a:p>
        </p:txBody>
      </p:sp>
      <p:sp>
        <p:nvSpPr>
          <p:cNvPr id="11" name="Rectangle 10"/>
          <p:cNvSpPr/>
          <p:nvPr/>
        </p:nvSpPr>
        <p:spPr>
          <a:xfrm>
            <a:off x="4887615" y="3800009"/>
            <a:ext cx="2335156" cy="1560741"/>
          </a:xfrm>
          <a:prstGeom prst="rect">
            <a:avLst/>
          </a:prstGeom>
          <a:solidFill>
            <a:srgbClr val="DA0E1A"/>
          </a:solidFill>
          <a:ln w="25400"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0" i="0" u="none" strike="noStrike" kern="0" cap="none" spc="0" normalizeH="0" baseline="0" noProof="0" dirty="0">
                <a:ln>
                  <a:noFill/>
                </a:ln>
                <a:solidFill>
                  <a:prstClr val="white"/>
                </a:solidFill>
                <a:effectLst/>
                <a:uLnTx/>
                <a:uFillTx/>
              </a:rPr>
              <a:t>Défaut, bug</a:t>
            </a:r>
          </a:p>
        </p:txBody>
      </p:sp>
      <p:sp>
        <p:nvSpPr>
          <p:cNvPr id="12" name="Rectangle 11"/>
          <p:cNvSpPr/>
          <p:nvPr/>
        </p:nvSpPr>
        <p:spPr>
          <a:xfrm>
            <a:off x="7118488" y="3814413"/>
            <a:ext cx="2335156" cy="1560741"/>
          </a:xfrm>
          <a:prstGeom prst="rect">
            <a:avLst/>
          </a:prstGeom>
          <a:solidFill>
            <a:srgbClr val="000000">
              <a:lumMod val="85000"/>
              <a:lumOff val="15000"/>
            </a:srgbClr>
          </a:solidFill>
          <a:ln w="25400"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b="0" i="0" u="none" strike="noStrike" kern="0" cap="none" spc="0" normalizeH="0" baseline="0" noProof="0" dirty="0">
                <a:ln>
                  <a:noFill/>
                </a:ln>
                <a:solidFill>
                  <a:prstClr val="white"/>
                </a:solidFill>
                <a:effectLst/>
                <a:uLnTx/>
                <a:uFillTx/>
              </a:rPr>
              <a:t>Dette Technique</a:t>
            </a:r>
          </a:p>
        </p:txBody>
      </p:sp>
      <p:sp>
        <p:nvSpPr>
          <p:cNvPr id="13" name="ZoneTexte 12"/>
          <p:cNvSpPr txBox="1"/>
          <p:nvPr/>
        </p:nvSpPr>
        <p:spPr>
          <a:xfrm>
            <a:off x="3011933" y="3417490"/>
            <a:ext cx="1862244" cy="523220"/>
          </a:xfrm>
          <a:prstGeom prst="rect">
            <a:avLst/>
          </a:prstGeom>
          <a:noFill/>
        </p:spPr>
        <p:txBody>
          <a:bodyPr wrap="square" rtlCol="0">
            <a:spAutoFit/>
          </a:bodyPr>
          <a:lstStyle/>
          <a:p>
            <a:pPr algn="r"/>
            <a:r>
              <a:rPr lang="fr-FR" sz="1400" dirty="0">
                <a:solidFill>
                  <a:srgbClr val="000000"/>
                </a:solidFill>
              </a:rPr>
              <a:t>Visible des Parties Prenantes</a:t>
            </a:r>
          </a:p>
        </p:txBody>
      </p:sp>
      <p:pic>
        <p:nvPicPr>
          <p:cNvPr id="14" name="Image 13"/>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2315" t="19575" r="21208" b="25108"/>
          <a:stretch/>
        </p:blipFill>
        <p:spPr>
          <a:xfrm>
            <a:off x="11216554" y="225320"/>
            <a:ext cx="764568" cy="599661"/>
          </a:xfrm>
          <a:prstGeom prst="rect">
            <a:avLst/>
          </a:prstGeom>
          <a:solidFill>
            <a:schemeClr val="bg1"/>
          </a:solidFill>
        </p:spPr>
      </p:pic>
    </p:spTree>
    <p:extLst>
      <p:ext uri="{BB962C8B-B14F-4D97-AF65-F5344CB8AC3E}">
        <p14:creationId xmlns:p14="http://schemas.microsoft.com/office/powerpoint/2010/main" val="14489943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 dette technique</a:t>
            </a:r>
          </a:p>
        </p:txBody>
      </p:sp>
      <p:sp>
        <p:nvSpPr>
          <p:cNvPr id="3" name="Espace réservé du contenu 2"/>
          <p:cNvSpPr>
            <a:spLocks noGrp="1"/>
          </p:cNvSpPr>
          <p:nvPr>
            <p:ph idx="1"/>
          </p:nvPr>
        </p:nvSpPr>
        <p:spPr/>
        <p:txBody>
          <a:bodyPr>
            <a:normAutofit lnSpcReduction="10000"/>
          </a:bodyPr>
          <a:lstStyle/>
          <a:p>
            <a:pPr fontAlgn="t"/>
            <a:r>
              <a:rPr lang="fr-FR" b="1" dirty="0"/>
              <a:t>La dette technique est  tout ce qui génère des difficultés de maintenance </a:t>
            </a:r>
          </a:p>
          <a:p>
            <a:pPr fontAlgn="t"/>
            <a:endParaRPr lang="fr-FR" b="1" dirty="0"/>
          </a:p>
          <a:p>
            <a:pPr fontAlgn="t"/>
            <a:r>
              <a:rPr lang="fr-FR" b="1" dirty="0"/>
              <a:t>Qualité du code</a:t>
            </a:r>
          </a:p>
          <a:p>
            <a:pPr lvl="1" fontAlgn="t"/>
            <a:r>
              <a:rPr lang="fr-FR" dirty="0"/>
              <a:t>Appréhension d’un design, nommage flou ou inapproprié</a:t>
            </a:r>
          </a:p>
          <a:p>
            <a:pPr fontAlgn="t"/>
            <a:r>
              <a:rPr lang="fr-FR" b="1" dirty="0"/>
              <a:t>Quantité de code</a:t>
            </a:r>
          </a:p>
          <a:p>
            <a:pPr lvl="1" fontAlgn="t"/>
            <a:r>
              <a:rPr lang="fr-FR" dirty="0"/>
              <a:t>Il peut y avoir trop de code pour la fonction à réaliser</a:t>
            </a:r>
          </a:p>
          <a:p>
            <a:pPr fontAlgn="t"/>
            <a:r>
              <a:rPr lang="fr-FR" b="1" dirty="0"/>
              <a:t>Tests</a:t>
            </a:r>
          </a:p>
          <a:p>
            <a:pPr lvl="1" fontAlgn="t"/>
            <a:r>
              <a:rPr lang="fr-FR" dirty="0"/>
              <a:t>Quantité, qualité, pertinence</a:t>
            </a:r>
          </a:p>
          <a:p>
            <a:pPr fontAlgn="t"/>
            <a:r>
              <a:rPr lang="fr-FR" b="1" dirty="0"/>
              <a:t>Documentation</a:t>
            </a:r>
          </a:p>
          <a:p>
            <a:pPr lvl="1" fontAlgn="t"/>
            <a:r>
              <a:rPr lang="fr-FR" dirty="0"/>
              <a:t>Inexistante, peu pertinente</a:t>
            </a:r>
          </a:p>
          <a:p>
            <a:endParaRPr lang="fr-FR" dirty="0"/>
          </a:p>
        </p:txBody>
      </p:sp>
      <p:pic>
        <p:nvPicPr>
          <p:cNvPr id="6" name="Image 5"/>
          <p:cNvPicPr>
            <a:picLocks noChangeAspect="1"/>
          </p:cNvPicPr>
          <p:nvPr/>
        </p:nvPicPr>
        <p:blipFill>
          <a:blip r:embed="rId2"/>
          <a:stretch>
            <a:fillRect/>
          </a:stretch>
        </p:blipFill>
        <p:spPr>
          <a:xfrm>
            <a:off x="6788727" y="4291066"/>
            <a:ext cx="5227781" cy="2566934"/>
          </a:xfrm>
          <a:prstGeom prst="rect">
            <a:avLst/>
          </a:prstGeom>
        </p:spPr>
      </p:pic>
      <p:pic>
        <p:nvPicPr>
          <p:cNvPr id="7" name="Image 6">
            <a:extLst>
              <a:ext uri="{FF2B5EF4-FFF2-40B4-BE49-F238E27FC236}">
                <a16:creationId xmlns:a16="http://schemas.microsoft.com/office/drawing/2014/main" id="{7DD74079-B586-4D7A-9ABA-BCE03AFCADF4}"/>
              </a:ext>
            </a:extLst>
          </p:cNvPr>
          <p:cNvPicPr>
            <a:picLocks noChangeAspect="1"/>
          </p:cNvPicPr>
          <p:nvPr/>
        </p:nvPicPr>
        <p:blipFill>
          <a:blip r:embed="rId3"/>
          <a:stretch>
            <a:fillRect/>
          </a:stretch>
        </p:blipFill>
        <p:spPr>
          <a:xfrm>
            <a:off x="7528807" y="194605"/>
            <a:ext cx="2742028" cy="1824695"/>
          </a:xfrm>
          <a:prstGeom prst="rect">
            <a:avLst/>
          </a:prstGeom>
        </p:spPr>
      </p:pic>
      <p:pic>
        <p:nvPicPr>
          <p:cNvPr id="8" name="Image 7"/>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22315" t="19575" r="21208" b="25108"/>
          <a:stretch/>
        </p:blipFill>
        <p:spPr>
          <a:xfrm>
            <a:off x="11216554" y="225320"/>
            <a:ext cx="764568" cy="599661"/>
          </a:xfrm>
          <a:prstGeom prst="rect">
            <a:avLst/>
          </a:prstGeom>
          <a:solidFill>
            <a:schemeClr val="bg1"/>
          </a:solidFill>
        </p:spPr>
      </p:pic>
    </p:spTree>
    <p:extLst>
      <p:ext uri="{BB962C8B-B14F-4D97-AF65-F5344CB8AC3E}">
        <p14:creationId xmlns:p14="http://schemas.microsoft.com/office/powerpoint/2010/main" val="6556152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Artistes et </a:t>
            </a:r>
            <a:r>
              <a:rPr lang="fr-FR" dirty="0" err="1"/>
              <a:t>Spécifieurs</a:t>
            </a:r>
            <a:endParaRPr lang="fr-FR" dirty="0"/>
          </a:p>
        </p:txBody>
      </p:sp>
      <p:pic>
        <p:nvPicPr>
          <p:cNvPr id="4" name="Image 3"/>
          <p:cNvPicPr>
            <a:picLocks noChangeAspect="1"/>
          </p:cNvPicPr>
          <p:nvPr/>
        </p:nvPicPr>
        <p:blipFill>
          <a:blip r:embed="rId3"/>
          <a:stretch>
            <a:fillRect/>
          </a:stretch>
        </p:blipFill>
        <p:spPr>
          <a:xfrm>
            <a:off x="3918890" y="3158836"/>
            <a:ext cx="6569143" cy="2537288"/>
          </a:xfrm>
          <a:prstGeom prst="rect">
            <a:avLst/>
          </a:prstGeom>
        </p:spPr>
      </p:pic>
    </p:spTree>
    <p:extLst>
      <p:ext uri="{BB962C8B-B14F-4D97-AF65-F5344CB8AC3E}">
        <p14:creationId xmlns:p14="http://schemas.microsoft.com/office/powerpoint/2010/main" val="24215986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User story </a:t>
            </a:r>
          </a:p>
        </p:txBody>
      </p:sp>
      <p:sp>
        <p:nvSpPr>
          <p:cNvPr id="3" name="Espace réservé du contenu 2"/>
          <p:cNvSpPr>
            <a:spLocks noGrp="1"/>
          </p:cNvSpPr>
          <p:nvPr>
            <p:ph idx="1"/>
          </p:nvPr>
        </p:nvSpPr>
        <p:spPr/>
        <p:txBody>
          <a:bodyPr>
            <a:normAutofit/>
          </a:bodyPr>
          <a:lstStyle/>
          <a:p>
            <a:r>
              <a:rPr lang="fr-FR" dirty="0"/>
              <a:t>US: Traduction d’une exigence métier en une phrase simple.</a:t>
            </a:r>
          </a:p>
          <a:p>
            <a:endParaRPr lang="fr-FR" dirty="0"/>
          </a:p>
        </p:txBody>
      </p:sp>
      <p:pic>
        <p:nvPicPr>
          <p:cNvPr id="4" name="Image 3"/>
          <p:cNvPicPr>
            <a:picLocks noChangeAspect="1"/>
          </p:cNvPicPr>
          <p:nvPr/>
        </p:nvPicPr>
        <p:blipFill>
          <a:blip r:embed="rId3"/>
          <a:stretch>
            <a:fillRect/>
          </a:stretch>
        </p:blipFill>
        <p:spPr>
          <a:xfrm>
            <a:off x="2678734" y="3235795"/>
            <a:ext cx="3256947" cy="3295040"/>
          </a:xfrm>
          <a:prstGeom prst="rect">
            <a:avLst/>
          </a:prstGeom>
        </p:spPr>
      </p:pic>
      <p:sp>
        <p:nvSpPr>
          <p:cNvPr id="5" name="Titre 1">
            <a:extLst>
              <a:ext uri="{FF2B5EF4-FFF2-40B4-BE49-F238E27FC236}">
                <a16:creationId xmlns:a16="http://schemas.microsoft.com/office/drawing/2014/main" id="{AD6D032D-8B40-4FEA-AB92-A44ED0AE7A15}"/>
              </a:ext>
            </a:extLst>
          </p:cNvPr>
          <p:cNvSpPr txBox="1">
            <a:spLocks/>
          </p:cNvSpPr>
          <p:nvPr/>
        </p:nvSpPr>
        <p:spPr>
          <a:xfrm>
            <a:off x="7404330" y="3377317"/>
            <a:ext cx="4686070" cy="553998"/>
          </a:xfrm>
          <a:prstGeom prst="rect">
            <a:avLst/>
          </a:prstGeom>
        </p:spPr>
        <p:txBody>
          <a:bodyPr wrap="square" lIns="0" tIns="0" rIns="0" bIns="0" anchor="ctr" anchorCtr="0">
            <a:spAutoFit/>
          </a:bodyPr>
          <a:lstStyle>
            <a:lvl1pPr indent="0">
              <a:spcBef>
                <a:spcPct val="0"/>
              </a:spcBef>
              <a:buFontTx/>
              <a:buNone/>
              <a:defRPr sz="2601" b="1">
                <a:solidFill>
                  <a:schemeClr val="accent1"/>
                </a:solidFill>
                <a:latin typeface="+mj-lt"/>
                <a:ea typeface="+mj-ea"/>
                <a:cs typeface="+mj-cs"/>
              </a:defRPr>
            </a:lvl1pPr>
          </a:lstStyle>
          <a:p>
            <a:r>
              <a:rPr lang="fr-FR" sz="1800" b="0" dirty="0">
                <a:solidFill>
                  <a:schemeClr val="tx1">
                    <a:lumMod val="75000"/>
                    <a:lumOff val="25000"/>
                  </a:schemeClr>
                </a:solidFill>
                <a:latin typeface="+mn-lt"/>
                <a:ea typeface="+mn-ea"/>
                <a:cs typeface="+mn-cs"/>
              </a:rPr>
              <a:t>Persona, incarnation du rôle</a:t>
            </a:r>
          </a:p>
          <a:p>
            <a:r>
              <a:rPr lang="fr-FR" sz="1800" b="0" dirty="0">
                <a:solidFill>
                  <a:schemeClr val="tx1">
                    <a:lumMod val="75000"/>
                    <a:lumOff val="25000"/>
                  </a:schemeClr>
                </a:solidFill>
                <a:latin typeface="+mn-lt"/>
                <a:ea typeface="+mn-ea"/>
                <a:cs typeface="+mn-cs"/>
              </a:rPr>
              <a:t>pour lequel l’US va être développée</a:t>
            </a:r>
          </a:p>
        </p:txBody>
      </p:sp>
      <p:sp>
        <p:nvSpPr>
          <p:cNvPr id="6" name="Titre 1">
            <a:extLst>
              <a:ext uri="{FF2B5EF4-FFF2-40B4-BE49-F238E27FC236}">
                <a16:creationId xmlns:a16="http://schemas.microsoft.com/office/drawing/2014/main" id="{AD6D032D-8B40-4FEA-AB92-A44ED0AE7A15}"/>
              </a:ext>
            </a:extLst>
          </p:cNvPr>
          <p:cNvSpPr txBox="1">
            <a:spLocks/>
          </p:cNvSpPr>
          <p:nvPr/>
        </p:nvSpPr>
        <p:spPr>
          <a:xfrm>
            <a:off x="7404330" y="4606316"/>
            <a:ext cx="4686070" cy="276999"/>
          </a:xfrm>
          <a:prstGeom prst="rect">
            <a:avLst/>
          </a:prstGeom>
        </p:spPr>
        <p:txBody>
          <a:bodyPr wrap="square" lIns="0" tIns="0" rIns="0" bIns="0" anchor="ctr" anchorCtr="0">
            <a:spAutoFit/>
          </a:bodyPr>
          <a:lstStyle>
            <a:lvl1pPr indent="0">
              <a:spcBef>
                <a:spcPct val="0"/>
              </a:spcBef>
              <a:buFontTx/>
              <a:buNone/>
              <a:defRPr sz="2601" b="1">
                <a:solidFill>
                  <a:schemeClr val="accent1"/>
                </a:solidFill>
                <a:latin typeface="+mj-lt"/>
                <a:ea typeface="+mj-ea"/>
                <a:cs typeface="+mj-cs"/>
              </a:defRPr>
            </a:lvl1pPr>
          </a:lstStyle>
          <a:p>
            <a:r>
              <a:rPr lang="fr-FR" sz="1800" b="0" dirty="0">
                <a:solidFill>
                  <a:schemeClr val="tx1">
                    <a:lumMod val="75000"/>
                    <a:lumOff val="25000"/>
                  </a:schemeClr>
                </a:solidFill>
                <a:latin typeface="+mn-lt"/>
                <a:ea typeface="+mn-ea"/>
                <a:cs typeface="+mn-cs"/>
              </a:rPr>
              <a:t>Souhait</a:t>
            </a:r>
          </a:p>
        </p:txBody>
      </p:sp>
      <p:sp>
        <p:nvSpPr>
          <p:cNvPr id="7" name="Titre 1">
            <a:extLst>
              <a:ext uri="{FF2B5EF4-FFF2-40B4-BE49-F238E27FC236}">
                <a16:creationId xmlns:a16="http://schemas.microsoft.com/office/drawing/2014/main" id="{AD6D032D-8B40-4FEA-AB92-A44ED0AE7A15}"/>
              </a:ext>
            </a:extLst>
          </p:cNvPr>
          <p:cNvSpPr txBox="1">
            <a:spLocks/>
          </p:cNvSpPr>
          <p:nvPr/>
        </p:nvSpPr>
        <p:spPr>
          <a:xfrm>
            <a:off x="7404330" y="5496072"/>
            <a:ext cx="4575234" cy="276999"/>
          </a:xfrm>
          <a:prstGeom prst="rect">
            <a:avLst/>
          </a:prstGeom>
        </p:spPr>
        <p:txBody>
          <a:bodyPr wrap="square" lIns="0" tIns="0" rIns="0" bIns="0" anchor="ctr" anchorCtr="0">
            <a:spAutoFit/>
          </a:bodyPr>
          <a:lstStyle>
            <a:lvl1pPr indent="0">
              <a:spcBef>
                <a:spcPct val="0"/>
              </a:spcBef>
              <a:buFontTx/>
              <a:buNone/>
              <a:defRPr sz="2601" b="1">
                <a:solidFill>
                  <a:schemeClr val="accent1"/>
                </a:solidFill>
                <a:latin typeface="+mj-lt"/>
                <a:ea typeface="+mj-ea"/>
                <a:cs typeface="+mj-cs"/>
              </a:defRPr>
            </a:lvl1pPr>
          </a:lstStyle>
          <a:p>
            <a:r>
              <a:rPr lang="fr-FR" sz="1800" b="0" dirty="0">
                <a:solidFill>
                  <a:schemeClr val="tx1">
                    <a:lumMod val="75000"/>
                    <a:lumOff val="25000"/>
                  </a:schemeClr>
                </a:solidFill>
                <a:latin typeface="+mn-lt"/>
                <a:ea typeface="+mn-ea"/>
                <a:cs typeface="+mn-cs"/>
              </a:rPr>
              <a:t>But</a:t>
            </a:r>
          </a:p>
        </p:txBody>
      </p:sp>
      <p:cxnSp>
        <p:nvCxnSpPr>
          <p:cNvPr id="8" name="Connecteur en angle 7"/>
          <p:cNvCxnSpPr/>
          <p:nvPr/>
        </p:nvCxnSpPr>
        <p:spPr>
          <a:xfrm flipV="1">
            <a:off x="5460114" y="3645025"/>
            <a:ext cx="1872208" cy="720079"/>
          </a:xfrm>
          <a:prstGeom prst="bentConnector3">
            <a:avLst>
              <a:gd name="adj1" fmla="val 67929"/>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Connecteur en angle 8"/>
          <p:cNvCxnSpPr/>
          <p:nvPr/>
        </p:nvCxnSpPr>
        <p:spPr>
          <a:xfrm>
            <a:off x="5442139" y="4729644"/>
            <a:ext cx="1890183" cy="46349"/>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 name="Connecteur en angle 9"/>
          <p:cNvCxnSpPr/>
          <p:nvPr/>
        </p:nvCxnSpPr>
        <p:spPr>
          <a:xfrm>
            <a:off x="5459490" y="5073808"/>
            <a:ext cx="1872832" cy="562208"/>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11" name="Rectangle 10"/>
          <p:cNvSpPr/>
          <p:nvPr/>
        </p:nvSpPr>
        <p:spPr>
          <a:xfrm>
            <a:off x="3546914" y="4267979"/>
            <a:ext cx="1840568" cy="923330"/>
          </a:xfrm>
          <a:prstGeom prst="rect">
            <a:avLst/>
          </a:prstGeom>
        </p:spPr>
        <p:txBody>
          <a:bodyPr wrap="none">
            <a:spAutoFit/>
          </a:bodyPr>
          <a:lstStyle/>
          <a:p>
            <a:r>
              <a:rPr lang="fr-FR" b="1" dirty="0">
                <a:solidFill>
                  <a:schemeClr val="accent6"/>
                </a:solidFill>
              </a:rPr>
              <a:t>En tant que …,</a:t>
            </a:r>
          </a:p>
          <a:p>
            <a:r>
              <a:rPr lang="fr-FR" b="1" dirty="0">
                <a:solidFill>
                  <a:schemeClr val="accent6"/>
                </a:solidFill>
              </a:rPr>
              <a:t> je veux …., </a:t>
            </a:r>
          </a:p>
          <a:p>
            <a:r>
              <a:rPr lang="fr-FR" b="1" dirty="0">
                <a:solidFill>
                  <a:schemeClr val="accent6"/>
                </a:solidFill>
              </a:rPr>
              <a:t>afin de… </a:t>
            </a:r>
          </a:p>
        </p:txBody>
      </p:sp>
      <p:pic>
        <p:nvPicPr>
          <p:cNvPr id="15" name="Image 14"/>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22315" t="19575" r="21208" b="25108"/>
          <a:stretch/>
        </p:blipFill>
        <p:spPr>
          <a:xfrm>
            <a:off x="11216554" y="225320"/>
            <a:ext cx="764568" cy="599661"/>
          </a:xfrm>
          <a:prstGeom prst="rect">
            <a:avLst/>
          </a:prstGeom>
          <a:solidFill>
            <a:schemeClr val="bg1"/>
          </a:solidFill>
        </p:spPr>
      </p:pic>
    </p:spTree>
    <p:extLst>
      <p:ext uri="{BB962C8B-B14F-4D97-AF65-F5344CB8AC3E}">
        <p14:creationId xmlns:p14="http://schemas.microsoft.com/office/powerpoint/2010/main" val="2382615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INVEST</a:t>
            </a:r>
          </a:p>
        </p:txBody>
      </p:sp>
      <p:sp>
        <p:nvSpPr>
          <p:cNvPr id="28" name="Titre 1">
            <a:extLst>
              <a:ext uri="{FF2B5EF4-FFF2-40B4-BE49-F238E27FC236}">
                <a16:creationId xmlns:a16="http://schemas.microsoft.com/office/drawing/2014/main" id="{AD6D032D-8B40-4FEA-AB92-A44ED0AE7A15}"/>
              </a:ext>
            </a:extLst>
          </p:cNvPr>
          <p:cNvSpPr txBox="1">
            <a:spLocks/>
          </p:cNvSpPr>
          <p:nvPr/>
        </p:nvSpPr>
        <p:spPr>
          <a:xfrm>
            <a:off x="4794391" y="2494356"/>
            <a:ext cx="6404771" cy="276999"/>
          </a:xfrm>
          <a:prstGeom prst="rect">
            <a:avLst/>
          </a:prstGeom>
        </p:spPr>
        <p:txBody>
          <a:bodyPr wrap="square" lIns="0" tIns="0" rIns="0" bIns="0" anchor="ctr" anchorCtr="0">
            <a:spAutoFit/>
          </a:bodyPr>
          <a:lstStyle>
            <a:lvl1pPr indent="0">
              <a:spcBef>
                <a:spcPct val="0"/>
              </a:spcBef>
              <a:buFontTx/>
              <a:buNone/>
              <a:defRPr sz="2601" b="1">
                <a:solidFill>
                  <a:schemeClr val="accent1"/>
                </a:solidFill>
                <a:latin typeface="+mj-lt"/>
                <a:ea typeface="+mj-ea"/>
                <a:cs typeface="+mj-cs"/>
              </a:defRPr>
            </a:lvl1pPr>
          </a:lstStyle>
          <a:p>
            <a:r>
              <a:rPr lang="fr-FR" sz="1800" dirty="0">
                <a:latin typeface="+mn-lt"/>
              </a:rPr>
              <a:t>Indépendant des autres US</a:t>
            </a:r>
          </a:p>
        </p:txBody>
      </p:sp>
      <p:grpSp>
        <p:nvGrpSpPr>
          <p:cNvPr id="35" name="Group 2">
            <a:extLst>
              <a:ext uri="{FF2B5EF4-FFF2-40B4-BE49-F238E27FC236}">
                <a16:creationId xmlns:a16="http://schemas.microsoft.com/office/drawing/2014/main" id="{32B54E87-363E-4B6B-8C45-D57346B53090}"/>
              </a:ext>
            </a:extLst>
          </p:cNvPr>
          <p:cNvGrpSpPr/>
          <p:nvPr/>
        </p:nvGrpSpPr>
        <p:grpSpPr>
          <a:xfrm>
            <a:off x="2870660" y="2059659"/>
            <a:ext cx="1786751" cy="627206"/>
            <a:chOff x="15227478" y="4370135"/>
            <a:chExt cx="3077140" cy="1017942"/>
          </a:xfrm>
          <a:solidFill>
            <a:schemeClr val="accent1"/>
          </a:solidFill>
        </p:grpSpPr>
        <p:sp>
          <p:nvSpPr>
            <p:cNvPr id="36" name="Freeform 6700">
              <a:extLst>
                <a:ext uri="{FF2B5EF4-FFF2-40B4-BE49-F238E27FC236}">
                  <a16:creationId xmlns:a16="http://schemas.microsoft.com/office/drawing/2014/main" id="{9F5196BA-C6AE-4CE9-990B-7F067E7775F7}"/>
                </a:ext>
              </a:extLst>
            </p:cNvPr>
            <p:cNvSpPr>
              <a:spLocks noChangeArrowheads="1"/>
            </p:cNvSpPr>
            <p:nvPr/>
          </p:nvSpPr>
          <p:spPr bwMode="auto">
            <a:xfrm>
              <a:off x="15227478" y="4370135"/>
              <a:ext cx="819675" cy="819728"/>
            </a:xfrm>
            <a:custGeom>
              <a:avLst/>
              <a:gdLst>
                <a:gd name="T0" fmla="*/ 1083 w 1084"/>
                <a:gd name="T1" fmla="*/ 540 h 1085"/>
                <a:gd name="T2" fmla="*/ 1083 w 1084"/>
                <a:gd name="T3" fmla="*/ 540 h 1085"/>
                <a:gd name="T4" fmla="*/ 544 w 1084"/>
                <a:gd name="T5" fmla="*/ 1084 h 1085"/>
                <a:gd name="T6" fmla="*/ 0 w 1084"/>
                <a:gd name="T7" fmla="*/ 540 h 1085"/>
                <a:gd name="T8" fmla="*/ 544 w 1084"/>
                <a:gd name="T9" fmla="*/ 0 h 1085"/>
                <a:gd name="T10" fmla="*/ 1083 w 1084"/>
                <a:gd name="T11" fmla="*/ 540 h 1085"/>
              </a:gdLst>
              <a:ahLst/>
              <a:cxnLst>
                <a:cxn ang="0">
                  <a:pos x="T0" y="T1"/>
                </a:cxn>
                <a:cxn ang="0">
                  <a:pos x="T2" y="T3"/>
                </a:cxn>
                <a:cxn ang="0">
                  <a:pos x="T4" y="T5"/>
                </a:cxn>
                <a:cxn ang="0">
                  <a:pos x="T6" y="T7"/>
                </a:cxn>
                <a:cxn ang="0">
                  <a:pos x="T8" y="T9"/>
                </a:cxn>
                <a:cxn ang="0">
                  <a:pos x="T10" y="T11"/>
                </a:cxn>
              </a:cxnLst>
              <a:rect l="0" t="0" r="r" b="b"/>
              <a:pathLst>
                <a:path w="1084" h="1085">
                  <a:moveTo>
                    <a:pt x="1083" y="540"/>
                  </a:moveTo>
                  <a:lnTo>
                    <a:pt x="1083" y="540"/>
                  </a:lnTo>
                  <a:cubicBezTo>
                    <a:pt x="1083" y="838"/>
                    <a:pt x="843" y="1084"/>
                    <a:pt x="544" y="1084"/>
                  </a:cubicBezTo>
                  <a:cubicBezTo>
                    <a:pt x="241" y="1084"/>
                    <a:pt x="0" y="838"/>
                    <a:pt x="0" y="540"/>
                  </a:cubicBezTo>
                  <a:cubicBezTo>
                    <a:pt x="0" y="241"/>
                    <a:pt x="241" y="0"/>
                    <a:pt x="544" y="0"/>
                  </a:cubicBezTo>
                  <a:cubicBezTo>
                    <a:pt x="843" y="0"/>
                    <a:pt x="1083" y="241"/>
                    <a:pt x="1083" y="540"/>
                  </a:cubicBez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 name="Freeform 6703">
              <a:extLst>
                <a:ext uri="{FF2B5EF4-FFF2-40B4-BE49-F238E27FC236}">
                  <a16:creationId xmlns:a16="http://schemas.microsoft.com/office/drawing/2014/main" id="{91606CF3-B34C-4B97-94C8-AB1E4008279E}"/>
                </a:ext>
              </a:extLst>
            </p:cNvPr>
            <p:cNvSpPr>
              <a:spLocks noChangeArrowheads="1"/>
            </p:cNvSpPr>
            <p:nvPr/>
          </p:nvSpPr>
          <p:spPr bwMode="auto">
            <a:xfrm>
              <a:off x="15983327" y="4984932"/>
              <a:ext cx="2321291" cy="403145"/>
            </a:xfrm>
            <a:custGeom>
              <a:avLst/>
              <a:gdLst>
                <a:gd name="T0" fmla="*/ 3057 w 3058"/>
                <a:gd name="T1" fmla="*/ 538 h 539"/>
                <a:gd name="T2" fmla="*/ 895 w 3058"/>
                <a:gd name="T3" fmla="*/ 538 h 539"/>
                <a:gd name="T4" fmla="*/ 0 w 3058"/>
                <a:gd name="T5" fmla="*/ 38 h 539"/>
                <a:gd name="T6" fmla="*/ 24 w 3058"/>
                <a:gd name="T7" fmla="*/ 0 h 539"/>
                <a:gd name="T8" fmla="*/ 910 w 3058"/>
                <a:gd name="T9" fmla="*/ 495 h 539"/>
                <a:gd name="T10" fmla="*/ 3057 w 3058"/>
                <a:gd name="T11" fmla="*/ 495 h 539"/>
                <a:gd name="T12" fmla="*/ 3057 w 3058"/>
                <a:gd name="T13" fmla="*/ 538 h 539"/>
              </a:gdLst>
              <a:ahLst/>
              <a:cxnLst>
                <a:cxn ang="0">
                  <a:pos x="T0" y="T1"/>
                </a:cxn>
                <a:cxn ang="0">
                  <a:pos x="T2" y="T3"/>
                </a:cxn>
                <a:cxn ang="0">
                  <a:pos x="T4" y="T5"/>
                </a:cxn>
                <a:cxn ang="0">
                  <a:pos x="T6" y="T7"/>
                </a:cxn>
                <a:cxn ang="0">
                  <a:pos x="T8" y="T9"/>
                </a:cxn>
                <a:cxn ang="0">
                  <a:pos x="T10" y="T11"/>
                </a:cxn>
                <a:cxn ang="0">
                  <a:pos x="T12" y="T13"/>
                </a:cxn>
              </a:cxnLst>
              <a:rect l="0" t="0" r="r" b="b"/>
              <a:pathLst>
                <a:path w="3058" h="539">
                  <a:moveTo>
                    <a:pt x="3057" y="538"/>
                  </a:moveTo>
                  <a:lnTo>
                    <a:pt x="895" y="538"/>
                  </a:lnTo>
                  <a:lnTo>
                    <a:pt x="0" y="38"/>
                  </a:lnTo>
                  <a:lnTo>
                    <a:pt x="24" y="0"/>
                  </a:lnTo>
                  <a:lnTo>
                    <a:pt x="910" y="495"/>
                  </a:lnTo>
                  <a:lnTo>
                    <a:pt x="3057" y="495"/>
                  </a:lnTo>
                  <a:lnTo>
                    <a:pt x="3057" y="538"/>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44" name="Titre 1">
            <a:extLst>
              <a:ext uri="{FF2B5EF4-FFF2-40B4-BE49-F238E27FC236}">
                <a16:creationId xmlns:a16="http://schemas.microsoft.com/office/drawing/2014/main" id="{AD6D032D-8B40-4FEA-AB92-A44ED0AE7A15}"/>
              </a:ext>
            </a:extLst>
          </p:cNvPr>
          <p:cNvSpPr txBox="1">
            <a:spLocks/>
          </p:cNvSpPr>
          <p:nvPr/>
        </p:nvSpPr>
        <p:spPr>
          <a:xfrm>
            <a:off x="4794391" y="3284684"/>
            <a:ext cx="8803977" cy="276999"/>
          </a:xfrm>
          <a:prstGeom prst="rect">
            <a:avLst/>
          </a:prstGeom>
        </p:spPr>
        <p:txBody>
          <a:bodyPr wrap="square" lIns="0" tIns="0" rIns="0" bIns="0" anchor="ctr" anchorCtr="0">
            <a:spAutoFit/>
          </a:bodyPr>
          <a:lstStyle>
            <a:lvl1pPr indent="0">
              <a:spcBef>
                <a:spcPct val="0"/>
              </a:spcBef>
              <a:buFontTx/>
              <a:buNone/>
              <a:defRPr sz="2601" b="1">
                <a:solidFill>
                  <a:schemeClr val="accent1"/>
                </a:solidFill>
                <a:latin typeface="+mj-lt"/>
                <a:ea typeface="+mj-ea"/>
                <a:cs typeface="+mj-cs"/>
              </a:defRPr>
            </a:lvl1pPr>
          </a:lstStyle>
          <a:p>
            <a:r>
              <a:rPr lang="fr-FR" sz="1800" dirty="0">
                <a:solidFill>
                  <a:schemeClr val="accent2"/>
                </a:solidFill>
                <a:latin typeface="+mn-lt"/>
              </a:rPr>
              <a:t>Négociable: doit laisser la place aux discussions (pas un contrat)</a:t>
            </a:r>
          </a:p>
        </p:txBody>
      </p:sp>
      <p:sp>
        <p:nvSpPr>
          <p:cNvPr id="45" name="Titre 1">
            <a:extLst>
              <a:ext uri="{FF2B5EF4-FFF2-40B4-BE49-F238E27FC236}">
                <a16:creationId xmlns:a16="http://schemas.microsoft.com/office/drawing/2014/main" id="{AD6D032D-8B40-4FEA-AB92-A44ED0AE7A15}"/>
              </a:ext>
            </a:extLst>
          </p:cNvPr>
          <p:cNvSpPr txBox="1">
            <a:spLocks/>
          </p:cNvSpPr>
          <p:nvPr/>
        </p:nvSpPr>
        <p:spPr>
          <a:xfrm>
            <a:off x="4794391" y="4086080"/>
            <a:ext cx="6404771" cy="276999"/>
          </a:xfrm>
          <a:prstGeom prst="rect">
            <a:avLst/>
          </a:prstGeom>
        </p:spPr>
        <p:txBody>
          <a:bodyPr wrap="square" lIns="0" tIns="0" rIns="0" bIns="0" anchor="ctr" anchorCtr="0">
            <a:spAutoFit/>
          </a:bodyPr>
          <a:lstStyle>
            <a:lvl1pPr indent="0">
              <a:spcBef>
                <a:spcPct val="0"/>
              </a:spcBef>
              <a:buFontTx/>
              <a:buNone/>
              <a:defRPr sz="2601" b="1">
                <a:solidFill>
                  <a:schemeClr val="accent1"/>
                </a:solidFill>
                <a:latin typeface="+mj-lt"/>
                <a:ea typeface="+mj-ea"/>
                <a:cs typeface="+mj-cs"/>
              </a:defRPr>
            </a:lvl1pPr>
          </a:lstStyle>
          <a:p>
            <a:r>
              <a:rPr lang="fr-FR" sz="1800" dirty="0" err="1">
                <a:solidFill>
                  <a:schemeClr val="accent5"/>
                </a:solidFill>
                <a:latin typeface="+mn-lt"/>
              </a:rPr>
              <a:t>Valuable</a:t>
            </a:r>
            <a:r>
              <a:rPr lang="fr-FR" sz="1800" dirty="0">
                <a:solidFill>
                  <a:schemeClr val="accent5"/>
                </a:solidFill>
                <a:latin typeface="+mn-lt"/>
              </a:rPr>
              <a:t>: source de valeur pour le métier</a:t>
            </a:r>
          </a:p>
        </p:txBody>
      </p:sp>
      <p:sp>
        <p:nvSpPr>
          <p:cNvPr id="46" name="Titre 1">
            <a:extLst>
              <a:ext uri="{FF2B5EF4-FFF2-40B4-BE49-F238E27FC236}">
                <a16:creationId xmlns:a16="http://schemas.microsoft.com/office/drawing/2014/main" id="{AD6D032D-8B40-4FEA-AB92-A44ED0AE7A15}"/>
              </a:ext>
            </a:extLst>
          </p:cNvPr>
          <p:cNvSpPr txBox="1">
            <a:spLocks/>
          </p:cNvSpPr>
          <p:nvPr/>
        </p:nvSpPr>
        <p:spPr>
          <a:xfrm>
            <a:off x="4794391" y="4839466"/>
            <a:ext cx="6836819" cy="276999"/>
          </a:xfrm>
          <a:prstGeom prst="rect">
            <a:avLst/>
          </a:prstGeom>
        </p:spPr>
        <p:txBody>
          <a:bodyPr wrap="square" lIns="0" tIns="0" rIns="0" bIns="0" anchor="ctr" anchorCtr="0">
            <a:spAutoFit/>
          </a:bodyPr>
          <a:lstStyle>
            <a:lvl1pPr indent="0">
              <a:spcBef>
                <a:spcPct val="0"/>
              </a:spcBef>
              <a:buFontTx/>
              <a:buNone/>
              <a:defRPr sz="2601" b="1">
                <a:solidFill>
                  <a:schemeClr val="accent1"/>
                </a:solidFill>
                <a:latin typeface="+mj-lt"/>
                <a:ea typeface="+mj-ea"/>
                <a:cs typeface="+mj-cs"/>
              </a:defRPr>
            </a:lvl1pPr>
          </a:lstStyle>
          <a:p>
            <a:r>
              <a:rPr lang="fr-FR" sz="1800" dirty="0">
                <a:solidFill>
                  <a:schemeClr val="accent3"/>
                </a:solidFill>
                <a:latin typeface="+mn-lt"/>
              </a:rPr>
              <a:t>Estimable: doit pouvoir être estimé par l’équipe</a:t>
            </a:r>
          </a:p>
        </p:txBody>
      </p:sp>
      <p:sp>
        <p:nvSpPr>
          <p:cNvPr id="47" name="Titre 1">
            <a:extLst>
              <a:ext uri="{FF2B5EF4-FFF2-40B4-BE49-F238E27FC236}">
                <a16:creationId xmlns:a16="http://schemas.microsoft.com/office/drawing/2014/main" id="{AD6D032D-8B40-4FEA-AB92-A44ED0AE7A15}"/>
              </a:ext>
            </a:extLst>
          </p:cNvPr>
          <p:cNvSpPr txBox="1">
            <a:spLocks/>
          </p:cNvSpPr>
          <p:nvPr/>
        </p:nvSpPr>
        <p:spPr>
          <a:xfrm>
            <a:off x="4794391" y="5640862"/>
            <a:ext cx="8098030" cy="276999"/>
          </a:xfrm>
          <a:prstGeom prst="rect">
            <a:avLst/>
          </a:prstGeom>
        </p:spPr>
        <p:txBody>
          <a:bodyPr wrap="square" lIns="0" tIns="0" rIns="0" bIns="0" anchor="ctr" anchorCtr="0">
            <a:spAutoFit/>
          </a:bodyPr>
          <a:lstStyle>
            <a:lvl1pPr indent="0">
              <a:spcBef>
                <a:spcPct val="0"/>
              </a:spcBef>
              <a:buFontTx/>
              <a:buNone/>
              <a:defRPr sz="2601" b="1">
                <a:solidFill>
                  <a:schemeClr val="accent1"/>
                </a:solidFill>
                <a:latin typeface="+mj-lt"/>
                <a:ea typeface="+mj-ea"/>
                <a:cs typeface="+mj-cs"/>
              </a:defRPr>
            </a:lvl1pPr>
          </a:lstStyle>
          <a:p>
            <a:r>
              <a:rPr lang="fr-FR" sz="1800" dirty="0" err="1">
                <a:solidFill>
                  <a:schemeClr val="accent6"/>
                </a:solidFill>
                <a:latin typeface="+mn-lt"/>
              </a:rPr>
              <a:t>Sizeable</a:t>
            </a:r>
            <a:r>
              <a:rPr lang="fr-FR" sz="1800" dirty="0">
                <a:solidFill>
                  <a:schemeClr val="accent6"/>
                </a:solidFill>
                <a:latin typeface="+mn-lt"/>
              </a:rPr>
              <a:t>: suffisamment petit pour être traité en une itération</a:t>
            </a:r>
          </a:p>
        </p:txBody>
      </p:sp>
      <p:sp>
        <p:nvSpPr>
          <p:cNvPr id="51" name="Titre 1">
            <a:extLst>
              <a:ext uri="{FF2B5EF4-FFF2-40B4-BE49-F238E27FC236}">
                <a16:creationId xmlns:a16="http://schemas.microsoft.com/office/drawing/2014/main" id="{AD6D032D-8B40-4FEA-AB92-A44ED0AE7A15}"/>
              </a:ext>
            </a:extLst>
          </p:cNvPr>
          <p:cNvSpPr txBox="1">
            <a:spLocks/>
          </p:cNvSpPr>
          <p:nvPr/>
        </p:nvSpPr>
        <p:spPr>
          <a:xfrm>
            <a:off x="4794391" y="6393724"/>
            <a:ext cx="6404771" cy="276999"/>
          </a:xfrm>
          <a:prstGeom prst="rect">
            <a:avLst/>
          </a:prstGeom>
        </p:spPr>
        <p:txBody>
          <a:bodyPr wrap="square" lIns="0" tIns="0" rIns="0" bIns="0" anchor="ctr" anchorCtr="0">
            <a:spAutoFit/>
          </a:bodyPr>
          <a:lstStyle>
            <a:lvl1pPr indent="0">
              <a:spcBef>
                <a:spcPct val="0"/>
              </a:spcBef>
              <a:buFontTx/>
              <a:buNone/>
              <a:defRPr sz="2601" b="1">
                <a:solidFill>
                  <a:schemeClr val="accent1"/>
                </a:solidFill>
                <a:latin typeface="+mj-lt"/>
                <a:ea typeface="+mj-ea"/>
                <a:cs typeface="+mj-cs"/>
              </a:defRPr>
            </a:lvl1pPr>
          </a:lstStyle>
          <a:p>
            <a:r>
              <a:rPr lang="fr-FR" sz="1800" dirty="0">
                <a:solidFill>
                  <a:schemeClr val="accent4"/>
                </a:solidFill>
                <a:latin typeface="+mn-lt"/>
              </a:rPr>
              <a:t>Testable: </a:t>
            </a:r>
            <a:r>
              <a:rPr lang="fr-FR" sz="1800" dirty="0" err="1">
                <a:solidFill>
                  <a:schemeClr val="accent4"/>
                </a:solidFill>
                <a:latin typeface="+mn-lt"/>
              </a:rPr>
              <a:t>what</a:t>
            </a:r>
            <a:r>
              <a:rPr lang="fr-FR" sz="1800" dirty="0">
                <a:solidFill>
                  <a:schemeClr val="accent4"/>
                </a:solidFill>
                <a:latin typeface="+mn-lt"/>
              </a:rPr>
              <a:t> </a:t>
            </a:r>
            <a:r>
              <a:rPr lang="fr-FR" sz="1800" dirty="0" err="1">
                <a:solidFill>
                  <a:schemeClr val="accent4"/>
                </a:solidFill>
                <a:latin typeface="+mn-lt"/>
              </a:rPr>
              <a:t>else</a:t>
            </a:r>
            <a:r>
              <a:rPr lang="fr-FR" sz="1800" dirty="0">
                <a:solidFill>
                  <a:schemeClr val="accent4"/>
                </a:solidFill>
                <a:latin typeface="+mn-lt"/>
              </a:rPr>
              <a:t>?</a:t>
            </a:r>
          </a:p>
        </p:txBody>
      </p:sp>
      <p:grpSp>
        <p:nvGrpSpPr>
          <p:cNvPr id="52" name="Group 2">
            <a:extLst>
              <a:ext uri="{FF2B5EF4-FFF2-40B4-BE49-F238E27FC236}">
                <a16:creationId xmlns:a16="http://schemas.microsoft.com/office/drawing/2014/main" id="{32B54E87-363E-4B6B-8C45-D57346B53090}"/>
              </a:ext>
            </a:extLst>
          </p:cNvPr>
          <p:cNvGrpSpPr/>
          <p:nvPr/>
        </p:nvGrpSpPr>
        <p:grpSpPr>
          <a:xfrm>
            <a:off x="2889151" y="2799150"/>
            <a:ext cx="1786751" cy="627206"/>
            <a:chOff x="15227478" y="4370135"/>
            <a:chExt cx="3077140" cy="1017942"/>
          </a:xfrm>
          <a:solidFill>
            <a:schemeClr val="accent1"/>
          </a:solidFill>
        </p:grpSpPr>
        <p:sp>
          <p:nvSpPr>
            <p:cNvPr id="53" name="Freeform 6700">
              <a:extLst>
                <a:ext uri="{FF2B5EF4-FFF2-40B4-BE49-F238E27FC236}">
                  <a16:creationId xmlns:a16="http://schemas.microsoft.com/office/drawing/2014/main" id="{9F5196BA-C6AE-4CE9-990B-7F067E7775F7}"/>
                </a:ext>
              </a:extLst>
            </p:cNvPr>
            <p:cNvSpPr>
              <a:spLocks noChangeArrowheads="1"/>
            </p:cNvSpPr>
            <p:nvPr/>
          </p:nvSpPr>
          <p:spPr bwMode="auto">
            <a:xfrm>
              <a:off x="15227478" y="4370135"/>
              <a:ext cx="819675" cy="819728"/>
            </a:xfrm>
            <a:custGeom>
              <a:avLst/>
              <a:gdLst>
                <a:gd name="T0" fmla="*/ 1083 w 1084"/>
                <a:gd name="T1" fmla="*/ 540 h 1085"/>
                <a:gd name="T2" fmla="*/ 1083 w 1084"/>
                <a:gd name="T3" fmla="*/ 540 h 1085"/>
                <a:gd name="T4" fmla="*/ 544 w 1084"/>
                <a:gd name="T5" fmla="*/ 1084 h 1085"/>
                <a:gd name="T6" fmla="*/ 0 w 1084"/>
                <a:gd name="T7" fmla="*/ 540 h 1085"/>
                <a:gd name="T8" fmla="*/ 544 w 1084"/>
                <a:gd name="T9" fmla="*/ 0 h 1085"/>
                <a:gd name="T10" fmla="*/ 1083 w 1084"/>
                <a:gd name="T11" fmla="*/ 540 h 1085"/>
              </a:gdLst>
              <a:ahLst/>
              <a:cxnLst>
                <a:cxn ang="0">
                  <a:pos x="T0" y="T1"/>
                </a:cxn>
                <a:cxn ang="0">
                  <a:pos x="T2" y="T3"/>
                </a:cxn>
                <a:cxn ang="0">
                  <a:pos x="T4" y="T5"/>
                </a:cxn>
                <a:cxn ang="0">
                  <a:pos x="T6" y="T7"/>
                </a:cxn>
                <a:cxn ang="0">
                  <a:pos x="T8" y="T9"/>
                </a:cxn>
                <a:cxn ang="0">
                  <a:pos x="T10" y="T11"/>
                </a:cxn>
              </a:cxnLst>
              <a:rect l="0" t="0" r="r" b="b"/>
              <a:pathLst>
                <a:path w="1084" h="1085">
                  <a:moveTo>
                    <a:pt x="1083" y="540"/>
                  </a:moveTo>
                  <a:lnTo>
                    <a:pt x="1083" y="540"/>
                  </a:lnTo>
                  <a:cubicBezTo>
                    <a:pt x="1083" y="838"/>
                    <a:pt x="843" y="1084"/>
                    <a:pt x="544" y="1084"/>
                  </a:cubicBezTo>
                  <a:cubicBezTo>
                    <a:pt x="241" y="1084"/>
                    <a:pt x="0" y="838"/>
                    <a:pt x="0" y="540"/>
                  </a:cubicBezTo>
                  <a:cubicBezTo>
                    <a:pt x="0" y="241"/>
                    <a:pt x="241" y="0"/>
                    <a:pt x="544" y="0"/>
                  </a:cubicBezTo>
                  <a:cubicBezTo>
                    <a:pt x="843" y="0"/>
                    <a:pt x="1083" y="241"/>
                    <a:pt x="1083" y="540"/>
                  </a:cubicBezTo>
                </a:path>
              </a:pathLst>
            </a:custGeom>
            <a:solidFill>
              <a:schemeClr val="accent2"/>
            </a:solidFill>
            <a:ln>
              <a:solidFill>
                <a:schemeClr val="accent2"/>
              </a:solidFill>
            </a:ln>
          </p:spPr>
          <p:style>
            <a:lnRef idx="1">
              <a:schemeClr val="accent2"/>
            </a:lnRef>
            <a:fillRef idx="0">
              <a:schemeClr val="accent2"/>
            </a:fillRef>
            <a:effectRef idx="0">
              <a:schemeClr val="accent2"/>
            </a:effectRef>
            <a:fontRef idx="minor">
              <a:schemeClr val="tx1"/>
            </a:fontRef>
          </p:style>
          <p:txBody>
            <a:bodyPr wrap="none" anchor="ctr"/>
            <a:lstStyle/>
            <a:p>
              <a:endParaRPr lang="en-US"/>
            </a:p>
          </p:txBody>
        </p:sp>
        <p:sp>
          <p:nvSpPr>
            <p:cNvPr id="54" name="Freeform 6703">
              <a:extLst>
                <a:ext uri="{FF2B5EF4-FFF2-40B4-BE49-F238E27FC236}">
                  <a16:creationId xmlns:a16="http://schemas.microsoft.com/office/drawing/2014/main" id="{91606CF3-B34C-4B97-94C8-AB1E4008279E}"/>
                </a:ext>
              </a:extLst>
            </p:cNvPr>
            <p:cNvSpPr>
              <a:spLocks noChangeArrowheads="1"/>
            </p:cNvSpPr>
            <p:nvPr/>
          </p:nvSpPr>
          <p:spPr bwMode="auto">
            <a:xfrm>
              <a:off x="15983327" y="4984932"/>
              <a:ext cx="2321291" cy="403145"/>
            </a:xfrm>
            <a:custGeom>
              <a:avLst/>
              <a:gdLst>
                <a:gd name="T0" fmla="*/ 3057 w 3058"/>
                <a:gd name="T1" fmla="*/ 538 h 539"/>
                <a:gd name="T2" fmla="*/ 895 w 3058"/>
                <a:gd name="T3" fmla="*/ 538 h 539"/>
                <a:gd name="T4" fmla="*/ 0 w 3058"/>
                <a:gd name="T5" fmla="*/ 38 h 539"/>
                <a:gd name="T6" fmla="*/ 24 w 3058"/>
                <a:gd name="T7" fmla="*/ 0 h 539"/>
                <a:gd name="T8" fmla="*/ 910 w 3058"/>
                <a:gd name="T9" fmla="*/ 495 h 539"/>
                <a:gd name="T10" fmla="*/ 3057 w 3058"/>
                <a:gd name="T11" fmla="*/ 495 h 539"/>
                <a:gd name="T12" fmla="*/ 3057 w 3058"/>
                <a:gd name="T13" fmla="*/ 538 h 539"/>
              </a:gdLst>
              <a:ahLst/>
              <a:cxnLst>
                <a:cxn ang="0">
                  <a:pos x="T0" y="T1"/>
                </a:cxn>
                <a:cxn ang="0">
                  <a:pos x="T2" y="T3"/>
                </a:cxn>
                <a:cxn ang="0">
                  <a:pos x="T4" y="T5"/>
                </a:cxn>
                <a:cxn ang="0">
                  <a:pos x="T6" y="T7"/>
                </a:cxn>
                <a:cxn ang="0">
                  <a:pos x="T8" y="T9"/>
                </a:cxn>
                <a:cxn ang="0">
                  <a:pos x="T10" y="T11"/>
                </a:cxn>
                <a:cxn ang="0">
                  <a:pos x="T12" y="T13"/>
                </a:cxn>
              </a:cxnLst>
              <a:rect l="0" t="0" r="r" b="b"/>
              <a:pathLst>
                <a:path w="3058" h="539">
                  <a:moveTo>
                    <a:pt x="3057" y="538"/>
                  </a:moveTo>
                  <a:lnTo>
                    <a:pt x="895" y="538"/>
                  </a:lnTo>
                  <a:lnTo>
                    <a:pt x="0" y="38"/>
                  </a:lnTo>
                  <a:lnTo>
                    <a:pt x="24" y="0"/>
                  </a:lnTo>
                  <a:lnTo>
                    <a:pt x="910" y="495"/>
                  </a:lnTo>
                  <a:lnTo>
                    <a:pt x="3057" y="495"/>
                  </a:lnTo>
                  <a:lnTo>
                    <a:pt x="3057" y="538"/>
                  </a:lnTo>
                </a:path>
              </a:pathLst>
            </a:custGeom>
            <a:solidFill>
              <a:schemeClr val="accent2"/>
            </a:solidFill>
            <a:ln>
              <a:headEnd/>
              <a:tailEnd/>
            </a:ln>
          </p:spPr>
          <p:style>
            <a:lnRef idx="1">
              <a:schemeClr val="accent2"/>
            </a:lnRef>
            <a:fillRef idx="0">
              <a:schemeClr val="accent2"/>
            </a:fillRef>
            <a:effectRef idx="0">
              <a:schemeClr val="accent2"/>
            </a:effectRef>
            <a:fontRef idx="minor">
              <a:schemeClr val="tx1"/>
            </a:fontRef>
          </p:style>
          <p:txBody>
            <a:bodyPr wrap="none" anchor="ctr"/>
            <a:lstStyle/>
            <a:p>
              <a:endParaRPr lang="en-US"/>
            </a:p>
          </p:txBody>
        </p:sp>
      </p:grpSp>
      <p:grpSp>
        <p:nvGrpSpPr>
          <p:cNvPr id="55" name="Group 2">
            <a:extLst>
              <a:ext uri="{FF2B5EF4-FFF2-40B4-BE49-F238E27FC236}">
                <a16:creationId xmlns:a16="http://schemas.microsoft.com/office/drawing/2014/main" id="{32B54E87-363E-4B6B-8C45-D57346B53090}"/>
              </a:ext>
            </a:extLst>
          </p:cNvPr>
          <p:cNvGrpSpPr/>
          <p:nvPr/>
        </p:nvGrpSpPr>
        <p:grpSpPr>
          <a:xfrm>
            <a:off x="2886867" y="3574495"/>
            <a:ext cx="1786751" cy="627206"/>
            <a:chOff x="15227478" y="4370135"/>
            <a:chExt cx="3077140" cy="1017942"/>
          </a:xfrm>
          <a:solidFill>
            <a:schemeClr val="accent1"/>
          </a:solidFill>
        </p:grpSpPr>
        <p:sp>
          <p:nvSpPr>
            <p:cNvPr id="56" name="Freeform 6700">
              <a:extLst>
                <a:ext uri="{FF2B5EF4-FFF2-40B4-BE49-F238E27FC236}">
                  <a16:creationId xmlns:a16="http://schemas.microsoft.com/office/drawing/2014/main" id="{9F5196BA-C6AE-4CE9-990B-7F067E7775F7}"/>
                </a:ext>
              </a:extLst>
            </p:cNvPr>
            <p:cNvSpPr>
              <a:spLocks noChangeArrowheads="1"/>
            </p:cNvSpPr>
            <p:nvPr/>
          </p:nvSpPr>
          <p:spPr bwMode="auto">
            <a:xfrm>
              <a:off x="15227478" y="4370135"/>
              <a:ext cx="819675" cy="819728"/>
            </a:xfrm>
            <a:custGeom>
              <a:avLst/>
              <a:gdLst>
                <a:gd name="T0" fmla="*/ 1083 w 1084"/>
                <a:gd name="T1" fmla="*/ 540 h 1085"/>
                <a:gd name="T2" fmla="*/ 1083 w 1084"/>
                <a:gd name="T3" fmla="*/ 540 h 1085"/>
                <a:gd name="T4" fmla="*/ 544 w 1084"/>
                <a:gd name="T5" fmla="*/ 1084 h 1085"/>
                <a:gd name="T6" fmla="*/ 0 w 1084"/>
                <a:gd name="T7" fmla="*/ 540 h 1085"/>
                <a:gd name="T8" fmla="*/ 544 w 1084"/>
                <a:gd name="T9" fmla="*/ 0 h 1085"/>
                <a:gd name="T10" fmla="*/ 1083 w 1084"/>
                <a:gd name="T11" fmla="*/ 540 h 1085"/>
              </a:gdLst>
              <a:ahLst/>
              <a:cxnLst>
                <a:cxn ang="0">
                  <a:pos x="T0" y="T1"/>
                </a:cxn>
                <a:cxn ang="0">
                  <a:pos x="T2" y="T3"/>
                </a:cxn>
                <a:cxn ang="0">
                  <a:pos x="T4" y="T5"/>
                </a:cxn>
                <a:cxn ang="0">
                  <a:pos x="T6" y="T7"/>
                </a:cxn>
                <a:cxn ang="0">
                  <a:pos x="T8" y="T9"/>
                </a:cxn>
                <a:cxn ang="0">
                  <a:pos x="T10" y="T11"/>
                </a:cxn>
              </a:cxnLst>
              <a:rect l="0" t="0" r="r" b="b"/>
              <a:pathLst>
                <a:path w="1084" h="1085">
                  <a:moveTo>
                    <a:pt x="1083" y="540"/>
                  </a:moveTo>
                  <a:lnTo>
                    <a:pt x="1083" y="540"/>
                  </a:lnTo>
                  <a:cubicBezTo>
                    <a:pt x="1083" y="838"/>
                    <a:pt x="843" y="1084"/>
                    <a:pt x="544" y="1084"/>
                  </a:cubicBezTo>
                  <a:cubicBezTo>
                    <a:pt x="241" y="1084"/>
                    <a:pt x="0" y="838"/>
                    <a:pt x="0" y="540"/>
                  </a:cubicBezTo>
                  <a:cubicBezTo>
                    <a:pt x="0" y="241"/>
                    <a:pt x="241" y="0"/>
                    <a:pt x="544" y="0"/>
                  </a:cubicBezTo>
                  <a:cubicBezTo>
                    <a:pt x="843" y="0"/>
                    <a:pt x="1083" y="241"/>
                    <a:pt x="1083" y="540"/>
                  </a:cubicBezTo>
                </a:path>
              </a:pathLst>
            </a:custGeom>
            <a:solidFill>
              <a:schemeClr val="accent5"/>
            </a:solidFill>
            <a:ln/>
          </p:spPr>
          <p:style>
            <a:lnRef idx="1">
              <a:schemeClr val="accent5"/>
            </a:lnRef>
            <a:fillRef idx="0">
              <a:schemeClr val="accent5"/>
            </a:fillRef>
            <a:effectRef idx="0">
              <a:schemeClr val="accent5"/>
            </a:effectRef>
            <a:fontRef idx="minor">
              <a:schemeClr val="tx1"/>
            </a:fontRef>
          </p:style>
          <p:txBody>
            <a:bodyPr wrap="none" anchor="ctr"/>
            <a:lstStyle/>
            <a:p>
              <a:endParaRPr lang="en-US"/>
            </a:p>
          </p:txBody>
        </p:sp>
        <p:sp>
          <p:nvSpPr>
            <p:cNvPr id="57" name="Freeform 6703">
              <a:extLst>
                <a:ext uri="{FF2B5EF4-FFF2-40B4-BE49-F238E27FC236}">
                  <a16:creationId xmlns:a16="http://schemas.microsoft.com/office/drawing/2014/main" id="{91606CF3-B34C-4B97-94C8-AB1E4008279E}"/>
                </a:ext>
              </a:extLst>
            </p:cNvPr>
            <p:cNvSpPr>
              <a:spLocks noChangeArrowheads="1"/>
            </p:cNvSpPr>
            <p:nvPr/>
          </p:nvSpPr>
          <p:spPr bwMode="auto">
            <a:xfrm>
              <a:off x="15983327" y="4984932"/>
              <a:ext cx="2321291" cy="403145"/>
            </a:xfrm>
            <a:custGeom>
              <a:avLst/>
              <a:gdLst>
                <a:gd name="T0" fmla="*/ 3057 w 3058"/>
                <a:gd name="T1" fmla="*/ 538 h 539"/>
                <a:gd name="T2" fmla="*/ 895 w 3058"/>
                <a:gd name="T3" fmla="*/ 538 h 539"/>
                <a:gd name="T4" fmla="*/ 0 w 3058"/>
                <a:gd name="T5" fmla="*/ 38 h 539"/>
                <a:gd name="T6" fmla="*/ 24 w 3058"/>
                <a:gd name="T7" fmla="*/ 0 h 539"/>
                <a:gd name="T8" fmla="*/ 910 w 3058"/>
                <a:gd name="T9" fmla="*/ 495 h 539"/>
                <a:gd name="T10" fmla="*/ 3057 w 3058"/>
                <a:gd name="T11" fmla="*/ 495 h 539"/>
                <a:gd name="T12" fmla="*/ 3057 w 3058"/>
                <a:gd name="T13" fmla="*/ 538 h 539"/>
              </a:gdLst>
              <a:ahLst/>
              <a:cxnLst>
                <a:cxn ang="0">
                  <a:pos x="T0" y="T1"/>
                </a:cxn>
                <a:cxn ang="0">
                  <a:pos x="T2" y="T3"/>
                </a:cxn>
                <a:cxn ang="0">
                  <a:pos x="T4" y="T5"/>
                </a:cxn>
                <a:cxn ang="0">
                  <a:pos x="T6" y="T7"/>
                </a:cxn>
                <a:cxn ang="0">
                  <a:pos x="T8" y="T9"/>
                </a:cxn>
                <a:cxn ang="0">
                  <a:pos x="T10" y="T11"/>
                </a:cxn>
                <a:cxn ang="0">
                  <a:pos x="T12" y="T13"/>
                </a:cxn>
              </a:cxnLst>
              <a:rect l="0" t="0" r="r" b="b"/>
              <a:pathLst>
                <a:path w="3058" h="539">
                  <a:moveTo>
                    <a:pt x="3057" y="538"/>
                  </a:moveTo>
                  <a:lnTo>
                    <a:pt x="895" y="538"/>
                  </a:lnTo>
                  <a:lnTo>
                    <a:pt x="0" y="38"/>
                  </a:lnTo>
                  <a:lnTo>
                    <a:pt x="24" y="0"/>
                  </a:lnTo>
                  <a:lnTo>
                    <a:pt x="910" y="495"/>
                  </a:lnTo>
                  <a:lnTo>
                    <a:pt x="3057" y="495"/>
                  </a:lnTo>
                  <a:lnTo>
                    <a:pt x="3057" y="538"/>
                  </a:lnTo>
                </a:path>
              </a:pathLst>
            </a:custGeom>
            <a:solidFill>
              <a:schemeClr val="accent5"/>
            </a:solidFill>
            <a:ln>
              <a:solidFill>
                <a:schemeClr val="accent5"/>
              </a:solidFill>
              <a:headEnd/>
              <a:tailEnd/>
            </a:ln>
          </p:spPr>
          <p:style>
            <a:lnRef idx="1">
              <a:schemeClr val="accent5"/>
            </a:lnRef>
            <a:fillRef idx="0">
              <a:schemeClr val="accent5"/>
            </a:fillRef>
            <a:effectRef idx="0">
              <a:schemeClr val="accent5"/>
            </a:effectRef>
            <a:fontRef idx="minor">
              <a:schemeClr val="tx1"/>
            </a:fontRef>
          </p:style>
          <p:txBody>
            <a:bodyPr wrap="none" anchor="ctr"/>
            <a:lstStyle/>
            <a:p>
              <a:endParaRPr lang="en-US"/>
            </a:p>
          </p:txBody>
        </p:sp>
      </p:grpSp>
      <p:grpSp>
        <p:nvGrpSpPr>
          <p:cNvPr id="58" name="Group 2">
            <a:extLst>
              <a:ext uri="{FF2B5EF4-FFF2-40B4-BE49-F238E27FC236}">
                <a16:creationId xmlns:a16="http://schemas.microsoft.com/office/drawing/2014/main" id="{32B54E87-363E-4B6B-8C45-D57346B53090}"/>
              </a:ext>
            </a:extLst>
          </p:cNvPr>
          <p:cNvGrpSpPr/>
          <p:nvPr/>
        </p:nvGrpSpPr>
        <p:grpSpPr>
          <a:xfrm>
            <a:off x="2886867" y="4375625"/>
            <a:ext cx="1786751" cy="627206"/>
            <a:chOff x="15227478" y="4370135"/>
            <a:chExt cx="3077140" cy="1017942"/>
          </a:xfrm>
          <a:solidFill>
            <a:schemeClr val="accent1"/>
          </a:solidFill>
        </p:grpSpPr>
        <p:sp>
          <p:nvSpPr>
            <p:cNvPr id="59" name="Freeform 6700">
              <a:extLst>
                <a:ext uri="{FF2B5EF4-FFF2-40B4-BE49-F238E27FC236}">
                  <a16:creationId xmlns:a16="http://schemas.microsoft.com/office/drawing/2014/main" id="{9F5196BA-C6AE-4CE9-990B-7F067E7775F7}"/>
                </a:ext>
              </a:extLst>
            </p:cNvPr>
            <p:cNvSpPr>
              <a:spLocks noChangeArrowheads="1"/>
            </p:cNvSpPr>
            <p:nvPr/>
          </p:nvSpPr>
          <p:spPr bwMode="auto">
            <a:xfrm>
              <a:off x="15227478" y="4370135"/>
              <a:ext cx="819675" cy="819728"/>
            </a:xfrm>
            <a:custGeom>
              <a:avLst/>
              <a:gdLst>
                <a:gd name="T0" fmla="*/ 1083 w 1084"/>
                <a:gd name="T1" fmla="*/ 540 h 1085"/>
                <a:gd name="T2" fmla="*/ 1083 w 1084"/>
                <a:gd name="T3" fmla="*/ 540 h 1085"/>
                <a:gd name="T4" fmla="*/ 544 w 1084"/>
                <a:gd name="T5" fmla="*/ 1084 h 1085"/>
                <a:gd name="T6" fmla="*/ 0 w 1084"/>
                <a:gd name="T7" fmla="*/ 540 h 1085"/>
                <a:gd name="T8" fmla="*/ 544 w 1084"/>
                <a:gd name="T9" fmla="*/ 0 h 1085"/>
                <a:gd name="T10" fmla="*/ 1083 w 1084"/>
                <a:gd name="T11" fmla="*/ 540 h 1085"/>
              </a:gdLst>
              <a:ahLst/>
              <a:cxnLst>
                <a:cxn ang="0">
                  <a:pos x="T0" y="T1"/>
                </a:cxn>
                <a:cxn ang="0">
                  <a:pos x="T2" y="T3"/>
                </a:cxn>
                <a:cxn ang="0">
                  <a:pos x="T4" y="T5"/>
                </a:cxn>
                <a:cxn ang="0">
                  <a:pos x="T6" y="T7"/>
                </a:cxn>
                <a:cxn ang="0">
                  <a:pos x="T8" y="T9"/>
                </a:cxn>
                <a:cxn ang="0">
                  <a:pos x="T10" y="T11"/>
                </a:cxn>
              </a:cxnLst>
              <a:rect l="0" t="0" r="r" b="b"/>
              <a:pathLst>
                <a:path w="1084" h="1085">
                  <a:moveTo>
                    <a:pt x="1083" y="540"/>
                  </a:moveTo>
                  <a:lnTo>
                    <a:pt x="1083" y="540"/>
                  </a:lnTo>
                  <a:cubicBezTo>
                    <a:pt x="1083" y="838"/>
                    <a:pt x="843" y="1084"/>
                    <a:pt x="544" y="1084"/>
                  </a:cubicBezTo>
                  <a:cubicBezTo>
                    <a:pt x="241" y="1084"/>
                    <a:pt x="0" y="838"/>
                    <a:pt x="0" y="540"/>
                  </a:cubicBezTo>
                  <a:cubicBezTo>
                    <a:pt x="0" y="241"/>
                    <a:pt x="241" y="0"/>
                    <a:pt x="544" y="0"/>
                  </a:cubicBezTo>
                  <a:cubicBezTo>
                    <a:pt x="843" y="0"/>
                    <a:pt x="1083" y="241"/>
                    <a:pt x="1083" y="540"/>
                  </a:cubicBezTo>
                </a:path>
              </a:pathLst>
            </a:custGeom>
            <a:solidFill>
              <a:schemeClr val="accent3"/>
            </a:solidFill>
            <a:ln>
              <a:solidFill>
                <a:schemeClr val="accent3"/>
              </a:solidFill>
            </a:ln>
          </p:spPr>
          <p:style>
            <a:lnRef idx="1">
              <a:schemeClr val="accent3"/>
            </a:lnRef>
            <a:fillRef idx="0">
              <a:schemeClr val="accent3"/>
            </a:fillRef>
            <a:effectRef idx="0">
              <a:schemeClr val="accent3"/>
            </a:effectRef>
            <a:fontRef idx="minor">
              <a:schemeClr val="tx1"/>
            </a:fontRef>
          </p:style>
          <p:txBody>
            <a:bodyPr wrap="none" anchor="ctr"/>
            <a:lstStyle/>
            <a:p>
              <a:endParaRPr lang="en-US"/>
            </a:p>
          </p:txBody>
        </p:sp>
        <p:sp>
          <p:nvSpPr>
            <p:cNvPr id="60" name="Freeform 6703">
              <a:extLst>
                <a:ext uri="{FF2B5EF4-FFF2-40B4-BE49-F238E27FC236}">
                  <a16:creationId xmlns:a16="http://schemas.microsoft.com/office/drawing/2014/main" id="{91606CF3-B34C-4B97-94C8-AB1E4008279E}"/>
                </a:ext>
              </a:extLst>
            </p:cNvPr>
            <p:cNvSpPr>
              <a:spLocks noChangeArrowheads="1"/>
            </p:cNvSpPr>
            <p:nvPr/>
          </p:nvSpPr>
          <p:spPr bwMode="auto">
            <a:xfrm>
              <a:off x="15983327" y="4984932"/>
              <a:ext cx="2321291" cy="403145"/>
            </a:xfrm>
            <a:custGeom>
              <a:avLst/>
              <a:gdLst>
                <a:gd name="T0" fmla="*/ 3057 w 3058"/>
                <a:gd name="T1" fmla="*/ 538 h 539"/>
                <a:gd name="T2" fmla="*/ 895 w 3058"/>
                <a:gd name="T3" fmla="*/ 538 h 539"/>
                <a:gd name="T4" fmla="*/ 0 w 3058"/>
                <a:gd name="T5" fmla="*/ 38 h 539"/>
                <a:gd name="T6" fmla="*/ 24 w 3058"/>
                <a:gd name="T7" fmla="*/ 0 h 539"/>
                <a:gd name="T8" fmla="*/ 910 w 3058"/>
                <a:gd name="T9" fmla="*/ 495 h 539"/>
                <a:gd name="T10" fmla="*/ 3057 w 3058"/>
                <a:gd name="T11" fmla="*/ 495 h 539"/>
                <a:gd name="T12" fmla="*/ 3057 w 3058"/>
                <a:gd name="T13" fmla="*/ 538 h 539"/>
              </a:gdLst>
              <a:ahLst/>
              <a:cxnLst>
                <a:cxn ang="0">
                  <a:pos x="T0" y="T1"/>
                </a:cxn>
                <a:cxn ang="0">
                  <a:pos x="T2" y="T3"/>
                </a:cxn>
                <a:cxn ang="0">
                  <a:pos x="T4" y="T5"/>
                </a:cxn>
                <a:cxn ang="0">
                  <a:pos x="T6" y="T7"/>
                </a:cxn>
                <a:cxn ang="0">
                  <a:pos x="T8" y="T9"/>
                </a:cxn>
                <a:cxn ang="0">
                  <a:pos x="T10" y="T11"/>
                </a:cxn>
                <a:cxn ang="0">
                  <a:pos x="T12" y="T13"/>
                </a:cxn>
              </a:cxnLst>
              <a:rect l="0" t="0" r="r" b="b"/>
              <a:pathLst>
                <a:path w="3058" h="539">
                  <a:moveTo>
                    <a:pt x="3057" y="538"/>
                  </a:moveTo>
                  <a:lnTo>
                    <a:pt x="895" y="538"/>
                  </a:lnTo>
                  <a:lnTo>
                    <a:pt x="0" y="38"/>
                  </a:lnTo>
                  <a:lnTo>
                    <a:pt x="24" y="0"/>
                  </a:lnTo>
                  <a:lnTo>
                    <a:pt x="910" y="495"/>
                  </a:lnTo>
                  <a:lnTo>
                    <a:pt x="3057" y="495"/>
                  </a:lnTo>
                  <a:lnTo>
                    <a:pt x="3057" y="538"/>
                  </a:lnTo>
                </a:path>
              </a:pathLst>
            </a:custGeom>
            <a:solidFill>
              <a:schemeClr val="accent3"/>
            </a:solidFill>
            <a:ln>
              <a:solidFill>
                <a:schemeClr val="accent3"/>
              </a:solidFill>
              <a:headEnd/>
              <a:tailEnd/>
            </a:ln>
          </p:spPr>
          <p:style>
            <a:lnRef idx="1">
              <a:schemeClr val="accent3"/>
            </a:lnRef>
            <a:fillRef idx="0">
              <a:schemeClr val="accent3"/>
            </a:fillRef>
            <a:effectRef idx="0">
              <a:schemeClr val="accent3"/>
            </a:effectRef>
            <a:fontRef idx="minor">
              <a:schemeClr val="tx1"/>
            </a:fontRef>
          </p:style>
          <p:txBody>
            <a:bodyPr wrap="none" anchor="ctr"/>
            <a:lstStyle/>
            <a:p>
              <a:endParaRPr lang="en-US"/>
            </a:p>
          </p:txBody>
        </p:sp>
      </p:grpSp>
      <p:grpSp>
        <p:nvGrpSpPr>
          <p:cNvPr id="61" name="Group 2">
            <a:extLst>
              <a:ext uri="{FF2B5EF4-FFF2-40B4-BE49-F238E27FC236}">
                <a16:creationId xmlns:a16="http://schemas.microsoft.com/office/drawing/2014/main" id="{32B54E87-363E-4B6B-8C45-D57346B53090}"/>
              </a:ext>
            </a:extLst>
          </p:cNvPr>
          <p:cNvGrpSpPr/>
          <p:nvPr/>
        </p:nvGrpSpPr>
        <p:grpSpPr>
          <a:xfrm>
            <a:off x="2886867" y="5167860"/>
            <a:ext cx="1786751" cy="627206"/>
            <a:chOff x="15227478" y="4370135"/>
            <a:chExt cx="3077140" cy="1017942"/>
          </a:xfrm>
          <a:solidFill>
            <a:schemeClr val="accent1"/>
          </a:solidFill>
        </p:grpSpPr>
        <p:sp>
          <p:nvSpPr>
            <p:cNvPr id="62" name="Freeform 6700">
              <a:extLst>
                <a:ext uri="{FF2B5EF4-FFF2-40B4-BE49-F238E27FC236}">
                  <a16:creationId xmlns:a16="http://schemas.microsoft.com/office/drawing/2014/main" id="{9F5196BA-C6AE-4CE9-990B-7F067E7775F7}"/>
                </a:ext>
              </a:extLst>
            </p:cNvPr>
            <p:cNvSpPr>
              <a:spLocks noChangeArrowheads="1"/>
            </p:cNvSpPr>
            <p:nvPr/>
          </p:nvSpPr>
          <p:spPr bwMode="auto">
            <a:xfrm>
              <a:off x="15227478" y="4370135"/>
              <a:ext cx="819675" cy="819728"/>
            </a:xfrm>
            <a:custGeom>
              <a:avLst/>
              <a:gdLst>
                <a:gd name="T0" fmla="*/ 1083 w 1084"/>
                <a:gd name="T1" fmla="*/ 540 h 1085"/>
                <a:gd name="T2" fmla="*/ 1083 w 1084"/>
                <a:gd name="T3" fmla="*/ 540 h 1085"/>
                <a:gd name="T4" fmla="*/ 544 w 1084"/>
                <a:gd name="T5" fmla="*/ 1084 h 1085"/>
                <a:gd name="T6" fmla="*/ 0 w 1084"/>
                <a:gd name="T7" fmla="*/ 540 h 1085"/>
                <a:gd name="T8" fmla="*/ 544 w 1084"/>
                <a:gd name="T9" fmla="*/ 0 h 1085"/>
                <a:gd name="T10" fmla="*/ 1083 w 1084"/>
                <a:gd name="T11" fmla="*/ 540 h 1085"/>
              </a:gdLst>
              <a:ahLst/>
              <a:cxnLst>
                <a:cxn ang="0">
                  <a:pos x="T0" y="T1"/>
                </a:cxn>
                <a:cxn ang="0">
                  <a:pos x="T2" y="T3"/>
                </a:cxn>
                <a:cxn ang="0">
                  <a:pos x="T4" y="T5"/>
                </a:cxn>
                <a:cxn ang="0">
                  <a:pos x="T6" y="T7"/>
                </a:cxn>
                <a:cxn ang="0">
                  <a:pos x="T8" y="T9"/>
                </a:cxn>
                <a:cxn ang="0">
                  <a:pos x="T10" y="T11"/>
                </a:cxn>
              </a:cxnLst>
              <a:rect l="0" t="0" r="r" b="b"/>
              <a:pathLst>
                <a:path w="1084" h="1085">
                  <a:moveTo>
                    <a:pt x="1083" y="540"/>
                  </a:moveTo>
                  <a:lnTo>
                    <a:pt x="1083" y="540"/>
                  </a:lnTo>
                  <a:cubicBezTo>
                    <a:pt x="1083" y="838"/>
                    <a:pt x="843" y="1084"/>
                    <a:pt x="544" y="1084"/>
                  </a:cubicBezTo>
                  <a:cubicBezTo>
                    <a:pt x="241" y="1084"/>
                    <a:pt x="0" y="838"/>
                    <a:pt x="0" y="540"/>
                  </a:cubicBezTo>
                  <a:cubicBezTo>
                    <a:pt x="0" y="241"/>
                    <a:pt x="241" y="0"/>
                    <a:pt x="544" y="0"/>
                  </a:cubicBezTo>
                  <a:cubicBezTo>
                    <a:pt x="843" y="0"/>
                    <a:pt x="1083" y="241"/>
                    <a:pt x="1083" y="540"/>
                  </a:cubicBezTo>
                </a:path>
              </a:pathLst>
            </a:custGeom>
            <a:solidFill>
              <a:schemeClr val="accent6"/>
            </a:solidFill>
            <a:ln>
              <a:solidFill>
                <a:schemeClr val="accent6"/>
              </a:solidFill>
            </a:ln>
          </p:spPr>
          <p:style>
            <a:lnRef idx="1">
              <a:schemeClr val="accent6"/>
            </a:lnRef>
            <a:fillRef idx="0">
              <a:schemeClr val="accent6"/>
            </a:fillRef>
            <a:effectRef idx="0">
              <a:schemeClr val="accent6"/>
            </a:effectRef>
            <a:fontRef idx="minor">
              <a:schemeClr val="tx1"/>
            </a:fontRef>
          </p:style>
          <p:txBody>
            <a:bodyPr wrap="none" anchor="ctr"/>
            <a:lstStyle/>
            <a:p>
              <a:endParaRPr lang="en-US"/>
            </a:p>
          </p:txBody>
        </p:sp>
        <p:sp>
          <p:nvSpPr>
            <p:cNvPr id="63" name="Freeform 6703">
              <a:extLst>
                <a:ext uri="{FF2B5EF4-FFF2-40B4-BE49-F238E27FC236}">
                  <a16:creationId xmlns:a16="http://schemas.microsoft.com/office/drawing/2014/main" id="{91606CF3-B34C-4B97-94C8-AB1E4008279E}"/>
                </a:ext>
              </a:extLst>
            </p:cNvPr>
            <p:cNvSpPr>
              <a:spLocks noChangeArrowheads="1"/>
            </p:cNvSpPr>
            <p:nvPr/>
          </p:nvSpPr>
          <p:spPr bwMode="auto">
            <a:xfrm>
              <a:off x="15983327" y="4984932"/>
              <a:ext cx="2321291" cy="403145"/>
            </a:xfrm>
            <a:custGeom>
              <a:avLst/>
              <a:gdLst>
                <a:gd name="T0" fmla="*/ 3057 w 3058"/>
                <a:gd name="T1" fmla="*/ 538 h 539"/>
                <a:gd name="T2" fmla="*/ 895 w 3058"/>
                <a:gd name="T3" fmla="*/ 538 h 539"/>
                <a:gd name="T4" fmla="*/ 0 w 3058"/>
                <a:gd name="T5" fmla="*/ 38 h 539"/>
                <a:gd name="T6" fmla="*/ 24 w 3058"/>
                <a:gd name="T7" fmla="*/ 0 h 539"/>
                <a:gd name="T8" fmla="*/ 910 w 3058"/>
                <a:gd name="T9" fmla="*/ 495 h 539"/>
                <a:gd name="T10" fmla="*/ 3057 w 3058"/>
                <a:gd name="T11" fmla="*/ 495 h 539"/>
                <a:gd name="T12" fmla="*/ 3057 w 3058"/>
                <a:gd name="T13" fmla="*/ 538 h 539"/>
              </a:gdLst>
              <a:ahLst/>
              <a:cxnLst>
                <a:cxn ang="0">
                  <a:pos x="T0" y="T1"/>
                </a:cxn>
                <a:cxn ang="0">
                  <a:pos x="T2" y="T3"/>
                </a:cxn>
                <a:cxn ang="0">
                  <a:pos x="T4" y="T5"/>
                </a:cxn>
                <a:cxn ang="0">
                  <a:pos x="T6" y="T7"/>
                </a:cxn>
                <a:cxn ang="0">
                  <a:pos x="T8" y="T9"/>
                </a:cxn>
                <a:cxn ang="0">
                  <a:pos x="T10" y="T11"/>
                </a:cxn>
                <a:cxn ang="0">
                  <a:pos x="T12" y="T13"/>
                </a:cxn>
              </a:cxnLst>
              <a:rect l="0" t="0" r="r" b="b"/>
              <a:pathLst>
                <a:path w="3058" h="539">
                  <a:moveTo>
                    <a:pt x="3057" y="538"/>
                  </a:moveTo>
                  <a:lnTo>
                    <a:pt x="895" y="538"/>
                  </a:lnTo>
                  <a:lnTo>
                    <a:pt x="0" y="38"/>
                  </a:lnTo>
                  <a:lnTo>
                    <a:pt x="24" y="0"/>
                  </a:lnTo>
                  <a:lnTo>
                    <a:pt x="910" y="495"/>
                  </a:lnTo>
                  <a:lnTo>
                    <a:pt x="3057" y="495"/>
                  </a:lnTo>
                  <a:lnTo>
                    <a:pt x="3057" y="538"/>
                  </a:lnTo>
                </a:path>
              </a:pathLst>
            </a:custGeom>
            <a:solidFill>
              <a:schemeClr val="accent6"/>
            </a:solidFill>
            <a:ln>
              <a:headEnd/>
              <a:tailEnd/>
            </a:ln>
          </p:spPr>
          <p:style>
            <a:lnRef idx="1">
              <a:schemeClr val="accent6"/>
            </a:lnRef>
            <a:fillRef idx="0">
              <a:schemeClr val="accent6"/>
            </a:fillRef>
            <a:effectRef idx="0">
              <a:schemeClr val="accent6"/>
            </a:effectRef>
            <a:fontRef idx="minor">
              <a:schemeClr val="tx1"/>
            </a:fontRef>
          </p:style>
          <p:txBody>
            <a:bodyPr wrap="none" anchor="ctr"/>
            <a:lstStyle/>
            <a:p>
              <a:endParaRPr lang="en-US"/>
            </a:p>
          </p:txBody>
        </p:sp>
      </p:grpSp>
      <p:grpSp>
        <p:nvGrpSpPr>
          <p:cNvPr id="64" name="Group 2">
            <a:extLst>
              <a:ext uri="{FF2B5EF4-FFF2-40B4-BE49-F238E27FC236}">
                <a16:creationId xmlns:a16="http://schemas.microsoft.com/office/drawing/2014/main" id="{32B54E87-363E-4B6B-8C45-D57346B53090}"/>
              </a:ext>
            </a:extLst>
          </p:cNvPr>
          <p:cNvGrpSpPr/>
          <p:nvPr/>
        </p:nvGrpSpPr>
        <p:grpSpPr>
          <a:xfrm>
            <a:off x="2937620" y="5960095"/>
            <a:ext cx="1786751" cy="627206"/>
            <a:chOff x="15227478" y="4370135"/>
            <a:chExt cx="3077140" cy="1017942"/>
          </a:xfrm>
          <a:solidFill>
            <a:schemeClr val="accent1"/>
          </a:solidFill>
        </p:grpSpPr>
        <p:sp>
          <p:nvSpPr>
            <p:cNvPr id="65" name="Freeform 6700">
              <a:extLst>
                <a:ext uri="{FF2B5EF4-FFF2-40B4-BE49-F238E27FC236}">
                  <a16:creationId xmlns:a16="http://schemas.microsoft.com/office/drawing/2014/main" id="{9F5196BA-C6AE-4CE9-990B-7F067E7775F7}"/>
                </a:ext>
              </a:extLst>
            </p:cNvPr>
            <p:cNvSpPr>
              <a:spLocks noChangeArrowheads="1"/>
            </p:cNvSpPr>
            <p:nvPr/>
          </p:nvSpPr>
          <p:spPr bwMode="auto">
            <a:xfrm>
              <a:off x="15227478" y="4370135"/>
              <a:ext cx="819675" cy="819728"/>
            </a:xfrm>
            <a:custGeom>
              <a:avLst/>
              <a:gdLst>
                <a:gd name="T0" fmla="*/ 1083 w 1084"/>
                <a:gd name="T1" fmla="*/ 540 h 1085"/>
                <a:gd name="T2" fmla="*/ 1083 w 1084"/>
                <a:gd name="T3" fmla="*/ 540 h 1085"/>
                <a:gd name="T4" fmla="*/ 544 w 1084"/>
                <a:gd name="T5" fmla="*/ 1084 h 1085"/>
                <a:gd name="T6" fmla="*/ 0 w 1084"/>
                <a:gd name="T7" fmla="*/ 540 h 1085"/>
                <a:gd name="T8" fmla="*/ 544 w 1084"/>
                <a:gd name="T9" fmla="*/ 0 h 1085"/>
                <a:gd name="T10" fmla="*/ 1083 w 1084"/>
                <a:gd name="T11" fmla="*/ 540 h 1085"/>
              </a:gdLst>
              <a:ahLst/>
              <a:cxnLst>
                <a:cxn ang="0">
                  <a:pos x="T0" y="T1"/>
                </a:cxn>
                <a:cxn ang="0">
                  <a:pos x="T2" y="T3"/>
                </a:cxn>
                <a:cxn ang="0">
                  <a:pos x="T4" y="T5"/>
                </a:cxn>
                <a:cxn ang="0">
                  <a:pos x="T6" y="T7"/>
                </a:cxn>
                <a:cxn ang="0">
                  <a:pos x="T8" y="T9"/>
                </a:cxn>
                <a:cxn ang="0">
                  <a:pos x="T10" y="T11"/>
                </a:cxn>
              </a:cxnLst>
              <a:rect l="0" t="0" r="r" b="b"/>
              <a:pathLst>
                <a:path w="1084" h="1085">
                  <a:moveTo>
                    <a:pt x="1083" y="540"/>
                  </a:moveTo>
                  <a:lnTo>
                    <a:pt x="1083" y="540"/>
                  </a:lnTo>
                  <a:cubicBezTo>
                    <a:pt x="1083" y="838"/>
                    <a:pt x="843" y="1084"/>
                    <a:pt x="544" y="1084"/>
                  </a:cubicBezTo>
                  <a:cubicBezTo>
                    <a:pt x="241" y="1084"/>
                    <a:pt x="0" y="838"/>
                    <a:pt x="0" y="540"/>
                  </a:cubicBezTo>
                  <a:cubicBezTo>
                    <a:pt x="0" y="241"/>
                    <a:pt x="241" y="0"/>
                    <a:pt x="544" y="0"/>
                  </a:cubicBezTo>
                  <a:cubicBezTo>
                    <a:pt x="843" y="0"/>
                    <a:pt x="1083" y="241"/>
                    <a:pt x="1083" y="540"/>
                  </a:cubicBezTo>
                </a:path>
              </a:pathLst>
            </a:custGeom>
            <a:solidFill>
              <a:schemeClr val="accent4"/>
            </a:solidFill>
            <a:ln>
              <a:solidFill>
                <a:schemeClr val="accent4"/>
              </a:solidFill>
            </a:ln>
          </p:spPr>
          <p:style>
            <a:lnRef idx="1">
              <a:schemeClr val="accent4"/>
            </a:lnRef>
            <a:fillRef idx="0">
              <a:schemeClr val="accent4"/>
            </a:fillRef>
            <a:effectRef idx="0">
              <a:schemeClr val="accent4"/>
            </a:effectRef>
            <a:fontRef idx="minor">
              <a:schemeClr val="tx1"/>
            </a:fontRef>
          </p:style>
          <p:txBody>
            <a:bodyPr wrap="none" anchor="ctr"/>
            <a:lstStyle/>
            <a:p>
              <a:endParaRPr lang="en-US"/>
            </a:p>
          </p:txBody>
        </p:sp>
        <p:sp>
          <p:nvSpPr>
            <p:cNvPr id="66" name="Freeform 6703">
              <a:extLst>
                <a:ext uri="{FF2B5EF4-FFF2-40B4-BE49-F238E27FC236}">
                  <a16:creationId xmlns:a16="http://schemas.microsoft.com/office/drawing/2014/main" id="{91606CF3-B34C-4B97-94C8-AB1E4008279E}"/>
                </a:ext>
              </a:extLst>
            </p:cNvPr>
            <p:cNvSpPr>
              <a:spLocks noChangeArrowheads="1"/>
            </p:cNvSpPr>
            <p:nvPr/>
          </p:nvSpPr>
          <p:spPr bwMode="auto">
            <a:xfrm>
              <a:off x="15983327" y="4984932"/>
              <a:ext cx="2321291" cy="403145"/>
            </a:xfrm>
            <a:custGeom>
              <a:avLst/>
              <a:gdLst>
                <a:gd name="T0" fmla="*/ 3057 w 3058"/>
                <a:gd name="T1" fmla="*/ 538 h 539"/>
                <a:gd name="T2" fmla="*/ 895 w 3058"/>
                <a:gd name="T3" fmla="*/ 538 h 539"/>
                <a:gd name="T4" fmla="*/ 0 w 3058"/>
                <a:gd name="T5" fmla="*/ 38 h 539"/>
                <a:gd name="T6" fmla="*/ 24 w 3058"/>
                <a:gd name="T7" fmla="*/ 0 h 539"/>
                <a:gd name="T8" fmla="*/ 910 w 3058"/>
                <a:gd name="T9" fmla="*/ 495 h 539"/>
                <a:gd name="T10" fmla="*/ 3057 w 3058"/>
                <a:gd name="T11" fmla="*/ 495 h 539"/>
                <a:gd name="T12" fmla="*/ 3057 w 3058"/>
                <a:gd name="T13" fmla="*/ 538 h 539"/>
              </a:gdLst>
              <a:ahLst/>
              <a:cxnLst>
                <a:cxn ang="0">
                  <a:pos x="T0" y="T1"/>
                </a:cxn>
                <a:cxn ang="0">
                  <a:pos x="T2" y="T3"/>
                </a:cxn>
                <a:cxn ang="0">
                  <a:pos x="T4" y="T5"/>
                </a:cxn>
                <a:cxn ang="0">
                  <a:pos x="T6" y="T7"/>
                </a:cxn>
                <a:cxn ang="0">
                  <a:pos x="T8" y="T9"/>
                </a:cxn>
                <a:cxn ang="0">
                  <a:pos x="T10" y="T11"/>
                </a:cxn>
                <a:cxn ang="0">
                  <a:pos x="T12" y="T13"/>
                </a:cxn>
              </a:cxnLst>
              <a:rect l="0" t="0" r="r" b="b"/>
              <a:pathLst>
                <a:path w="3058" h="539">
                  <a:moveTo>
                    <a:pt x="3057" y="538"/>
                  </a:moveTo>
                  <a:lnTo>
                    <a:pt x="895" y="538"/>
                  </a:lnTo>
                  <a:lnTo>
                    <a:pt x="0" y="38"/>
                  </a:lnTo>
                  <a:lnTo>
                    <a:pt x="24" y="0"/>
                  </a:lnTo>
                  <a:lnTo>
                    <a:pt x="910" y="495"/>
                  </a:lnTo>
                  <a:lnTo>
                    <a:pt x="3057" y="495"/>
                  </a:lnTo>
                  <a:lnTo>
                    <a:pt x="3057" y="538"/>
                  </a:lnTo>
                </a:path>
              </a:pathLst>
            </a:custGeom>
            <a:solidFill>
              <a:schemeClr val="accent4"/>
            </a:solidFill>
            <a:ln>
              <a:headEnd/>
              <a:tailEnd/>
            </a:ln>
          </p:spPr>
          <p:style>
            <a:lnRef idx="1">
              <a:schemeClr val="accent4"/>
            </a:lnRef>
            <a:fillRef idx="0">
              <a:schemeClr val="accent4"/>
            </a:fillRef>
            <a:effectRef idx="0">
              <a:schemeClr val="accent4"/>
            </a:effectRef>
            <a:fontRef idx="minor">
              <a:schemeClr val="tx1"/>
            </a:fontRef>
          </p:style>
          <p:txBody>
            <a:bodyPr wrap="none" anchor="ctr"/>
            <a:lstStyle/>
            <a:p>
              <a:endParaRPr lang="en-US"/>
            </a:p>
          </p:txBody>
        </p:sp>
      </p:grpSp>
      <p:pic>
        <p:nvPicPr>
          <p:cNvPr id="67" name="Image 66"/>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2315" t="19575" r="21208" b="25108"/>
          <a:stretch/>
        </p:blipFill>
        <p:spPr>
          <a:xfrm>
            <a:off x="11216554" y="225320"/>
            <a:ext cx="764568" cy="599661"/>
          </a:xfrm>
          <a:prstGeom prst="rect">
            <a:avLst/>
          </a:prstGeom>
          <a:solidFill>
            <a:schemeClr val="bg1"/>
          </a:solidFill>
        </p:spPr>
      </p:pic>
    </p:spTree>
    <p:extLst>
      <p:ext uri="{BB962C8B-B14F-4D97-AF65-F5344CB8AC3E}">
        <p14:creationId xmlns:p14="http://schemas.microsoft.com/office/powerpoint/2010/main" val="153073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Critère d’acceptation (</a:t>
            </a:r>
            <a:r>
              <a:rPr lang="fr-FR" dirty="0" err="1"/>
              <a:t>acceptance</a:t>
            </a:r>
            <a:r>
              <a:rPr lang="fr-FR" dirty="0"/>
              <a:t>)</a:t>
            </a:r>
          </a:p>
        </p:txBody>
      </p:sp>
      <p:sp>
        <p:nvSpPr>
          <p:cNvPr id="3" name="Espace réservé du contenu 2"/>
          <p:cNvSpPr>
            <a:spLocks noGrp="1"/>
          </p:cNvSpPr>
          <p:nvPr>
            <p:ph idx="1"/>
          </p:nvPr>
        </p:nvSpPr>
        <p:spPr/>
        <p:txBody>
          <a:bodyPr/>
          <a:lstStyle/>
          <a:p>
            <a:r>
              <a:rPr lang="fr-FR" dirty="0"/>
              <a:t>CA: Traduction d’un cas d’utilisation métier en une phrase simple.</a:t>
            </a:r>
          </a:p>
          <a:p>
            <a:pPr lvl="1"/>
            <a:r>
              <a:rPr lang="fr-FR" dirty="0"/>
              <a:t>Attention, on peut aussi croiser le Etant donné pour définir le contexte au lieu du SI</a:t>
            </a:r>
          </a:p>
          <a:p>
            <a:pPr lvl="1"/>
            <a:endParaRPr lang="fr-FR" dirty="0"/>
          </a:p>
        </p:txBody>
      </p:sp>
      <p:pic>
        <p:nvPicPr>
          <p:cNvPr id="10" name="Image 9"/>
          <p:cNvPicPr>
            <a:picLocks noChangeAspect="1"/>
          </p:cNvPicPr>
          <p:nvPr/>
        </p:nvPicPr>
        <p:blipFill>
          <a:blip r:embed="rId2"/>
          <a:stretch>
            <a:fillRect/>
          </a:stretch>
        </p:blipFill>
        <p:spPr>
          <a:xfrm>
            <a:off x="2678734" y="3235795"/>
            <a:ext cx="3256947" cy="3295040"/>
          </a:xfrm>
          <a:prstGeom prst="rect">
            <a:avLst/>
          </a:prstGeom>
        </p:spPr>
      </p:pic>
      <p:sp>
        <p:nvSpPr>
          <p:cNvPr id="11" name="Titre 1">
            <a:extLst>
              <a:ext uri="{FF2B5EF4-FFF2-40B4-BE49-F238E27FC236}">
                <a16:creationId xmlns:a16="http://schemas.microsoft.com/office/drawing/2014/main" id="{AD6D032D-8B40-4FEA-AB92-A44ED0AE7A15}"/>
              </a:ext>
            </a:extLst>
          </p:cNvPr>
          <p:cNvSpPr txBox="1">
            <a:spLocks/>
          </p:cNvSpPr>
          <p:nvPr/>
        </p:nvSpPr>
        <p:spPr>
          <a:xfrm>
            <a:off x="7404330" y="3515816"/>
            <a:ext cx="4686070" cy="276999"/>
          </a:xfrm>
          <a:prstGeom prst="rect">
            <a:avLst/>
          </a:prstGeom>
        </p:spPr>
        <p:txBody>
          <a:bodyPr wrap="square" lIns="0" tIns="0" rIns="0" bIns="0" anchor="ctr" anchorCtr="0">
            <a:spAutoFit/>
          </a:bodyPr>
          <a:lstStyle>
            <a:lvl1pPr indent="0">
              <a:spcBef>
                <a:spcPct val="0"/>
              </a:spcBef>
              <a:buFontTx/>
              <a:buNone/>
              <a:defRPr sz="2601" b="1">
                <a:solidFill>
                  <a:schemeClr val="accent1"/>
                </a:solidFill>
                <a:latin typeface="+mj-lt"/>
                <a:ea typeface="+mj-ea"/>
                <a:cs typeface="+mj-cs"/>
              </a:defRPr>
            </a:lvl1pPr>
          </a:lstStyle>
          <a:p>
            <a:r>
              <a:rPr lang="fr-FR" sz="1800" b="0" dirty="0">
                <a:solidFill>
                  <a:schemeClr val="tx1">
                    <a:lumMod val="75000"/>
                    <a:lumOff val="25000"/>
                  </a:schemeClr>
                </a:solidFill>
                <a:latin typeface="+mn-lt"/>
                <a:ea typeface="+mn-ea"/>
                <a:cs typeface="+mn-cs"/>
              </a:rPr>
              <a:t>Condition</a:t>
            </a:r>
          </a:p>
        </p:txBody>
      </p:sp>
      <p:sp>
        <p:nvSpPr>
          <p:cNvPr id="12" name="Titre 1">
            <a:extLst>
              <a:ext uri="{FF2B5EF4-FFF2-40B4-BE49-F238E27FC236}">
                <a16:creationId xmlns:a16="http://schemas.microsoft.com/office/drawing/2014/main" id="{AD6D032D-8B40-4FEA-AB92-A44ED0AE7A15}"/>
              </a:ext>
            </a:extLst>
          </p:cNvPr>
          <p:cNvSpPr txBox="1">
            <a:spLocks/>
          </p:cNvSpPr>
          <p:nvPr/>
        </p:nvSpPr>
        <p:spPr>
          <a:xfrm>
            <a:off x="7404330" y="4606316"/>
            <a:ext cx="4686070" cy="276999"/>
          </a:xfrm>
          <a:prstGeom prst="rect">
            <a:avLst/>
          </a:prstGeom>
        </p:spPr>
        <p:txBody>
          <a:bodyPr wrap="square" lIns="0" tIns="0" rIns="0" bIns="0" anchor="ctr" anchorCtr="0">
            <a:spAutoFit/>
          </a:bodyPr>
          <a:lstStyle>
            <a:lvl1pPr indent="0">
              <a:spcBef>
                <a:spcPct val="0"/>
              </a:spcBef>
              <a:buFontTx/>
              <a:buNone/>
              <a:defRPr sz="2601" b="1">
                <a:solidFill>
                  <a:schemeClr val="accent1"/>
                </a:solidFill>
                <a:latin typeface="+mj-lt"/>
                <a:ea typeface="+mj-ea"/>
                <a:cs typeface="+mj-cs"/>
              </a:defRPr>
            </a:lvl1pPr>
          </a:lstStyle>
          <a:p>
            <a:r>
              <a:rPr lang="fr-FR" sz="1800" b="0" dirty="0">
                <a:solidFill>
                  <a:schemeClr val="tx1">
                    <a:lumMod val="75000"/>
                    <a:lumOff val="25000"/>
                  </a:schemeClr>
                </a:solidFill>
                <a:latin typeface="+mn-lt"/>
                <a:ea typeface="+mn-ea"/>
                <a:cs typeface="+mn-cs"/>
              </a:rPr>
              <a:t>Action</a:t>
            </a:r>
          </a:p>
        </p:txBody>
      </p:sp>
      <p:sp>
        <p:nvSpPr>
          <p:cNvPr id="13" name="Titre 1">
            <a:extLst>
              <a:ext uri="{FF2B5EF4-FFF2-40B4-BE49-F238E27FC236}">
                <a16:creationId xmlns:a16="http://schemas.microsoft.com/office/drawing/2014/main" id="{AD6D032D-8B40-4FEA-AB92-A44ED0AE7A15}"/>
              </a:ext>
            </a:extLst>
          </p:cNvPr>
          <p:cNvSpPr txBox="1">
            <a:spLocks/>
          </p:cNvSpPr>
          <p:nvPr/>
        </p:nvSpPr>
        <p:spPr>
          <a:xfrm>
            <a:off x="7404330" y="5496072"/>
            <a:ext cx="4575234" cy="276999"/>
          </a:xfrm>
          <a:prstGeom prst="rect">
            <a:avLst/>
          </a:prstGeom>
        </p:spPr>
        <p:txBody>
          <a:bodyPr wrap="square" lIns="0" tIns="0" rIns="0" bIns="0" anchor="ctr" anchorCtr="0">
            <a:spAutoFit/>
          </a:bodyPr>
          <a:lstStyle>
            <a:lvl1pPr indent="0">
              <a:spcBef>
                <a:spcPct val="0"/>
              </a:spcBef>
              <a:buFontTx/>
              <a:buNone/>
              <a:defRPr sz="2601" b="1">
                <a:solidFill>
                  <a:schemeClr val="accent1"/>
                </a:solidFill>
                <a:latin typeface="+mj-lt"/>
                <a:ea typeface="+mj-ea"/>
                <a:cs typeface="+mj-cs"/>
              </a:defRPr>
            </a:lvl1pPr>
          </a:lstStyle>
          <a:p>
            <a:r>
              <a:rPr lang="fr-FR" sz="1800" b="0" dirty="0">
                <a:solidFill>
                  <a:schemeClr val="tx1">
                    <a:lumMod val="75000"/>
                    <a:lumOff val="25000"/>
                  </a:schemeClr>
                </a:solidFill>
                <a:latin typeface="+mn-lt"/>
                <a:ea typeface="+mn-ea"/>
                <a:cs typeface="+mn-cs"/>
              </a:rPr>
              <a:t>Attendu</a:t>
            </a:r>
          </a:p>
        </p:txBody>
      </p:sp>
      <p:cxnSp>
        <p:nvCxnSpPr>
          <p:cNvPr id="14" name="Connecteur en angle 13"/>
          <p:cNvCxnSpPr/>
          <p:nvPr/>
        </p:nvCxnSpPr>
        <p:spPr>
          <a:xfrm flipV="1">
            <a:off x="5460114" y="3645025"/>
            <a:ext cx="1872208" cy="720079"/>
          </a:xfrm>
          <a:prstGeom prst="bentConnector3">
            <a:avLst>
              <a:gd name="adj1" fmla="val 67929"/>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Connecteur en angle 14"/>
          <p:cNvCxnSpPr/>
          <p:nvPr/>
        </p:nvCxnSpPr>
        <p:spPr>
          <a:xfrm>
            <a:off x="5442139" y="4729644"/>
            <a:ext cx="1890183" cy="46349"/>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Connecteur en angle 15"/>
          <p:cNvCxnSpPr/>
          <p:nvPr/>
        </p:nvCxnSpPr>
        <p:spPr>
          <a:xfrm>
            <a:off x="5459490" y="5073808"/>
            <a:ext cx="1872832" cy="562208"/>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Rectangle 16"/>
          <p:cNvSpPr/>
          <p:nvPr/>
        </p:nvSpPr>
        <p:spPr>
          <a:xfrm>
            <a:off x="3657750" y="4267979"/>
            <a:ext cx="1552028" cy="923330"/>
          </a:xfrm>
          <a:prstGeom prst="rect">
            <a:avLst/>
          </a:prstGeom>
        </p:spPr>
        <p:txBody>
          <a:bodyPr wrap="none">
            <a:spAutoFit/>
          </a:bodyPr>
          <a:lstStyle/>
          <a:p>
            <a:r>
              <a:rPr lang="fr-FR" b="1" dirty="0">
                <a:solidFill>
                  <a:schemeClr val="accent6"/>
                </a:solidFill>
              </a:rPr>
              <a:t>Si …,</a:t>
            </a:r>
          </a:p>
          <a:p>
            <a:r>
              <a:rPr lang="fr-FR" b="1" dirty="0">
                <a:solidFill>
                  <a:schemeClr val="accent6"/>
                </a:solidFill>
              </a:rPr>
              <a:t> lorsque …., </a:t>
            </a:r>
          </a:p>
          <a:p>
            <a:r>
              <a:rPr lang="fr-FR" b="1" dirty="0">
                <a:solidFill>
                  <a:schemeClr val="accent6"/>
                </a:solidFill>
              </a:rPr>
              <a:t>alors… </a:t>
            </a:r>
          </a:p>
        </p:txBody>
      </p:sp>
      <p:sp>
        <p:nvSpPr>
          <p:cNvPr id="18" name="Rectangle 17"/>
          <p:cNvSpPr/>
          <p:nvPr/>
        </p:nvSpPr>
        <p:spPr>
          <a:xfrm>
            <a:off x="9438878" y="3959985"/>
            <a:ext cx="2155256" cy="1200329"/>
          </a:xfrm>
          <a:prstGeom prst="rect">
            <a:avLst/>
          </a:prstGeom>
        </p:spPr>
        <p:txBody>
          <a:bodyPr wrap="square">
            <a:spAutoFit/>
          </a:bodyPr>
          <a:lstStyle/>
          <a:p>
            <a:r>
              <a:rPr lang="fr-FR" b="1" dirty="0">
                <a:solidFill>
                  <a:schemeClr val="accent3"/>
                </a:solidFill>
              </a:rPr>
              <a:t>Bonnes pratiques</a:t>
            </a:r>
          </a:p>
          <a:p>
            <a:pPr marL="342900" indent="-342900">
              <a:buFont typeface="Wingdings" panose="05000000000000000000" pitchFamily="2" charset="2"/>
              <a:buChar char="ü"/>
            </a:pPr>
            <a:r>
              <a:rPr lang="fr-FR" b="1" dirty="0">
                <a:solidFill>
                  <a:schemeClr val="accent3"/>
                </a:solidFill>
              </a:rPr>
              <a:t>Affirmative</a:t>
            </a:r>
          </a:p>
          <a:p>
            <a:pPr marL="285750" indent="-285750">
              <a:buFont typeface="Wingdings" panose="05000000000000000000" pitchFamily="2" charset="2"/>
              <a:buChar char="ü"/>
            </a:pPr>
            <a:r>
              <a:rPr lang="fr-FR" b="1" dirty="0">
                <a:solidFill>
                  <a:schemeClr val="accent3"/>
                </a:solidFill>
              </a:rPr>
              <a:t>Pas de ET</a:t>
            </a:r>
          </a:p>
          <a:p>
            <a:pPr marL="285750" indent="-285750">
              <a:buFont typeface="Wingdings" panose="05000000000000000000" pitchFamily="2" charset="2"/>
              <a:buChar char="ü"/>
            </a:pPr>
            <a:r>
              <a:rPr lang="fr-FR" b="1" dirty="0">
                <a:solidFill>
                  <a:schemeClr val="accent3"/>
                </a:solidFill>
              </a:rPr>
              <a:t>Pas de OU</a:t>
            </a:r>
          </a:p>
        </p:txBody>
      </p:sp>
      <p:pic>
        <p:nvPicPr>
          <p:cNvPr id="19" name="Image 18"/>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2315" t="19575" r="21208" b="25108"/>
          <a:stretch/>
        </p:blipFill>
        <p:spPr>
          <a:xfrm>
            <a:off x="11216554" y="225320"/>
            <a:ext cx="764568" cy="599661"/>
          </a:xfrm>
          <a:prstGeom prst="rect">
            <a:avLst/>
          </a:prstGeom>
          <a:solidFill>
            <a:schemeClr val="bg1"/>
          </a:solidFill>
        </p:spPr>
      </p:pic>
    </p:spTree>
    <p:extLst>
      <p:ext uri="{BB962C8B-B14F-4D97-AF65-F5344CB8AC3E}">
        <p14:creationId xmlns:p14="http://schemas.microsoft.com/office/powerpoint/2010/main" val="20300286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SMART</a:t>
            </a:r>
          </a:p>
        </p:txBody>
      </p:sp>
      <p:sp>
        <p:nvSpPr>
          <p:cNvPr id="4" name="Titre 1">
            <a:extLst>
              <a:ext uri="{FF2B5EF4-FFF2-40B4-BE49-F238E27FC236}">
                <a16:creationId xmlns:a16="http://schemas.microsoft.com/office/drawing/2014/main" id="{AD6D032D-8B40-4FEA-AB92-A44ED0AE7A15}"/>
              </a:ext>
            </a:extLst>
          </p:cNvPr>
          <p:cNvSpPr txBox="1">
            <a:spLocks/>
          </p:cNvSpPr>
          <p:nvPr/>
        </p:nvSpPr>
        <p:spPr>
          <a:xfrm>
            <a:off x="5360043" y="2533163"/>
            <a:ext cx="6404771" cy="276999"/>
          </a:xfrm>
          <a:prstGeom prst="rect">
            <a:avLst/>
          </a:prstGeom>
        </p:spPr>
        <p:txBody>
          <a:bodyPr wrap="square" lIns="0" tIns="0" rIns="0" bIns="0" anchor="ctr" anchorCtr="0">
            <a:spAutoFit/>
          </a:bodyPr>
          <a:lstStyle>
            <a:lvl1pPr indent="0">
              <a:spcBef>
                <a:spcPct val="0"/>
              </a:spcBef>
              <a:buFontTx/>
              <a:buNone/>
              <a:defRPr sz="2601" b="1">
                <a:solidFill>
                  <a:schemeClr val="accent1"/>
                </a:solidFill>
                <a:latin typeface="+mj-lt"/>
                <a:ea typeface="+mj-ea"/>
                <a:cs typeface="+mj-cs"/>
              </a:defRPr>
            </a:lvl1pPr>
          </a:lstStyle>
          <a:p>
            <a:r>
              <a:rPr lang="fr-FR" sz="1800" dirty="0">
                <a:latin typeface="+mn-lt"/>
              </a:rPr>
              <a:t>Spécifique</a:t>
            </a:r>
          </a:p>
        </p:txBody>
      </p:sp>
      <p:sp>
        <p:nvSpPr>
          <p:cNvPr id="20" name="Titre 1">
            <a:extLst>
              <a:ext uri="{FF2B5EF4-FFF2-40B4-BE49-F238E27FC236}">
                <a16:creationId xmlns:a16="http://schemas.microsoft.com/office/drawing/2014/main" id="{AD6D032D-8B40-4FEA-AB92-A44ED0AE7A15}"/>
              </a:ext>
            </a:extLst>
          </p:cNvPr>
          <p:cNvSpPr txBox="1">
            <a:spLocks/>
          </p:cNvSpPr>
          <p:nvPr/>
        </p:nvSpPr>
        <p:spPr>
          <a:xfrm>
            <a:off x="5360043" y="3233165"/>
            <a:ext cx="8515945" cy="276999"/>
          </a:xfrm>
          <a:prstGeom prst="rect">
            <a:avLst/>
          </a:prstGeom>
        </p:spPr>
        <p:txBody>
          <a:bodyPr wrap="square" lIns="0" tIns="0" rIns="0" bIns="0" anchor="ctr" anchorCtr="0">
            <a:spAutoFit/>
          </a:bodyPr>
          <a:lstStyle>
            <a:lvl1pPr indent="0">
              <a:spcBef>
                <a:spcPct val="0"/>
              </a:spcBef>
              <a:buFontTx/>
              <a:buNone/>
              <a:defRPr sz="2601" b="1">
                <a:solidFill>
                  <a:schemeClr val="accent1"/>
                </a:solidFill>
                <a:latin typeface="+mj-lt"/>
                <a:ea typeface="+mj-ea"/>
                <a:cs typeface="+mj-cs"/>
              </a:defRPr>
            </a:lvl1pPr>
          </a:lstStyle>
          <a:p>
            <a:r>
              <a:rPr lang="fr-FR" sz="1800" dirty="0">
                <a:solidFill>
                  <a:schemeClr val="accent2"/>
                </a:solidFill>
                <a:latin typeface="+mn-lt"/>
              </a:rPr>
              <a:t>Mesurable</a:t>
            </a:r>
          </a:p>
        </p:txBody>
      </p:sp>
      <p:sp>
        <p:nvSpPr>
          <p:cNvPr id="21" name="Titre 1">
            <a:extLst>
              <a:ext uri="{FF2B5EF4-FFF2-40B4-BE49-F238E27FC236}">
                <a16:creationId xmlns:a16="http://schemas.microsoft.com/office/drawing/2014/main" id="{AD6D032D-8B40-4FEA-AB92-A44ED0AE7A15}"/>
              </a:ext>
            </a:extLst>
          </p:cNvPr>
          <p:cNvSpPr txBox="1">
            <a:spLocks/>
          </p:cNvSpPr>
          <p:nvPr/>
        </p:nvSpPr>
        <p:spPr>
          <a:xfrm>
            <a:off x="5360042" y="3974577"/>
            <a:ext cx="6404771" cy="276999"/>
          </a:xfrm>
          <a:prstGeom prst="rect">
            <a:avLst/>
          </a:prstGeom>
        </p:spPr>
        <p:txBody>
          <a:bodyPr wrap="square" lIns="0" tIns="0" rIns="0" bIns="0" anchor="ctr" anchorCtr="0">
            <a:spAutoFit/>
          </a:bodyPr>
          <a:lstStyle>
            <a:lvl1pPr indent="0">
              <a:spcBef>
                <a:spcPct val="0"/>
              </a:spcBef>
              <a:buFontTx/>
              <a:buNone/>
              <a:defRPr sz="2601" b="1">
                <a:solidFill>
                  <a:schemeClr val="accent1"/>
                </a:solidFill>
                <a:latin typeface="+mj-lt"/>
                <a:ea typeface="+mj-ea"/>
                <a:cs typeface="+mj-cs"/>
              </a:defRPr>
            </a:lvl1pPr>
          </a:lstStyle>
          <a:p>
            <a:r>
              <a:rPr lang="fr-FR" sz="1800" dirty="0">
                <a:solidFill>
                  <a:schemeClr val="accent5"/>
                </a:solidFill>
                <a:latin typeface="+mn-lt"/>
              </a:rPr>
              <a:t>Atteignable</a:t>
            </a:r>
          </a:p>
        </p:txBody>
      </p:sp>
      <p:sp>
        <p:nvSpPr>
          <p:cNvPr id="22" name="Titre 1">
            <a:extLst>
              <a:ext uri="{FF2B5EF4-FFF2-40B4-BE49-F238E27FC236}">
                <a16:creationId xmlns:a16="http://schemas.microsoft.com/office/drawing/2014/main" id="{AD6D032D-8B40-4FEA-AB92-A44ED0AE7A15}"/>
              </a:ext>
            </a:extLst>
          </p:cNvPr>
          <p:cNvSpPr txBox="1">
            <a:spLocks/>
          </p:cNvSpPr>
          <p:nvPr/>
        </p:nvSpPr>
        <p:spPr>
          <a:xfrm>
            <a:off x="5360042" y="4764906"/>
            <a:ext cx="6836819" cy="276999"/>
          </a:xfrm>
          <a:prstGeom prst="rect">
            <a:avLst/>
          </a:prstGeom>
        </p:spPr>
        <p:txBody>
          <a:bodyPr wrap="square" lIns="0" tIns="0" rIns="0" bIns="0" anchor="ctr" anchorCtr="0">
            <a:spAutoFit/>
          </a:bodyPr>
          <a:lstStyle>
            <a:lvl1pPr indent="0">
              <a:spcBef>
                <a:spcPct val="0"/>
              </a:spcBef>
              <a:buFontTx/>
              <a:buNone/>
              <a:defRPr sz="2601" b="1">
                <a:solidFill>
                  <a:schemeClr val="accent1"/>
                </a:solidFill>
                <a:latin typeface="+mj-lt"/>
                <a:ea typeface="+mj-ea"/>
                <a:cs typeface="+mj-cs"/>
              </a:defRPr>
            </a:lvl1pPr>
          </a:lstStyle>
          <a:p>
            <a:r>
              <a:rPr lang="fr-FR" sz="1800" dirty="0">
                <a:solidFill>
                  <a:schemeClr val="accent3"/>
                </a:solidFill>
                <a:latin typeface="+mn-lt"/>
              </a:rPr>
              <a:t>Relevant (Pertinent)</a:t>
            </a:r>
          </a:p>
        </p:txBody>
      </p:sp>
      <p:sp>
        <p:nvSpPr>
          <p:cNvPr id="23" name="Titre 1">
            <a:extLst>
              <a:ext uri="{FF2B5EF4-FFF2-40B4-BE49-F238E27FC236}">
                <a16:creationId xmlns:a16="http://schemas.microsoft.com/office/drawing/2014/main" id="{AD6D032D-8B40-4FEA-AB92-A44ED0AE7A15}"/>
              </a:ext>
            </a:extLst>
          </p:cNvPr>
          <p:cNvSpPr txBox="1">
            <a:spLocks/>
          </p:cNvSpPr>
          <p:nvPr/>
        </p:nvSpPr>
        <p:spPr>
          <a:xfrm>
            <a:off x="5360042" y="5546668"/>
            <a:ext cx="8098030" cy="276999"/>
          </a:xfrm>
          <a:prstGeom prst="rect">
            <a:avLst/>
          </a:prstGeom>
        </p:spPr>
        <p:txBody>
          <a:bodyPr wrap="square" lIns="0" tIns="0" rIns="0" bIns="0" anchor="ctr" anchorCtr="0">
            <a:spAutoFit/>
          </a:bodyPr>
          <a:lstStyle>
            <a:lvl1pPr indent="0">
              <a:spcBef>
                <a:spcPct val="0"/>
              </a:spcBef>
              <a:buFontTx/>
              <a:buNone/>
              <a:defRPr sz="2601" b="1">
                <a:solidFill>
                  <a:schemeClr val="accent1"/>
                </a:solidFill>
                <a:latin typeface="+mj-lt"/>
                <a:ea typeface="+mj-ea"/>
                <a:cs typeface="+mj-cs"/>
              </a:defRPr>
            </a:lvl1pPr>
          </a:lstStyle>
          <a:p>
            <a:r>
              <a:rPr lang="fr-FR" sz="1800" dirty="0">
                <a:solidFill>
                  <a:schemeClr val="accent6"/>
                </a:solidFill>
                <a:latin typeface="+mn-lt"/>
              </a:rPr>
              <a:t>Temporaire (limité)</a:t>
            </a:r>
          </a:p>
        </p:txBody>
      </p:sp>
      <p:grpSp>
        <p:nvGrpSpPr>
          <p:cNvPr id="24" name="Group 2">
            <a:extLst>
              <a:ext uri="{FF2B5EF4-FFF2-40B4-BE49-F238E27FC236}">
                <a16:creationId xmlns:a16="http://schemas.microsoft.com/office/drawing/2014/main" id="{32B54E87-363E-4B6B-8C45-D57346B53090}"/>
              </a:ext>
            </a:extLst>
          </p:cNvPr>
          <p:cNvGrpSpPr/>
          <p:nvPr/>
        </p:nvGrpSpPr>
        <p:grpSpPr>
          <a:xfrm>
            <a:off x="3417415" y="2059659"/>
            <a:ext cx="1786751" cy="627206"/>
            <a:chOff x="15227478" y="4370135"/>
            <a:chExt cx="3077140" cy="1017942"/>
          </a:xfrm>
          <a:solidFill>
            <a:schemeClr val="accent1"/>
          </a:solidFill>
        </p:grpSpPr>
        <p:sp>
          <p:nvSpPr>
            <p:cNvPr id="25" name="Freeform 6700">
              <a:extLst>
                <a:ext uri="{FF2B5EF4-FFF2-40B4-BE49-F238E27FC236}">
                  <a16:creationId xmlns:a16="http://schemas.microsoft.com/office/drawing/2014/main" id="{9F5196BA-C6AE-4CE9-990B-7F067E7775F7}"/>
                </a:ext>
              </a:extLst>
            </p:cNvPr>
            <p:cNvSpPr>
              <a:spLocks noChangeArrowheads="1"/>
            </p:cNvSpPr>
            <p:nvPr/>
          </p:nvSpPr>
          <p:spPr bwMode="auto">
            <a:xfrm>
              <a:off x="15227478" y="4370135"/>
              <a:ext cx="819675" cy="819728"/>
            </a:xfrm>
            <a:custGeom>
              <a:avLst/>
              <a:gdLst>
                <a:gd name="T0" fmla="*/ 1083 w 1084"/>
                <a:gd name="T1" fmla="*/ 540 h 1085"/>
                <a:gd name="T2" fmla="*/ 1083 w 1084"/>
                <a:gd name="T3" fmla="*/ 540 h 1085"/>
                <a:gd name="T4" fmla="*/ 544 w 1084"/>
                <a:gd name="T5" fmla="*/ 1084 h 1085"/>
                <a:gd name="T6" fmla="*/ 0 w 1084"/>
                <a:gd name="T7" fmla="*/ 540 h 1085"/>
                <a:gd name="T8" fmla="*/ 544 w 1084"/>
                <a:gd name="T9" fmla="*/ 0 h 1085"/>
                <a:gd name="T10" fmla="*/ 1083 w 1084"/>
                <a:gd name="T11" fmla="*/ 540 h 1085"/>
              </a:gdLst>
              <a:ahLst/>
              <a:cxnLst>
                <a:cxn ang="0">
                  <a:pos x="T0" y="T1"/>
                </a:cxn>
                <a:cxn ang="0">
                  <a:pos x="T2" y="T3"/>
                </a:cxn>
                <a:cxn ang="0">
                  <a:pos x="T4" y="T5"/>
                </a:cxn>
                <a:cxn ang="0">
                  <a:pos x="T6" y="T7"/>
                </a:cxn>
                <a:cxn ang="0">
                  <a:pos x="T8" y="T9"/>
                </a:cxn>
                <a:cxn ang="0">
                  <a:pos x="T10" y="T11"/>
                </a:cxn>
              </a:cxnLst>
              <a:rect l="0" t="0" r="r" b="b"/>
              <a:pathLst>
                <a:path w="1084" h="1085">
                  <a:moveTo>
                    <a:pt x="1083" y="540"/>
                  </a:moveTo>
                  <a:lnTo>
                    <a:pt x="1083" y="540"/>
                  </a:lnTo>
                  <a:cubicBezTo>
                    <a:pt x="1083" y="838"/>
                    <a:pt x="843" y="1084"/>
                    <a:pt x="544" y="1084"/>
                  </a:cubicBezTo>
                  <a:cubicBezTo>
                    <a:pt x="241" y="1084"/>
                    <a:pt x="0" y="838"/>
                    <a:pt x="0" y="540"/>
                  </a:cubicBezTo>
                  <a:cubicBezTo>
                    <a:pt x="0" y="241"/>
                    <a:pt x="241" y="0"/>
                    <a:pt x="544" y="0"/>
                  </a:cubicBezTo>
                  <a:cubicBezTo>
                    <a:pt x="843" y="0"/>
                    <a:pt x="1083" y="241"/>
                    <a:pt x="1083" y="540"/>
                  </a:cubicBez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 name="Freeform 6703">
              <a:extLst>
                <a:ext uri="{FF2B5EF4-FFF2-40B4-BE49-F238E27FC236}">
                  <a16:creationId xmlns:a16="http://schemas.microsoft.com/office/drawing/2014/main" id="{91606CF3-B34C-4B97-94C8-AB1E4008279E}"/>
                </a:ext>
              </a:extLst>
            </p:cNvPr>
            <p:cNvSpPr>
              <a:spLocks noChangeArrowheads="1"/>
            </p:cNvSpPr>
            <p:nvPr/>
          </p:nvSpPr>
          <p:spPr bwMode="auto">
            <a:xfrm>
              <a:off x="15983327" y="4984932"/>
              <a:ext cx="2321291" cy="403145"/>
            </a:xfrm>
            <a:custGeom>
              <a:avLst/>
              <a:gdLst>
                <a:gd name="T0" fmla="*/ 3057 w 3058"/>
                <a:gd name="T1" fmla="*/ 538 h 539"/>
                <a:gd name="T2" fmla="*/ 895 w 3058"/>
                <a:gd name="T3" fmla="*/ 538 h 539"/>
                <a:gd name="T4" fmla="*/ 0 w 3058"/>
                <a:gd name="T5" fmla="*/ 38 h 539"/>
                <a:gd name="T6" fmla="*/ 24 w 3058"/>
                <a:gd name="T7" fmla="*/ 0 h 539"/>
                <a:gd name="T8" fmla="*/ 910 w 3058"/>
                <a:gd name="T9" fmla="*/ 495 h 539"/>
                <a:gd name="T10" fmla="*/ 3057 w 3058"/>
                <a:gd name="T11" fmla="*/ 495 h 539"/>
                <a:gd name="T12" fmla="*/ 3057 w 3058"/>
                <a:gd name="T13" fmla="*/ 538 h 539"/>
              </a:gdLst>
              <a:ahLst/>
              <a:cxnLst>
                <a:cxn ang="0">
                  <a:pos x="T0" y="T1"/>
                </a:cxn>
                <a:cxn ang="0">
                  <a:pos x="T2" y="T3"/>
                </a:cxn>
                <a:cxn ang="0">
                  <a:pos x="T4" y="T5"/>
                </a:cxn>
                <a:cxn ang="0">
                  <a:pos x="T6" y="T7"/>
                </a:cxn>
                <a:cxn ang="0">
                  <a:pos x="T8" y="T9"/>
                </a:cxn>
                <a:cxn ang="0">
                  <a:pos x="T10" y="T11"/>
                </a:cxn>
                <a:cxn ang="0">
                  <a:pos x="T12" y="T13"/>
                </a:cxn>
              </a:cxnLst>
              <a:rect l="0" t="0" r="r" b="b"/>
              <a:pathLst>
                <a:path w="3058" h="539">
                  <a:moveTo>
                    <a:pt x="3057" y="538"/>
                  </a:moveTo>
                  <a:lnTo>
                    <a:pt x="895" y="538"/>
                  </a:lnTo>
                  <a:lnTo>
                    <a:pt x="0" y="38"/>
                  </a:lnTo>
                  <a:lnTo>
                    <a:pt x="24" y="0"/>
                  </a:lnTo>
                  <a:lnTo>
                    <a:pt x="910" y="495"/>
                  </a:lnTo>
                  <a:lnTo>
                    <a:pt x="3057" y="495"/>
                  </a:lnTo>
                  <a:lnTo>
                    <a:pt x="3057" y="538"/>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27" name="Group 2">
            <a:extLst>
              <a:ext uri="{FF2B5EF4-FFF2-40B4-BE49-F238E27FC236}">
                <a16:creationId xmlns:a16="http://schemas.microsoft.com/office/drawing/2014/main" id="{32B54E87-363E-4B6B-8C45-D57346B53090}"/>
              </a:ext>
            </a:extLst>
          </p:cNvPr>
          <p:cNvGrpSpPr/>
          <p:nvPr/>
        </p:nvGrpSpPr>
        <p:grpSpPr>
          <a:xfrm>
            <a:off x="3435906" y="2799150"/>
            <a:ext cx="1786751" cy="627206"/>
            <a:chOff x="15227478" y="4370135"/>
            <a:chExt cx="3077140" cy="1017942"/>
          </a:xfrm>
          <a:solidFill>
            <a:schemeClr val="accent1"/>
          </a:solidFill>
        </p:grpSpPr>
        <p:sp>
          <p:nvSpPr>
            <p:cNvPr id="28" name="Freeform 6700">
              <a:extLst>
                <a:ext uri="{FF2B5EF4-FFF2-40B4-BE49-F238E27FC236}">
                  <a16:creationId xmlns:a16="http://schemas.microsoft.com/office/drawing/2014/main" id="{9F5196BA-C6AE-4CE9-990B-7F067E7775F7}"/>
                </a:ext>
              </a:extLst>
            </p:cNvPr>
            <p:cNvSpPr>
              <a:spLocks noChangeArrowheads="1"/>
            </p:cNvSpPr>
            <p:nvPr/>
          </p:nvSpPr>
          <p:spPr bwMode="auto">
            <a:xfrm>
              <a:off x="15227478" y="4370135"/>
              <a:ext cx="819675" cy="819728"/>
            </a:xfrm>
            <a:custGeom>
              <a:avLst/>
              <a:gdLst>
                <a:gd name="T0" fmla="*/ 1083 w 1084"/>
                <a:gd name="T1" fmla="*/ 540 h 1085"/>
                <a:gd name="T2" fmla="*/ 1083 w 1084"/>
                <a:gd name="T3" fmla="*/ 540 h 1085"/>
                <a:gd name="T4" fmla="*/ 544 w 1084"/>
                <a:gd name="T5" fmla="*/ 1084 h 1085"/>
                <a:gd name="T6" fmla="*/ 0 w 1084"/>
                <a:gd name="T7" fmla="*/ 540 h 1085"/>
                <a:gd name="T8" fmla="*/ 544 w 1084"/>
                <a:gd name="T9" fmla="*/ 0 h 1085"/>
                <a:gd name="T10" fmla="*/ 1083 w 1084"/>
                <a:gd name="T11" fmla="*/ 540 h 1085"/>
              </a:gdLst>
              <a:ahLst/>
              <a:cxnLst>
                <a:cxn ang="0">
                  <a:pos x="T0" y="T1"/>
                </a:cxn>
                <a:cxn ang="0">
                  <a:pos x="T2" y="T3"/>
                </a:cxn>
                <a:cxn ang="0">
                  <a:pos x="T4" y="T5"/>
                </a:cxn>
                <a:cxn ang="0">
                  <a:pos x="T6" y="T7"/>
                </a:cxn>
                <a:cxn ang="0">
                  <a:pos x="T8" y="T9"/>
                </a:cxn>
                <a:cxn ang="0">
                  <a:pos x="T10" y="T11"/>
                </a:cxn>
              </a:cxnLst>
              <a:rect l="0" t="0" r="r" b="b"/>
              <a:pathLst>
                <a:path w="1084" h="1085">
                  <a:moveTo>
                    <a:pt x="1083" y="540"/>
                  </a:moveTo>
                  <a:lnTo>
                    <a:pt x="1083" y="540"/>
                  </a:lnTo>
                  <a:cubicBezTo>
                    <a:pt x="1083" y="838"/>
                    <a:pt x="843" y="1084"/>
                    <a:pt x="544" y="1084"/>
                  </a:cubicBezTo>
                  <a:cubicBezTo>
                    <a:pt x="241" y="1084"/>
                    <a:pt x="0" y="838"/>
                    <a:pt x="0" y="540"/>
                  </a:cubicBezTo>
                  <a:cubicBezTo>
                    <a:pt x="0" y="241"/>
                    <a:pt x="241" y="0"/>
                    <a:pt x="544" y="0"/>
                  </a:cubicBezTo>
                  <a:cubicBezTo>
                    <a:pt x="843" y="0"/>
                    <a:pt x="1083" y="241"/>
                    <a:pt x="1083" y="540"/>
                  </a:cubicBezTo>
                </a:path>
              </a:pathLst>
            </a:custGeom>
            <a:solidFill>
              <a:schemeClr val="accent2"/>
            </a:solidFill>
            <a:ln>
              <a:solidFill>
                <a:schemeClr val="accent2"/>
              </a:solidFill>
            </a:ln>
          </p:spPr>
          <p:style>
            <a:lnRef idx="1">
              <a:schemeClr val="accent2"/>
            </a:lnRef>
            <a:fillRef idx="0">
              <a:schemeClr val="accent2"/>
            </a:fillRef>
            <a:effectRef idx="0">
              <a:schemeClr val="accent2"/>
            </a:effectRef>
            <a:fontRef idx="minor">
              <a:schemeClr val="tx1"/>
            </a:fontRef>
          </p:style>
          <p:txBody>
            <a:bodyPr wrap="none" anchor="ctr"/>
            <a:lstStyle/>
            <a:p>
              <a:endParaRPr lang="en-US"/>
            </a:p>
          </p:txBody>
        </p:sp>
        <p:sp>
          <p:nvSpPr>
            <p:cNvPr id="29" name="Freeform 6703">
              <a:extLst>
                <a:ext uri="{FF2B5EF4-FFF2-40B4-BE49-F238E27FC236}">
                  <a16:creationId xmlns:a16="http://schemas.microsoft.com/office/drawing/2014/main" id="{91606CF3-B34C-4B97-94C8-AB1E4008279E}"/>
                </a:ext>
              </a:extLst>
            </p:cNvPr>
            <p:cNvSpPr>
              <a:spLocks noChangeArrowheads="1"/>
            </p:cNvSpPr>
            <p:nvPr/>
          </p:nvSpPr>
          <p:spPr bwMode="auto">
            <a:xfrm>
              <a:off x="15983327" y="4984932"/>
              <a:ext cx="2321291" cy="403145"/>
            </a:xfrm>
            <a:custGeom>
              <a:avLst/>
              <a:gdLst>
                <a:gd name="T0" fmla="*/ 3057 w 3058"/>
                <a:gd name="T1" fmla="*/ 538 h 539"/>
                <a:gd name="T2" fmla="*/ 895 w 3058"/>
                <a:gd name="T3" fmla="*/ 538 h 539"/>
                <a:gd name="T4" fmla="*/ 0 w 3058"/>
                <a:gd name="T5" fmla="*/ 38 h 539"/>
                <a:gd name="T6" fmla="*/ 24 w 3058"/>
                <a:gd name="T7" fmla="*/ 0 h 539"/>
                <a:gd name="T8" fmla="*/ 910 w 3058"/>
                <a:gd name="T9" fmla="*/ 495 h 539"/>
                <a:gd name="T10" fmla="*/ 3057 w 3058"/>
                <a:gd name="T11" fmla="*/ 495 h 539"/>
                <a:gd name="T12" fmla="*/ 3057 w 3058"/>
                <a:gd name="T13" fmla="*/ 538 h 539"/>
              </a:gdLst>
              <a:ahLst/>
              <a:cxnLst>
                <a:cxn ang="0">
                  <a:pos x="T0" y="T1"/>
                </a:cxn>
                <a:cxn ang="0">
                  <a:pos x="T2" y="T3"/>
                </a:cxn>
                <a:cxn ang="0">
                  <a:pos x="T4" y="T5"/>
                </a:cxn>
                <a:cxn ang="0">
                  <a:pos x="T6" y="T7"/>
                </a:cxn>
                <a:cxn ang="0">
                  <a:pos x="T8" y="T9"/>
                </a:cxn>
                <a:cxn ang="0">
                  <a:pos x="T10" y="T11"/>
                </a:cxn>
                <a:cxn ang="0">
                  <a:pos x="T12" y="T13"/>
                </a:cxn>
              </a:cxnLst>
              <a:rect l="0" t="0" r="r" b="b"/>
              <a:pathLst>
                <a:path w="3058" h="539">
                  <a:moveTo>
                    <a:pt x="3057" y="538"/>
                  </a:moveTo>
                  <a:lnTo>
                    <a:pt x="895" y="538"/>
                  </a:lnTo>
                  <a:lnTo>
                    <a:pt x="0" y="38"/>
                  </a:lnTo>
                  <a:lnTo>
                    <a:pt x="24" y="0"/>
                  </a:lnTo>
                  <a:lnTo>
                    <a:pt x="910" y="495"/>
                  </a:lnTo>
                  <a:lnTo>
                    <a:pt x="3057" y="495"/>
                  </a:lnTo>
                  <a:lnTo>
                    <a:pt x="3057" y="538"/>
                  </a:lnTo>
                </a:path>
              </a:pathLst>
            </a:custGeom>
            <a:solidFill>
              <a:schemeClr val="accent2"/>
            </a:solidFill>
            <a:ln>
              <a:headEnd/>
              <a:tailEnd/>
            </a:ln>
          </p:spPr>
          <p:style>
            <a:lnRef idx="1">
              <a:schemeClr val="accent2"/>
            </a:lnRef>
            <a:fillRef idx="0">
              <a:schemeClr val="accent2"/>
            </a:fillRef>
            <a:effectRef idx="0">
              <a:schemeClr val="accent2"/>
            </a:effectRef>
            <a:fontRef idx="minor">
              <a:schemeClr val="tx1"/>
            </a:fontRef>
          </p:style>
          <p:txBody>
            <a:bodyPr wrap="none" anchor="ctr"/>
            <a:lstStyle/>
            <a:p>
              <a:endParaRPr lang="en-US"/>
            </a:p>
          </p:txBody>
        </p:sp>
      </p:grpSp>
      <p:grpSp>
        <p:nvGrpSpPr>
          <p:cNvPr id="30" name="Group 2">
            <a:extLst>
              <a:ext uri="{FF2B5EF4-FFF2-40B4-BE49-F238E27FC236}">
                <a16:creationId xmlns:a16="http://schemas.microsoft.com/office/drawing/2014/main" id="{32B54E87-363E-4B6B-8C45-D57346B53090}"/>
              </a:ext>
            </a:extLst>
          </p:cNvPr>
          <p:cNvGrpSpPr/>
          <p:nvPr/>
        </p:nvGrpSpPr>
        <p:grpSpPr>
          <a:xfrm>
            <a:off x="3433622" y="3574495"/>
            <a:ext cx="1786751" cy="627206"/>
            <a:chOff x="15227478" y="4370135"/>
            <a:chExt cx="3077140" cy="1017942"/>
          </a:xfrm>
          <a:solidFill>
            <a:schemeClr val="accent1"/>
          </a:solidFill>
        </p:grpSpPr>
        <p:sp>
          <p:nvSpPr>
            <p:cNvPr id="31" name="Freeform 6700">
              <a:extLst>
                <a:ext uri="{FF2B5EF4-FFF2-40B4-BE49-F238E27FC236}">
                  <a16:creationId xmlns:a16="http://schemas.microsoft.com/office/drawing/2014/main" id="{9F5196BA-C6AE-4CE9-990B-7F067E7775F7}"/>
                </a:ext>
              </a:extLst>
            </p:cNvPr>
            <p:cNvSpPr>
              <a:spLocks noChangeArrowheads="1"/>
            </p:cNvSpPr>
            <p:nvPr/>
          </p:nvSpPr>
          <p:spPr bwMode="auto">
            <a:xfrm>
              <a:off x="15227478" y="4370135"/>
              <a:ext cx="819675" cy="819728"/>
            </a:xfrm>
            <a:custGeom>
              <a:avLst/>
              <a:gdLst>
                <a:gd name="T0" fmla="*/ 1083 w 1084"/>
                <a:gd name="T1" fmla="*/ 540 h 1085"/>
                <a:gd name="T2" fmla="*/ 1083 w 1084"/>
                <a:gd name="T3" fmla="*/ 540 h 1085"/>
                <a:gd name="T4" fmla="*/ 544 w 1084"/>
                <a:gd name="T5" fmla="*/ 1084 h 1085"/>
                <a:gd name="T6" fmla="*/ 0 w 1084"/>
                <a:gd name="T7" fmla="*/ 540 h 1085"/>
                <a:gd name="T8" fmla="*/ 544 w 1084"/>
                <a:gd name="T9" fmla="*/ 0 h 1085"/>
                <a:gd name="T10" fmla="*/ 1083 w 1084"/>
                <a:gd name="T11" fmla="*/ 540 h 1085"/>
              </a:gdLst>
              <a:ahLst/>
              <a:cxnLst>
                <a:cxn ang="0">
                  <a:pos x="T0" y="T1"/>
                </a:cxn>
                <a:cxn ang="0">
                  <a:pos x="T2" y="T3"/>
                </a:cxn>
                <a:cxn ang="0">
                  <a:pos x="T4" y="T5"/>
                </a:cxn>
                <a:cxn ang="0">
                  <a:pos x="T6" y="T7"/>
                </a:cxn>
                <a:cxn ang="0">
                  <a:pos x="T8" y="T9"/>
                </a:cxn>
                <a:cxn ang="0">
                  <a:pos x="T10" y="T11"/>
                </a:cxn>
              </a:cxnLst>
              <a:rect l="0" t="0" r="r" b="b"/>
              <a:pathLst>
                <a:path w="1084" h="1085">
                  <a:moveTo>
                    <a:pt x="1083" y="540"/>
                  </a:moveTo>
                  <a:lnTo>
                    <a:pt x="1083" y="540"/>
                  </a:lnTo>
                  <a:cubicBezTo>
                    <a:pt x="1083" y="838"/>
                    <a:pt x="843" y="1084"/>
                    <a:pt x="544" y="1084"/>
                  </a:cubicBezTo>
                  <a:cubicBezTo>
                    <a:pt x="241" y="1084"/>
                    <a:pt x="0" y="838"/>
                    <a:pt x="0" y="540"/>
                  </a:cubicBezTo>
                  <a:cubicBezTo>
                    <a:pt x="0" y="241"/>
                    <a:pt x="241" y="0"/>
                    <a:pt x="544" y="0"/>
                  </a:cubicBezTo>
                  <a:cubicBezTo>
                    <a:pt x="843" y="0"/>
                    <a:pt x="1083" y="241"/>
                    <a:pt x="1083" y="540"/>
                  </a:cubicBezTo>
                </a:path>
              </a:pathLst>
            </a:custGeom>
            <a:solidFill>
              <a:schemeClr val="accent5"/>
            </a:solidFill>
            <a:ln/>
          </p:spPr>
          <p:style>
            <a:lnRef idx="1">
              <a:schemeClr val="accent5"/>
            </a:lnRef>
            <a:fillRef idx="0">
              <a:schemeClr val="accent5"/>
            </a:fillRef>
            <a:effectRef idx="0">
              <a:schemeClr val="accent5"/>
            </a:effectRef>
            <a:fontRef idx="minor">
              <a:schemeClr val="tx1"/>
            </a:fontRef>
          </p:style>
          <p:txBody>
            <a:bodyPr wrap="none" anchor="ctr"/>
            <a:lstStyle/>
            <a:p>
              <a:endParaRPr lang="en-US"/>
            </a:p>
          </p:txBody>
        </p:sp>
        <p:sp>
          <p:nvSpPr>
            <p:cNvPr id="32" name="Freeform 6703">
              <a:extLst>
                <a:ext uri="{FF2B5EF4-FFF2-40B4-BE49-F238E27FC236}">
                  <a16:creationId xmlns:a16="http://schemas.microsoft.com/office/drawing/2014/main" id="{91606CF3-B34C-4B97-94C8-AB1E4008279E}"/>
                </a:ext>
              </a:extLst>
            </p:cNvPr>
            <p:cNvSpPr>
              <a:spLocks noChangeArrowheads="1"/>
            </p:cNvSpPr>
            <p:nvPr/>
          </p:nvSpPr>
          <p:spPr bwMode="auto">
            <a:xfrm>
              <a:off x="15983327" y="4984932"/>
              <a:ext cx="2321291" cy="403145"/>
            </a:xfrm>
            <a:custGeom>
              <a:avLst/>
              <a:gdLst>
                <a:gd name="T0" fmla="*/ 3057 w 3058"/>
                <a:gd name="T1" fmla="*/ 538 h 539"/>
                <a:gd name="T2" fmla="*/ 895 w 3058"/>
                <a:gd name="T3" fmla="*/ 538 h 539"/>
                <a:gd name="T4" fmla="*/ 0 w 3058"/>
                <a:gd name="T5" fmla="*/ 38 h 539"/>
                <a:gd name="T6" fmla="*/ 24 w 3058"/>
                <a:gd name="T7" fmla="*/ 0 h 539"/>
                <a:gd name="T8" fmla="*/ 910 w 3058"/>
                <a:gd name="T9" fmla="*/ 495 h 539"/>
                <a:gd name="T10" fmla="*/ 3057 w 3058"/>
                <a:gd name="T11" fmla="*/ 495 h 539"/>
                <a:gd name="T12" fmla="*/ 3057 w 3058"/>
                <a:gd name="T13" fmla="*/ 538 h 539"/>
              </a:gdLst>
              <a:ahLst/>
              <a:cxnLst>
                <a:cxn ang="0">
                  <a:pos x="T0" y="T1"/>
                </a:cxn>
                <a:cxn ang="0">
                  <a:pos x="T2" y="T3"/>
                </a:cxn>
                <a:cxn ang="0">
                  <a:pos x="T4" y="T5"/>
                </a:cxn>
                <a:cxn ang="0">
                  <a:pos x="T6" y="T7"/>
                </a:cxn>
                <a:cxn ang="0">
                  <a:pos x="T8" y="T9"/>
                </a:cxn>
                <a:cxn ang="0">
                  <a:pos x="T10" y="T11"/>
                </a:cxn>
                <a:cxn ang="0">
                  <a:pos x="T12" y="T13"/>
                </a:cxn>
              </a:cxnLst>
              <a:rect l="0" t="0" r="r" b="b"/>
              <a:pathLst>
                <a:path w="3058" h="539">
                  <a:moveTo>
                    <a:pt x="3057" y="538"/>
                  </a:moveTo>
                  <a:lnTo>
                    <a:pt x="895" y="538"/>
                  </a:lnTo>
                  <a:lnTo>
                    <a:pt x="0" y="38"/>
                  </a:lnTo>
                  <a:lnTo>
                    <a:pt x="24" y="0"/>
                  </a:lnTo>
                  <a:lnTo>
                    <a:pt x="910" y="495"/>
                  </a:lnTo>
                  <a:lnTo>
                    <a:pt x="3057" y="495"/>
                  </a:lnTo>
                  <a:lnTo>
                    <a:pt x="3057" y="538"/>
                  </a:lnTo>
                </a:path>
              </a:pathLst>
            </a:custGeom>
            <a:solidFill>
              <a:schemeClr val="accent5"/>
            </a:solidFill>
            <a:ln>
              <a:solidFill>
                <a:schemeClr val="accent5"/>
              </a:solidFill>
              <a:headEnd/>
              <a:tailEnd/>
            </a:ln>
          </p:spPr>
          <p:style>
            <a:lnRef idx="1">
              <a:schemeClr val="accent5"/>
            </a:lnRef>
            <a:fillRef idx="0">
              <a:schemeClr val="accent5"/>
            </a:fillRef>
            <a:effectRef idx="0">
              <a:schemeClr val="accent5"/>
            </a:effectRef>
            <a:fontRef idx="minor">
              <a:schemeClr val="tx1"/>
            </a:fontRef>
          </p:style>
          <p:txBody>
            <a:bodyPr wrap="none" anchor="ctr"/>
            <a:lstStyle/>
            <a:p>
              <a:endParaRPr lang="en-US"/>
            </a:p>
          </p:txBody>
        </p:sp>
      </p:grpSp>
      <p:grpSp>
        <p:nvGrpSpPr>
          <p:cNvPr id="33" name="Group 2">
            <a:extLst>
              <a:ext uri="{FF2B5EF4-FFF2-40B4-BE49-F238E27FC236}">
                <a16:creationId xmlns:a16="http://schemas.microsoft.com/office/drawing/2014/main" id="{32B54E87-363E-4B6B-8C45-D57346B53090}"/>
              </a:ext>
            </a:extLst>
          </p:cNvPr>
          <p:cNvGrpSpPr/>
          <p:nvPr/>
        </p:nvGrpSpPr>
        <p:grpSpPr>
          <a:xfrm>
            <a:off x="3433622" y="4375625"/>
            <a:ext cx="1786751" cy="627206"/>
            <a:chOff x="15227478" y="4370135"/>
            <a:chExt cx="3077140" cy="1017942"/>
          </a:xfrm>
          <a:solidFill>
            <a:schemeClr val="accent1"/>
          </a:solidFill>
        </p:grpSpPr>
        <p:sp>
          <p:nvSpPr>
            <p:cNvPr id="34" name="Freeform 6700">
              <a:extLst>
                <a:ext uri="{FF2B5EF4-FFF2-40B4-BE49-F238E27FC236}">
                  <a16:creationId xmlns:a16="http://schemas.microsoft.com/office/drawing/2014/main" id="{9F5196BA-C6AE-4CE9-990B-7F067E7775F7}"/>
                </a:ext>
              </a:extLst>
            </p:cNvPr>
            <p:cNvSpPr>
              <a:spLocks noChangeArrowheads="1"/>
            </p:cNvSpPr>
            <p:nvPr/>
          </p:nvSpPr>
          <p:spPr bwMode="auto">
            <a:xfrm>
              <a:off x="15227478" y="4370135"/>
              <a:ext cx="819675" cy="819728"/>
            </a:xfrm>
            <a:custGeom>
              <a:avLst/>
              <a:gdLst>
                <a:gd name="T0" fmla="*/ 1083 w 1084"/>
                <a:gd name="T1" fmla="*/ 540 h 1085"/>
                <a:gd name="T2" fmla="*/ 1083 w 1084"/>
                <a:gd name="T3" fmla="*/ 540 h 1085"/>
                <a:gd name="T4" fmla="*/ 544 w 1084"/>
                <a:gd name="T5" fmla="*/ 1084 h 1085"/>
                <a:gd name="T6" fmla="*/ 0 w 1084"/>
                <a:gd name="T7" fmla="*/ 540 h 1085"/>
                <a:gd name="T8" fmla="*/ 544 w 1084"/>
                <a:gd name="T9" fmla="*/ 0 h 1085"/>
                <a:gd name="T10" fmla="*/ 1083 w 1084"/>
                <a:gd name="T11" fmla="*/ 540 h 1085"/>
              </a:gdLst>
              <a:ahLst/>
              <a:cxnLst>
                <a:cxn ang="0">
                  <a:pos x="T0" y="T1"/>
                </a:cxn>
                <a:cxn ang="0">
                  <a:pos x="T2" y="T3"/>
                </a:cxn>
                <a:cxn ang="0">
                  <a:pos x="T4" y="T5"/>
                </a:cxn>
                <a:cxn ang="0">
                  <a:pos x="T6" y="T7"/>
                </a:cxn>
                <a:cxn ang="0">
                  <a:pos x="T8" y="T9"/>
                </a:cxn>
                <a:cxn ang="0">
                  <a:pos x="T10" y="T11"/>
                </a:cxn>
              </a:cxnLst>
              <a:rect l="0" t="0" r="r" b="b"/>
              <a:pathLst>
                <a:path w="1084" h="1085">
                  <a:moveTo>
                    <a:pt x="1083" y="540"/>
                  </a:moveTo>
                  <a:lnTo>
                    <a:pt x="1083" y="540"/>
                  </a:lnTo>
                  <a:cubicBezTo>
                    <a:pt x="1083" y="838"/>
                    <a:pt x="843" y="1084"/>
                    <a:pt x="544" y="1084"/>
                  </a:cubicBezTo>
                  <a:cubicBezTo>
                    <a:pt x="241" y="1084"/>
                    <a:pt x="0" y="838"/>
                    <a:pt x="0" y="540"/>
                  </a:cubicBezTo>
                  <a:cubicBezTo>
                    <a:pt x="0" y="241"/>
                    <a:pt x="241" y="0"/>
                    <a:pt x="544" y="0"/>
                  </a:cubicBezTo>
                  <a:cubicBezTo>
                    <a:pt x="843" y="0"/>
                    <a:pt x="1083" y="241"/>
                    <a:pt x="1083" y="540"/>
                  </a:cubicBezTo>
                </a:path>
              </a:pathLst>
            </a:custGeom>
            <a:solidFill>
              <a:schemeClr val="accent3"/>
            </a:solidFill>
            <a:ln>
              <a:solidFill>
                <a:schemeClr val="accent3"/>
              </a:solidFill>
            </a:ln>
          </p:spPr>
          <p:style>
            <a:lnRef idx="1">
              <a:schemeClr val="accent3"/>
            </a:lnRef>
            <a:fillRef idx="0">
              <a:schemeClr val="accent3"/>
            </a:fillRef>
            <a:effectRef idx="0">
              <a:schemeClr val="accent3"/>
            </a:effectRef>
            <a:fontRef idx="minor">
              <a:schemeClr val="tx1"/>
            </a:fontRef>
          </p:style>
          <p:txBody>
            <a:bodyPr wrap="none" anchor="ctr"/>
            <a:lstStyle/>
            <a:p>
              <a:endParaRPr lang="en-US"/>
            </a:p>
          </p:txBody>
        </p:sp>
        <p:sp>
          <p:nvSpPr>
            <p:cNvPr id="35" name="Freeform 6703">
              <a:extLst>
                <a:ext uri="{FF2B5EF4-FFF2-40B4-BE49-F238E27FC236}">
                  <a16:creationId xmlns:a16="http://schemas.microsoft.com/office/drawing/2014/main" id="{91606CF3-B34C-4B97-94C8-AB1E4008279E}"/>
                </a:ext>
              </a:extLst>
            </p:cNvPr>
            <p:cNvSpPr>
              <a:spLocks noChangeArrowheads="1"/>
            </p:cNvSpPr>
            <p:nvPr/>
          </p:nvSpPr>
          <p:spPr bwMode="auto">
            <a:xfrm>
              <a:off x="15983327" y="4984932"/>
              <a:ext cx="2321291" cy="403145"/>
            </a:xfrm>
            <a:custGeom>
              <a:avLst/>
              <a:gdLst>
                <a:gd name="T0" fmla="*/ 3057 w 3058"/>
                <a:gd name="T1" fmla="*/ 538 h 539"/>
                <a:gd name="T2" fmla="*/ 895 w 3058"/>
                <a:gd name="T3" fmla="*/ 538 h 539"/>
                <a:gd name="T4" fmla="*/ 0 w 3058"/>
                <a:gd name="T5" fmla="*/ 38 h 539"/>
                <a:gd name="T6" fmla="*/ 24 w 3058"/>
                <a:gd name="T7" fmla="*/ 0 h 539"/>
                <a:gd name="T8" fmla="*/ 910 w 3058"/>
                <a:gd name="T9" fmla="*/ 495 h 539"/>
                <a:gd name="T10" fmla="*/ 3057 w 3058"/>
                <a:gd name="T11" fmla="*/ 495 h 539"/>
                <a:gd name="T12" fmla="*/ 3057 w 3058"/>
                <a:gd name="T13" fmla="*/ 538 h 539"/>
              </a:gdLst>
              <a:ahLst/>
              <a:cxnLst>
                <a:cxn ang="0">
                  <a:pos x="T0" y="T1"/>
                </a:cxn>
                <a:cxn ang="0">
                  <a:pos x="T2" y="T3"/>
                </a:cxn>
                <a:cxn ang="0">
                  <a:pos x="T4" y="T5"/>
                </a:cxn>
                <a:cxn ang="0">
                  <a:pos x="T6" y="T7"/>
                </a:cxn>
                <a:cxn ang="0">
                  <a:pos x="T8" y="T9"/>
                </a:cxn>
                <a:cxn ang="0">
                  <a:pos x="T10" y="T11"/>
                </a:cxn>
                <a:cxn ang="0">
                  <a:pos x="T12" y="T13"/>
                </a:cxn>
              </a:cxnLst>
              <a:rect l="0" t="0" r="r" b="b"/>
              <a:pathLst>
                <a:path w="3058" h="539">
                  <a:moveTo>
                    <a:pt x="3057" y="538"/>
                  </a:moveTo>
                  <a:lnTo>
                    <a:pt x="895" y="538"/>
                  </a:lnTo>
                  <a:lnTo>
                    <a:pt x="0" y="38"/>
                  </a:lnTo>
                  <a:lnTo>
                    <a:pt x="24" y="0"/>
                  </a:lnTo>
                  <a:lnTo>
                    <a:pt x="910" y="495"/>
                  </a:lnTo>
                  <a:lnTo>
                    <a:pt x="3057" y="495"/>
                  </a:lnTo>
                  <a:lnTo>
                    <a:pt x="3057" y="538"/>
                  </a:lnTo>
                </a:path>
              </a:pathLst>
            </a:custGeom>
            <a:solidFill>
              <a:schemeClr val="accent3"/>
            </a:solidFill>
            <a:ln>
              <a:solidFill>
                <a:schemeClr val="accent3"/>
              </a:solidFill>
              <a:headEnd/>
              <a:tailEnd/>
            </a:ln>
          </p:spPr>
          <p:style>
            <a:lnRef idx="1">
              <a:schemeClr val="accent3"/>
            </a:lnRef>
            <a:fillRef idx="0">
              <a:schemeClr val="accent3"/>
            </a:fillRef>
            <a:effectRef idx="0">
              <a:schemeClr val="accent3"/>
            </a:effectRef>
            <a:fontRef idx="minor">
              <a:schemeClr val="tx1"/>
            </a:fontRef>
          </p:style>
          <p:txBody>
            <a:bodyPr wrap="none" anchor="ctr"/>
            <a:lstStyle/>
            <a:p>
              <a:endParaRPr lang="en-US"/>
            </a:p>
          </p:txBody>
        </p:sp>
      </p:grpSp>
      <p:grpSp>
        <p:nvGrpSpPr>
          <p:cNvPr id="36" name="Group 2">
            <a:extLst>
              <a:ext uri="{FF2B5EF4-FFF2-40B4-BE49-F238E27FC236}">
                <a16:creationId xmlns:a16="http://schemas.microsoft.com/office/drawing/2014/main" id="{32B54E87-363E-4B6B-8C45-D57346B53090}"/>
              </a:ext>
            </a:extLst>
          </p:cNvPr>
          <p:cNvGrpSpPr/>
          <p:nvPr/>
        </p:nvGrpSpPr>
        <p:grpSpPr>
          <a:xfrm>
            <a:off x="3433622" y="5167860"/>
            <a:ext cx="1786751" cy="627206"/>
            <a:chOff x="15227478" y="4370135"/>
            <a:chExt cx="3077140" cy="1017942"/>
          </a:xfrm>
          <a:solidFill>
            <a:schemeClr val="accent1"/>
          </a:solidFill>
        </p:grpSpPr>
        <p:sp>
          <p:nvSpPr>
            <p:cNvPr id="37" name="Freeform 6700">
              <a:extLst>
                <a:ext uri="{FF2B5EF4-FFF2-40B4-BE49-F238E27FC236}">
                  <a16:creationId xmlns:a16="http://schemas.microsoft.com/office/drawing/2014/main" id="{9F5196BA-C6AE-4CE9-990B-7F067E7775F7}"/>
                </a:ext>
              </a:extLst>
            </p:cNvPr>
            <p:cNvSpPr>
              <a:spLocks noChangeArrowheads="1"/>
            </p:cNvSpPr>
            <p:nvPr/>
          </p:nvSpPr>
          <p:spPr bwMode="auto">
            <a:xfrm>
              <a:off x="15227478" y="4370135"/>
              <a:ext cx="819675" cy="819728"/>
            </a:xfrm>
            <a:custGeom>
              <a:avLst/>
              <a:gdLst>
                <a:gd name="T0" fmla="*/ 1083 w 1084"/>
                <a:gd name="T1" fmla="*/ 540 h 1085"/>
                <a:gd name="T2" fmla="*/ 1083 w 1084"/>
                <a:gd name="T3" fmla="*/ 540 h 1085"/>
                <a:gd name="T4" fmla="*/ 544 w 1084"/>
                <a:gd name="T5" fmla="*/ 1084 h 1085"/>
                <a:gd name="T6" fmla="*/ 0 w 1084"/>
                <a:gd name="T7" fmla="*/ 540 h 1085"/>
                <a:gd name="T8" fmla="*/ 544 w 1084"/>
                <a:gd name="T9" fmla="*/ 0 h 1085"/>
                <a:gd name="T10" fmla="*/ 1083 w 1084"/>
                <a:gd name="T11" fmla="*/ 540 h 1085"/>
              </a:gdLst>
              <a:ahLst/>
              <a:cxnLst>
                <a:cxn ang="0">
                  <a:pos x="T0" y="T1"/>
                </a:cxn>
                <a:cxn ang="0">
                  <a:pos x="T2" y="T3"/>
                </a:cxn>
                <a:cxn ang="0">
                  <a:pos x="T4" y="T5"/>
                </a:cxn>
                <a:cxn ang="0">
                  <a:pos x="T6" y="T7"/>
                </a:cxn>
                <a:cxn ang="0">
                  <a:pos x="T8" y="T9"/>
                </a:cxn>
                <a:cxn ang="0">
                  <a:pos x="T10" y="T11"/>
                </a:cxn>
              </a:cxnLst>
              <a:rect l="0" t="0" r="r" b="b"/>
              <a:pathLst>
                <a:path w="1084" h="1085">
                  <a:moveTo>
                    <a:pt x="1083" y="540"/>
                  </a:moveTo>
                  <a:lnTo>
                    <a:pt x="1083" y="540"/>
                  </a:lnTo>
                  <a:cubicBezTo>
                    <a:pt x="1083" y="838"/>
                    <a:pt x="843" y="1084"/>
                    <a:pt x="544" y="1084"/>
                  </a:cubicBezTo>
                  <a:cubicBezTo>
                    <a:pt x="241" y="1084"/>
                    <a:pt x="0" y="838"/>
                    <a:pt x="0" y="540"/>
                  </a:cubicBezTo>
                  <a:cubicBezTo>
                    <a:pt x="0" y="241"/>
                    <a:pt x="241" y="0"/>
                    <a:pt x="544" y="0"/>
                  </a:cubicBezTo>
                  <a:cubicBezTo>
                    <a:pt x="843" y="0"/>
                    <a:pt x="1083" y="241"/>
                    <a:pt x="1083" y="540"/>
                  </a:cubicBezTo>
                </a:path>
              </a:pathLst>
            </a:custGeom>
            <a:solidFill>
              <a:schemeClr val="accent6"/>
            </a:solidFill>
            <a:ln>
              <a:solidFill>
                <a:schemeClr val="accent6"/>
              </a:solidFill>
            </a:ln>
          </p:spPr>
          <p:style>
            <a:lnRef idx="1">
              <a:schemeClr val="accent6"/>
            </a:lnRef>
            <a:fillRef idx="0">
              <a:schemeClr val="accent6"/>
            </a:fillRef>
            <a:effectRef idx="0">
              <a:schemeClr val="accent6"/>
            </a:effectRef>
            <a:fontRef idx="minor">
              <a:schemeClr val="tx1"/>
            </a:fontRef>
          </p:style>
          <p:txBody>
            <a:bodyPr wrap="none" anchor="ctr"/>
            <a:lstStyle/>
            <a:p>
              <a:endParaRPr lang="en-US"/>
            </a:p>
          </p:txBody>
        </p:sp>
        <p:sp>
          <p:nvSpPr>
            <p:cNvPr id="38" name="Freeform 6703">
              <a:extLst>
                <a:ext uri="{FF2B5EF4-FFF2-40B4-BE49-F238E27FC236}">
                  <a16:creationId xmlns:a16="http://schemas.microsoft.com/office/drawing/2014/main" id="{91606CF3-B34C-4B97-94C8-AB1E4008279E}"/>
                </a:ext>
              </a:extLst>
            </p:cNvPr>
            <p:cNvSpPr>
              <a:spLocks noChangeArrowheads="1"/>
            </p:cNvSpPr>
            <p:nvPr/>
          </p:nvSpPr>
          <p:spPr bwMode="auto">
            <a:xfrm>
              <a:off x="15983327" y="4984932"/>
              <a:ext cx="2321291" cy="403145"/>
            </a:xfrm>
            <a:custGeom>
              <a:avLst/>
              <a:gdLst>
                <a:gd name="T0" fmla="*/ 3057 w 3058"/>
                <a:gd name="T1" fmla="*/ 538 h 539"/>
                <a:gd name="T2" fmla="*/ 895 w 3058"/>
                <a:gd name="T3" fmla="*/ 538 h 539"/>
                <a:gd name="T4" fmla="*/ 0 w 3058"/>
                <a:gd name="T5" fmla="*/ 38 h 539"/>
                <a:gd name="T6" fmla="*/ 24 w 3058"/>
                <a:gd name="T7" fmla="*/ 0 h 539"/>
                <a:gd name="T8" fmla="*/ 910 w 3058"/>
                <a:gd name="T9" fmla="*/ 495 h 539"/>
                <a:gd name="T10" fmla="*/ 3057 w 3058"/>
                <a:gd name="T11" fmla="*/ 495 h 539"/>
                <a:gd name="T12" fmla="*/ 3057 w 3058"/>
                <a:gd name="T13" fmla="*/ 538 h 539"/>
              </a:gdLst>
              <a:ahLst/>
              <a:cxnLst>
                <a:cxn ang="0">
                  <a:pos x="T0" y="T1"/>
                </a:cxn>
                <a:cxn ang="0">
                  <a:pos x="T2" y="T3"/>
                </a:cxn>
                <a:cxn ang="0">
                  <a:pos x="T4" y="T5"/>
                </a:cxn>
                <a:cxn ang="0">
                  <a:pos x="T6" y="T7"/>
                </a:cxn>
                <a:cxn ang="0">
                  <a:pos x="T8" y="T9"/>
                </a:cxn>
                <a:cxn ang="0">
                  <a:pos x="T10" y="T11"/>
                </a:cxn>
                <a:cxn ang="0">
                  <a:pos x="T12" y="T13"/>
                </a:cxn>
              </a:cxnLst>
              <a:rect l="0" t="0" r="r" b="b"/>
              <a:pathLst>
                <a:path w="3058" h="539">
                  <a:moveTo>
                    <a:pt x="3057" y="538"/>
                  </a:moveTo>
                  <a:lnTo>
                    <a:pt x="895" y="538"/>
                  </a:lnTo>
                  <a:lnTo>
                    <a:pt x="0" y="38"/>
                  </a:lnTo>
                  <a:lnTo>
                    <a:pt x="24" y="0"/>
                  </a:lnTo>
                  <a:lnTo>
                    <a:pt x="910" y="495"/>
                  </a:lnTo>
                  <a:lnTo>
                    <a:pt x="3057" y="495"/>
                  </a:lnTo>
                  <a:lnTo>
                    <a:pt x="3057" y="538"/>
                  </a:lnTo>
                </a:path>
              </a:pathLst>
            </a:custGeom>
            <a:solidFill>
              <a:schemeClr val="accent6"/>
            </a:solidFill>
            <a:ln>
              <a:headEnd/>
              <a:tailEnd/>
            </a:ln>
          </p:spPr>
          <p:style>
            <a:lnRef idx="1">
              <a:schemeClr val="accent6"/>
            </a:lnRef>
            <a:fillRef idx="0">
              <a:schemeClr val="accent6"/>
            </a:fillRef>
            <a:effectRef idx="0">
              <a:schemeClr val="accent6"/>
            </a:effectRef>
            <a:fontRef idx="minor">
              <a:schemeClr val="tx1"/>
            </a:fontRef>
          </p:style>
          <p:txBody>
            <a:bodyPr wrap="none" anchor="ctr"/>
            <a:lstStyle/>
            <a:p>
              <a:endParaRPr lang="en-US"/>
            </a:p>
          </p:txBody>
        </p:sp>
      </p:grpSp>
      <p:pic>
        <p:nvPicPr>
          <p:cNvPr id="39" name="Image 38"/>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22315" t="19575" r="21208" b="25108"/>
          <a:stretch/>
        </p:blipFill>
        <p:spPr>
          <a:xfrm>
            <a:off x="11216554" y="225320"/>
            <a:ext cx="764568" cy="599661"/>
          </a:xfrm>
          <a:prstGeom prst="rect">
            <a:avLst/>
          </a:prstGeom>
          <a:solidFill>
            <a:schemeClr val="bg1"/>
          </a:solidFill>
        </p:spPr>
      </p:pic>
    </p:spTree>
    <p:extLst>
      <p:ext uri="{BB962C8B-B14F-4D97-AF65-F5344CB8AC3E}">
        <p14:creationId xmlns:p14="http://schemas.microsoft.com/office/powerpoint/2010/main" val="32365880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cycle de vie d’un </a:t>
            </a:r>
            <a:r>
              <a:rPr lang="fr-FR" dirty="0" err="1"/>
              <a:t>backlog</a:t>
            </a:r>
            <a:endParaRPr lang="fr-FR" dirty="0"/>
          </a:p>
        </p:txBody>
      </p:sp>
      <p:pic>
        <p:nvPicPr>
          <p:cNvPr id="4" name="Image 3"/>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22315" t="19575" r="21208" b="25108"/>
          <a:stretch/>
        </p:blipFill>
        <p:spPr>
          <a:xfrm>
            <a:off x="11216554" y="225320"/>
            <a:ext cx="764568" cy="599661"/>
          </a:xfrm>
          <a:prstGeom prst="rect">
            <a:avLst/>
          </a:prstGeom>
          <a:solidFill>
            <a:schemeClr val="bg1"/>
          </a:solidFill>
        </p:spPr>
      </p:pic>
      <p:grpSp>
        <p:nvGrpSpPr>
          <p:cNvPr id="5" name="Groupe 4"/>
          <p:cNvGrpSpPr/>
          <p:nvPr/>
        </p:nvGrpSpPr>
        <p:grpSpPr>
          <a:xfrm>
            <a:off x="3173915" y="2126671"/>
            <a:ext cx="8568952" cy="4375252"/>
            <a:chOff x="998805" y="803444"/>
            <a:chExt cx="8215201" cy="4712862"/>
          </a:xfrm>
        </p:grpSpPr>
        <p:sp>
          <p:nvSpPr>
            <p:cNvPr id="6" name="Flèche droite 5"/>
            <p:cNvSpPr/>
            <p:nvPr/>
          </p:nvSpPr>
          <p:spPr>
            <a:xfrm>
              <a:off x="2557549" y="1865806"/>
              <a:ext cx="466719" cy="277809"/>
            </a:xfrm>
            <a:prstGeom prst="rightArrow">
              <a:avLst/>
            </a:prstGeom>
            <a:solidFill>
              <a:srgbClr val="DA0E1A">
                <a:lumMod val="60000"/>
                <a:lumOff val="40000"/>
              </a:srgb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fr-FR" sz="1080" b="0" i="0" u="none" strike="noStrike" kern="0" cap="none" spc="0" normalizeH="0" baseline="0" noProof="0" dirty="0">
                <a:ln>
                  <a:noFill/>
                </a:ln>
                <a:solidFill>
                  <a:prstClr val="white"/>
                </a:solidFill>
                <a:effectLst/>
                <a:uLnTx/>
                <a:uFillTx/>
                <a:ea typeface="+mn-ea"/>
                <a:cs typeface="+mn-cs"/>
              </a:endParaRPr>
            </a:p>
          </p:txBody>
        </p:sp>
        <p:sp>
          <p:nvSpPr>
            <p:cNvPr id="7" name="Flèche droite 6"/>
            <p:cNvSpPr/>
            <p:nvPr/>
          </p:nvSpPr>
          <p:spPr>
            <a:xfrm>
              <a:off x="6180153" y="2389498"/>
              <a:ext cx="466719" cy="277809"/>
            </a:xfrm>
            <a:prstGeom prst="rightArrow">
              <a:avLst/>
            </a:prstGeom>
            <a:solidFill>
              <a:srgbClr val="DA0E1A">
                <a:lumMod val="60000"/>
                <a:lumOff val="40000"/>
              </a:srgb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fr-FR" sz="1080" b="0" i="0" u="none" strike="noStrike" kern="0" cap="none" spc="0" normalizeH="0" baseline="0" noProof="0" dirty="0">
                <a:ln>
                  <a:noFill/>
                </a:ln>
                <a:solidFill>
                  <a:prstClr val="white"/>
                </a:solidFill>
                <a:effectLst/>
                <a:uLnTx/>
                <a:uFillTx/>
                <a:ea typeface="+mn-ea"/>
                <a:cs typeface="+mn-cs"/>
              </a:endParaRPr>
            </a:p>
          </p:txBody>
        </p:sp>
        <p:sp>
          <p:nvSpPr>
            <p:cNvPr id="8" name="Flèche droite 7"/>
            <p:cNvSpPr/>
            <p:nvPr/>
          </p:nvSpPr>
          <p:spPr>
            <a:xfrm>
              <a:off x="7639465" y="2387090"/>
              <a:ext cx="466719" cy="277809"/>
            </a:xfrm>
            <a:prstGeom prst="rightArrow">
              <a:avLst/>
            </a:prstGeom>
            <a:solidFill>
              <a:srgbClr val="DA0E1A">
                <a:lumMod val="60000"/>
                <a:lumOff val="40000"/>
              </a:srgb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fr-FR" sz="1080" b="0" i="0" u="none" strike="noStrike" kern="0" cap="none" spc="0" normalizeH="0" baseline="0" noProof="0" dirty="0">
                <a:ln>
                  <a:noFill/>
                </a:ln>
                <a:solidFill>
                  <a:prstClr val="white"/>
                </a:solidFill>
                <a:effectLst/>
                <a:uLnTx/>
                <a:uFillTx/>
                <a:ea typeface="+mn-ea"/>
                <a:cs typeface="+mn-cs"/>
              </a:endParaRPr>
            </a:p>
          </p:txBody>
        </p:sp>
        <p:sp>
          <p:nvSpPr>
            <p:cNvPr id="9" name="ZoneTexte 8"/>
            <p:cNvSpPr txBox="1"/>
            <p:nvPr/>
          </p:nvSpPr>
          <p:spPr>
            <a:xfrm>
              <a:off x="8083976" y="3145639"/>
              <a:ext cx="1130030" cy="45750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080" b="0" i="0" u="none" strike="noStrike" kern="0" cap="none" spc="0" normalizeH="0" baseline="0" noProof="0" dirty="0">
                  <a:ln>
                    <a:noFill/>
                  </a:ln>
                  <a:solidFill>
                    <a:prstClr val="white">
                      <a:lumMod val="50000"/>
                    </a:prstClr>
                  </a:solidFill>
                  <a:effectLst/>
                  <a:uLnTx/>
                  <a:uFillTx/>
                </a:rPr>
                <a:t>Incrément de produit</a:t>
              </a:r>
            </a:p>
          </p:txBody>
        </p:sp>
        <p:sp>
          <p:nvSpPr>
            <p:cNvPr id="10" name="ZoneTexte 9"/>
            <p:cNvSpPr txBox="1"/>
            <p:nvPr/>
          </p:nvSpPr>
          <p:spPr>
            <a:xfrm>
              <a:off x="1034519" y="3286529"/>
              <a:ext cx="1310426" cy="278481"/>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1080" b="0" i="0" u="none" strike="noStrike" kern="0" cap="none" spc="0" normalizeH="0" baseline="0" noProof="0" dirty="0">
                  <a:ln>
                    <a:noFill/>
                  </a:ln>
                  <a:solidFill>
                    <a:srgbClr val="000000"/>
                  </a:solidFill>
                  <a:effectLst/>
                  <a:uLnTx/>
                  <a:uFillTx/>
                </a:rPr>
                <a:t>Bac à sable</a:t>
              </a:r>
            </a:p>
          </p:txBody>
        </p:sp>
        <p:graphicFrame>
          <p:nvGraphicFramePr>
            <p:cNvPr id="11" name="Diagramme 10"/>
            <p:cNvGraphicFramePr/>
            <p:nvPr>
              <p:extLst>
                <p:ext uri="{D42A27DB-BD31-4B8C-83A1-F6EECF244321}">
                  <p14:modId xmlns:p14="http://schemas.microsoft.com/office/powerpoint/2010/main" val="3103480238"/>
                </p:ext>
              </p:extLst>
            </p:nvPr>
          </p:nvGraphicFramePr>
          <p:xfrm>
            <a:off x="998805" y="5249609"/>
            <a:ext cx="8134237" cy="2666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Bulle ronde 11"/>
            <p:cNvSpPr/>
            <p:nvPr/>
          </p:nvSpPr>
          <p:spPr>
            <a:xfrm>
              <a:off x="5525359" y="3810309"/>
              <a:ext cx="1476637" cy="599127"/>
            </a:xfrm>
            <a:prstGeom prst="wedgeEllipseCallout">
              <a:avLst>
                <a:gd name="adj1" fmla="val 5618"/>
                <a:gd name="adj2" fmla="val -198025"/>
              </a:avLst>
            </a:prstGeom>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60" b="0" i="0" u="none" strike="noStrike" kern="0" cap="none" spc="0" normalizeH="0" baseline="0" noProof="0" dirty="0">
                  <a:ln>
                    <a:noFill/>
                  </a:ln>
                  <a:solidFill>
                    <a:srgbClr val="000000"/>
                  </a:solidFill>
                  <a:effectLst/>
                  <a:uLnTx/>
                  <a:uFillTx/>
                  <a:ea typeface="+mn-ea"/>
                  <a:cs typeface="+mn-cs"/>
                </a:rPr>
                <a:t>Définition du Prêt</a:t>
              </a:r>
            </a:p>
          </p:txBody>
        </p:sp>
        <p:sp>
          <p:nvSpPr>
            <p:cNvPr id="13" name="Bulle ronde 12"/>
            <p:cNvSpPr/>
            <p:nvPr/>
          </p:nvSpPr>
          <p:spPr>
            <a:xfrm>
              <a:off x="7146896" y="3820140"/>
              <a:ext cx="1400156" cy="598699"/>
            </a:xfrm>
            <a:prstGeom prst="wedgeEllipseCallout">
              <a:avLst>
                <a:gd name="adj1" fmla="val 801"/>
                <a:gd name="adj2" fmla="val -199021"/>
              </a:avLst>
            </a:prstGeom>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60" b="0" i="0" u="none" strike="noStrike" kern="0" cap="none" spc="0" normalizeH="0" baseline="0" noProof="0" dirty="0">
                  <a:ln>
                    <a:noFill/>
                  </a:ln>
                  <a:solidFill>
                    <a:srgbClr val="000000"/>
                  </a:solidFill>
                  <a:effectLst/>
                  <a:uLnTx/>
                  <a:uFillTx/>
                  <a:ea typeface="+mn-ea"/>
                  <a:cs typeface="+mn-cs"/>
                </a:rPr>
                <a:t>Définition du Fini</a:t>
              </a:r>
            </a:p>
          </p:txBody>
        </p:sp>
        <p:grpSp>
          <p:nvGrpSpPr>
            <p:cNvPr id="14" name="Group 80"/>
            <p:cNvGrpSpPr>
              <a:grpSpLocks/>
            </p:cNvGrpSpPr>
            <p:nvPr/>
          </p:nvGrpSpPr>
          <p:grpSpPr bwMode="auto">
            <a:xfrm>
              <a:off x="6789356" y="2715170"/>
              <a:ext cx="673751" cy="408842"/>
              <a:chOff x="2142571" y="1844824"/>
              <a:chExt cx="2480171" cy="1562910"/>
            </a:xfrm>
          </p:grpSpPr>
          <p:grpSp>
            <p:nvGrpSpPr>
              <p:cNvPr id="268" name="Group 99"/>
              <p:cNvGrpSpPr>
                <a:grpSpLocks/>
              </p:cNvGrpSpPr>
              <p:nvPr/>
            </p:nvGrpSpPr>
            <p:grpSpPr bwMode="auto">
              <a:xfrm>
                <a:off x="2483768" y="1844824"/>
                <a:ext cx="1224136" cy="1229014"/>
                <a:chOff x="5652120" y="2852936"/>
                <a:chExt cx="2304176" cy="2410172"/>
              </a:xfrm>
            </p:grpSpPr>
            <p:sp>
              <p:nvSpPr>
                <p:cNvPr id="344" name="Cube 343"/>
                <p:cNvSpPr/>
                <p:nvPr/>
              </p:nvSpPr>
              <p:spPr>
                <a:xfrm>
                  <a:off x="6084420" y="4078921"/>
                  <a:ext cx="718771"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45" name="Cube 344"/>
                <p:cNvSpPr/>
                <p:nvPr/>
              </p:nvSpPr>
              <p:spPr>
                <a:xfrm>
                  <a:off x="6657984" y="4078921"/>
                  <a:ext cx="718775"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46" name="Cube 345"/>
                <p:cNvSpPr/>
                <p:nvPr/>
              </p:nvSpPr>
              <p:spPr>
                <a:xfrm>
                  <a:off x="7238810" y="4078921"/>
                  <a:ext cx="718775"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47" name="Cube 346"/>
                <p:cNvSpPr/>
                <p:nvPr/>
              </p:nvSpPr>
              <p:spPr>
                <a:xfrm>
                  <a:off x="6657984" y="3465931"/>
                  <a:ext cx="718775" cy="75678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48" name="Cube 347"/>
                <p:cNvSpPr/>
                <p:nvPr/>
              </p:nvSpPr>
              <p:spPr>
                <a:xfrm>
                  <a:off x="7238810" y="3465931"/>
                  <a:ext cx="718775" cy="75678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49" name="Cube 348"/>
                <p:cNvSpPr/>
                <p:nvPr/>
              </p:nvSpPr>
              <p:spPr>
                <a:xfrm>
                  <a:off x="6084420" y="2852936"/>
                  <a:ext cx="718771"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50" name="Cube 349"/>
                <p:cNvSpPr/>
                <p:nvPr/>
              </p:nvSpPr>
              <p:spPr>
                <a:xfrm>
                  <a:off x="6657984" y="2852936"/>
                  <a:ext cx="718775"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51" name="Cube 350"/>
                <p:cNvSpPr/>
                <p:nvPr/>
              </p:nvSpPr>
              <p:spPr>
                <a:xfrm>
                  <a:off x="7238810" y="2852936"/>
                  <a:ext cx="718775"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52" name="Cube 351"/>
                <p:cNvSpPr/>
                <p:nvPr/>
              </p:nvSpPr>
              <p:spPr>
                <a:xfrm>
                  <a:off x="5866610" y="4290820"/>
                  <a:ext cx="718771"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53" name="Cube 352"/>
                <p:cNvSpPr/>
                <p:nvPr/>
              </p:nvSpPr>
              <p:spPr>
                <a:xfrm>
                  <a:off x="6440174" y="4290820"/>
                  <a:ext cx="726033"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54" name="Cube 353"/>
                <p:cNvSpPr/>
                <p:nvPr/>
              </p:nvSpPr>
              <p:spPr>
                <a:xfrm>
                  <a:off x="7021000" y="4290820"/>
                  <a:ext cx="718775"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55" name="Cube 354"/>
                <p:cNvSpPr/>
                <p:nvPr/>
              </p:nvSpPr>
              <p:spPr>
                <a:xfrm>
                  <a:off x="5866610" y="3685395"/>
                  <a:ext cx="718771"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56" name="Cube 355"/>
                <p:cNvSpPr/>
                <p:nvPr/>
              </p:nvSpPr>
              <p:spPr>
                <a:xfrm>
                  <a:off x="6440174" y="3685395"/>
                  <a:ext cx="726033"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57" name="Cube 356"/>
                <p:cNvSpPr/>
                <p:nvPr/>
              </p:nvSpPr>
              <p:spPr>
                <a:xfrm>
                  <a:off x="7021000" y="3685395"/>
                  <a:ext cx="718775"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58" name="Cube 357"/>
                <p:cNvSpPr/>
                <p:nvPr/>
              </p:nvSpPr>
              <p:spPr>
                <a:xfrm>
                  <a:off x="5866610" y="3072405"/>
                  <a:ext cx="718771"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59" name="Cube 358"/>
                <p:cNvSpPr/>
                <p:nvPr/>
              </p:nvSpPr>
              <p:spPr>
                <a:xfrm>
                  <a:off x="6440174" y="3072405"/>
                  <a:ext cx="726033"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60" name="Cube 359"/>
                <p:cNvSpPr/>
                <p:nvPr/>
              </p:nvSpPr>
              <p:spPr>
                <a:xfrm>
                  <a:off x="7021000" y="3072405"/>
                  <a:ext cx="718775"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61" name="Cube 360"/>
                <p:cNvSpPr/>
                <p:nvPr/>
              </p:nvSpPr>
              <p:spPr>
                <a:xfrm>
                  <a:off x="5648800" y="4510289"/>
                  <a:ext cx="1299597"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62" name="Cube 361"/>
                <p:cNvSpPr/>
                <p:nvPr/>
              </p:nvSpPr>
              <p:spPr>
                <a:xfrm>
                  <a:off x="6803190" y="4510289"/>
                  <a:ext cx="718775"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63" name="Cube 362"/>
                <p:cNvSpPr/>
                <p:nvPr/>
              </p:nvSpPr>
              <p:spPr>
                <a:xfrm>
                  <a:off x="5648800" y="3897294"/>
                  <a:ext cx="718771" cy="75678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64" name="Cube 363"/>
                <p:cNvSpPr/>
                <p:nvPr/>
              </p:nvSpPr>
              <p:spPr>
                <a:xfrm>
                  <a:off x="6229626" y="3897294"/>
                  <a:ext cx="718771" cy="75678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65" name="Cube 364"/>
                <p:cNvSpPr/>
                <p:nvPr/>
              </p:nvSpPr>
              <p:spPr>
                <a:xfrm>
                  <a:off x="6803190" y="3897294"/>
                  <a:ext cx="718775" cy="75678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66" name="Cube 365"/>
                <p:cNvSpPr/>
                <p:nvPr/>
              </p:nvSpPr>
              <p:spPr>
                <a:xfrm>
                  <a:off x="5648800" y="3284304"/>
                  <a:ext cx="718771"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67" name="Cube 366"/>
                <p:cNvSpPr/>
                <p:nvPr/>
              </p:nvSpPr>
              <p:spPr>
                <a:xfrm>
                  <a:off x="6229626" y="3284304"/>
                  <a:ext cx="1292339"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grpSp>
          <p:grpSp>
            <p:nvGrpSpPr>
              <p:cNvPr id="269" name="Group 90"/>
              <p:cNvGrpSpPr>
                <a:grpSpLocks/>
              </p:cNvGrpSpPr>
              <p:nvPr/>
            </p:nvGrpSpPr>
            <p:grpSpPr bwMode="auto">
              <a:xfrm>
                <a:off x="2142571" y="2178720"/>
                <a:ext cx="1224136" cy="1229014"/>
                <a:chOff x="5652120" y="2852936"/>
                <a:chExt cx="2304176" cy="2410172"/>
              </a:xfrm>
            </p:grpSpPr>
            <p:sp>
              <p:nvSpPr>
                <p:cNvPr id="320" name="Cube 319"/>
                <p:cNvSpPr/>
                <p:nvPr/>
              </p:nvSpPr>
              <p:spPr>
                <a:xfrm>
                  <a:off x="6080477" y="4082530"/>
                  <a:ext cx="718775"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21" name="Cube 320"/>
                <p:cNvSpPr/>
                <p:nvPr/>
              </p:nvSpPr>
              <p:spPr>
                <a:xfrm>
                  <a:off x="6661304" y="4082530"/>
                  <a:ext cx="718775"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22" name="Cube 321"/>
                <p:cNvSpPr/>
                <p:nvPr/>
              </p:nvSpPr>
              <p:spPr>
                <a:xfrm>
                  <a:off x="7234873" y="4082530"/>
                  <a:ext cx="718771"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23" name="Cube 322"/>
                <p:cNvSpPr/>
                <p:nvPr/>
              </p:nvSpPr>
              <p:spPr>
                <a:xfrm>
                  <a:off x="6661304" y="3469535"/>
                  <a:ext cx="718775" cy="75678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24" name="Cube 323"/>
                <p:cNvSpPr/>
                <p:nvPr/>
              </p:nvSpPr>
              <p:spPr>
                <a:xfrm>
                  <a:off x="7234873" y="3469535"/>
                  <a:ext cx="718771" cy="75678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25" name="Cube 324"/>
                <p:cNvSpPr/>
                <p:nvPr/>
              </p:nvSpPr>
              <p:spPr>
                <a:xfrm>
                  <a:off x="6080477" y="2856545"/>
                  <a:ext cx="718775"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26" name="Cube 325"/>
                <p:cNvSpPr/>
                <p:nvPr/>
              </p:nvSpPr>
              <p:spPr>
                <a:xfrm>
                  <a:off x="6661304" y="2856545"/>
                  <a:ext cx="718775"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27" name="Cube 326"/>
                <p:cNvSpPr/>
                <p:nvPr/>
              </p:nvSpPr>
              <p:spPr>
                <a:xfrm>
                  <a:off x="7234873" y="2856545"/>
                  <a:ext cx="718771"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28" name="Cube 327"/>
                <p:cNvSpPr/>
                <p:nvPr/>
              </p:nvSpPr>
              <p:spPr>
                <a:xfrm>
                  <a:off x="5869930" y="4294428"/>
                  <a:ext cx="718771"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29" name="Cube 328"/>
                <p:cNvSpPr/>
                <p:nvPr/>
              </p:nvSpPr>
              <p:spPr>
                <a:xfrm>
                  <a:off x="6443494" y="4294428"/>
                  <a:ext cx="718775"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30" name="Cube 329"/>
                <p:cNvSpPr/>
                <p:nvPr/>
              </p:nvSpPr>
              <p:spPr>
                <a:xfrm>
                  <a:off x="7017063" y="4294428"/>
                  <a:ext cx="718771"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31" name="Cube 330"/>
                <p:cNvSpPr/>
                <p:nvPr/>
              </p:nvSpPr>
              <p:spPr>
                <a:xfrm>
                  <a:off x="5869930" y="3689004"/>
                  <a:ext cx="718771"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32" name="Cube 331"/>
                <p:cNvSpPr/>
                <p:nvPr/>
              </p:nvSpPr>
              <p:spPr>
                <a:xfrm>
                  <a:off x="6443494" y="3689004"/>
                  <a:ext cx="718775"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33" name="Cube 332"/>
                <p:cNvSpPr/>
                <p:nvPr/>
              </p:nvSpPr>
              <p:spPr>
                <a:xfrm>
                  <a:off x="7017063" y="3689004"/>
                  <a:ext cx="718771"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34" name="Cube 333"/>
                <p:cNvSpPr/>
                <p:nvPr/>
              </p:nvSpPr>
              <p:spPr>
                <a:xfrm>
                  <a:off x="5869930" y="3076009"/>
                  <a:ext cx="718771"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35" name="Cube 334"/>
                <p:cNvSpPr/>
                <p:nvPr/>
              </p:nvSpPr>
              <p:spPr>
                <a:xfrm>
                  <a:off x="6443494" y="3076009"/>
                  <a:ext cx="718775"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36" name="Cube 335"/>
                <p:cNvSpPr/>
                <p:nvPr/>
              </p:nvSpPr>
              <p:spPr>
                <a:xfrm>
                  <a:off x="7017063" y="3076009"/>
                  <a:ext cx="718771"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37" name="Cube 336"/>
                <p:cNvSpPr/>
                <p:nvPr/>
              </p:nvSpPr>
              <p:spPr>
                <a:xfrm>
                  <a:off x="5652120" y="4513893"/>
                  <a:ext cx="1292339"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38" name="Cube 337"/>
                <p:cNvSpPr/>
                <p:nvPr/>
              </p:nvSpPr>
              <p:spPr>
                <a:xfrm>
                  <a:off x="6806511" y="4513893"/>
                  <a:ext cx="718775"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39" name="Cube 338"/>
                <p:cNvSpPr/>
                <p:nvPr/>
              </p:nvSpPr>
              <p:spPr>
                <a:xfrm>
                  <a:off x="5652120" y="3900902"/>
                  <a:ext cx="718771" cy="75678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40" name="Cube 339"/>
                <p:cNvSpPr/>
                <p:nvPr/>
              </p:nvSpPr>
              <p:spPr>
                <a:xfrm>
                  <a:off x="6225684" y="3900902"/>
                  <a:ext cx="718775" cy="75678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41" name="Cube 340"/>
                <p:cNvSpPr/>
                <p:nvPr/>
              </p:nvSpPr>
              <p:spPr>
                <a:xfrm>
                  <a:off x="6806511" y="3900902"/>
                  <a:ext cx="718775" cy="75678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42" name="Cube 341"/>
                <p:cNvSpPr/>
                <p:nvPr/>
              </p:nvSpPr>
              <p:spPr>
                <a:xfrm>
                  <a:off x="5652120" y="3287907"/>
                  <a:ext cx="718771"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43" name="Cube 342"/>
                <p:cNvSpPr/>
                <p:nvPr/>
              </p:nvSpPr>
              <p:spPr>
                <a:xfrm>
                  <a:off x="6225684" y="3287907"/>
                  <a:ext cx="1299602"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grpSp>
          <p:grpSp>
            <p:nvGrpSpPr>
              <p:cNvPr id="270" name="Group 124"/>
              <p:cNvGrpSpPr>
                <a:grpSpLocks/>
              </p:cNvGrpSpPr>
              <p:nvPr/>
            </p:nvGrpSpPr>
            <p:grpSpPr bwMode="auto">
              <a:xfrm>
                <a:off x="3398606" y="1844824"/>
                <a:ext cx="1224136" cy="1229014"/>
                <a:chOff x="5652120" y="2852936"/>
                <a:chExt cx="2304176" cy="2410172"/>
              </a:xfrm>
            </p:grpSpPr>
            <p:sp>
              <p:nvSpPr>
                <p:cNvPr id="296" name="Cube 295"/>
                <p:cNvSpPr/>
                <p:nvPr/>
              </p:nvSpPr>
              <p:spPr>
                <a:xfrm>
                  <a:off x="6083130" y="4078921"/>
                  <a:ext cx="718775"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97" name="Cube 296"/>
                <p:cNvSpPr/>
                <p:nvPr/>
              </p:nvSpPr>
              <p:spPr>
                <a:xfrm>
                  <a:off x="6663957" y="4078921"/>
                  <a:ext cx="718775"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98" name="Cube 297"/>
                <p:cNvSpPr/>
                <p:nvPr/>
              </p:nvSpPr>
              <p:spPr>
                <a:xfrm>
                  <a:off x="7237525" y="4078921"/>
                  <a:ext cx="718771"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99" name="Cube 298"/>
                <p:cNvSpPr/>
                <p:nvPr/>
              </p:nvSpPr>
              <p:spPr>
                <a:xfrm>
                  <a:off x="6663957" y="3465931"/>
                  <a:ext cx="718775" cy="75678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00" name="Cube 299"/>
                <p:cNvSpPr/>
                <p:nvPr/>
              </p:nvSpPr>
              <p:spPr>
                <a:xfrm>
                  <a:off x="7237525" y="3465931"/>
                  <a:ext cx="718771" cy="75678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01" name="Cube 300"/>
                <p:cNvSpPr/>
                <p:nvPr/>
              </p:nvSpPr>
              <p:spPr>
                <a:xfrm>
                  <a:off x="6083130" y="2852936"/>
                  <a:ext cx="718775"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02" name="Cube 301"/>
                <p:cNvSpPr/>
                <p:nvPr/>
              </p:nvSpPr>
              <p:spPr>
                <a:xfrm>
                  <a:off x="6663957" y="2852936"/>
                  <a:ext cx="718775"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03" name="Cube 302"/>
                <p:cNvSpPr/>
                <p:nvPr/>
              </p:nvSpPr>
              <p:spPr>
                <a:xfrm>
                  <a:off x="7237525" y="2852936"/>
                  <a:ext cx="718771"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04" name="Cube 303"/>
                <p:cNvSpPr/>
                <p:nvPr/>
              </p:nvSpPr>
              <p:spPr>
                <a:xfrm>
                  <a:off x="5872583" y="4290820"/>
                  <a:ext cx="718771"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05" name="Cube 304"/>
                <p:cNvSpPr/>
                <p:nvPr/>
              </p:nvSpPr>
              <p:spPr>
                <a:xfrm>
                  <a:off x="6446147" y="4290820"/>
                  <a:ext cx="718775"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06" name="Cube 305"/>
                <p:cNvSpPr/>
                <p:nvPr/>
              </p:nvSpPr>
              <p:spPr>
                <a:xfrm>
                  <a:off x="7019715" y="4290820"/>
                  <a:ext cx="718771"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07" name="Cube 306"/>
                <p:cNvSpPr/>
                <p:nvPr/>
              </p:nvSpPr>
              <p:spPr>
                <a:xfrm>
                  <a:off x="5872583" y="3685395"/>
                  <a:ext cx="718771"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08" name="Cube 307"/>
                <p:cNvSpPr/>
                <p:nvPr/>
              </p:nvSpPr>
              <p:spPr>
                <a:xfrm>
                  <a:off x="6446147" y="3685395"/>
                  <a:ext cx="718775"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09" name="Cube 308"/>
                <p:cNvSpPr/>
                <p:nvPr/>
              </p:nvSpPr>
              <p:spPr>
                <a:xfrm>
                  <a:off x="7019715" y="3685395"/>
                  <a:ext cx="718771"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10" name="Cube 309"/>
                <p:cNvSpPr/>
                <p:nvPr/>
              </p:nvSpPr>
              <p:spPr>
                <a:xfrm>
                  <a:off x="5872583" y="3072405"/>
                  <a:ext cx="718771"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11" name="Cube 310"/>
                <p:cNvSpPr/>
                <p:nvPr/>
              </p:nvSpPr>
              <p:spPr>
                <a:xfrm>
                  <a:off x="6446147" y="3072405"/>
                  <a:ext cx="718775"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12" name="Cube 311"/>
                <p:cNvSpPr/>
                <p:nvPr/>
              </p:nvSpPr>
              <p:spPr>
                <a:xfrm>
                  <a:off x="7019715" y="3072405"/>
                  <a:ext cx="718771"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13" name="Cube 312"/>
                <p:cNvSpPr/>
                <p:nvPr/>
              </p:nvSpPr>
              <p:spPr>
                <a:xfrm>
                  <a:off x="5654773" y="4510289"/>
                  <a:ext cx="1292339"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14" name="Cube 313"/>
                <p:cNvSpPr/>
                <p:nvPr/>
              </p:nvSpPr>
              <p:spPr>
                <a:xfrm>
                  <a:off x="6809163" y="4510289"/>
                  <a:ext cx="718775"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15" name="Cube 314"/>
                <p:cNvSpPr/>
                <p:nvPr/>
              </p:nvSpPr>
              <p:spPr>
                <a:xfrm>
                  <a:off x="5654773" y="3897294"/>
                  <a:ext cx="718771" cy="75678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16" name="Cube 315"/>
                <p:cNvSpPr/>
                <p:nvPr/>
              </p:nvSpPr>
              <p:spPr>
                <a:xfrm>
                  <a:off x="6228337" y="3897294"/>
                  <a:ext cx="718775" cy="75678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17" name="Cube 316"/>
                <p:cNvSpPr/>
                <p:nvPr/>
              </p:nvSpPr>
              <p:spPr>
                <a:xfrm>
                  <a:off x="6809163" y="3897294"/>
                  <a:ext cx="718775" cy="75678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18" name="Cube 317"/>
                <p:cNvSpPr/>
                <p:nvPr/>
              </p:nvSpPr>
              <p:spPr>
                <a:xfrm>
                  <a:off x="5654773" y="3284304"/>
                  <a:ext cx="718771"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19" name="Cube 318"/>
                <p:cNvSpPr/>
                <p:nvPr/>
              </p:nvSpPr>
              <p:spPr>
                <a:xfrm>
                  <a:off x="6228337" y="3284304"/>
                  <a:ext cx="1299602"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grpSp>
          <p:grpSp>
            <p:nvGrpSpPr>
              <p:cNvPr id="271" name="Group 149"/>
              <p:cNvGrpSpPr>
                <a:grpSpLocks/>
              </p:cNvGrpSpPr>
              <p:nvPr/>
            </p:nvGrpSpPr>
            <p:grpSpPr bwMode="auto">
              <a:xfrm>
                <a:off x="3057409" y="2178720"/>
                <a:ext cx="1224136" cy="1229014"/>
                <a:chOff x="5652120" y="2852936"/>
                <a:chExt cx="2304176" cy="2410172"/>
              </a:xfrm>
            </p:grpSpPr>
            <p:sp>
              <p:nvSpPr>
                <p:cNvPr id="272" name="Cube 271"/>
                <p:cNvSpPr/>
                <p:nvPr/>
              </p:nvSpPr>
              <p:spPr>
                <a:xfrm>
                  <a:off x="6086450" y="4082530"/>
                  <a:ext cx="718775"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73" name="Cube 272"/>
                <p:cNvSpPr/>
                <p:nvPr/>
              </p:nvSpPr>
              <p:spPr>
                <a:xfrm>
                  <a:off x="6660019" y="4082530"/>
                  <a:ext cx="718771"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74" name="Cube 273"/>
                <p:cNvSpPr/>
                <p:nvPr/>
              </p:nvSpPr>
              <p:spPr>
                <a:xfrm>
                  <a:off x="7240846" y="4082530"/>
                  <a:ext cx="718771"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75" name="Cube 274"/>
                <p:cNvSpPr/>
                <p:nvPr/>
              </p:nvSpPr>
              <p:spPr>
                <a:xfrm>
                  <a:off x="6660019" y="3469535"/>
                  <a:ext cx="718771" cy="75678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76" name="Cube 275"/>
                <p:cNvSpPr/>
                <p:nvPr/>
              </p:nvSpPr>
              <p:spPr>
                <a:xfrm>
                  <a:off x="7240846" y="3469535"/>
                  <a:ext cx="718771" cy="75678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77" name="Cube 276"/>
                <p:cNvSpPr/>
                <p:nvPr/>
              </p:nvSpPr>
              <p:spPr>
                <a:xfrm>
                  <a:off x="6086450" y="2856545"/>
                  <a:ext cx="718775"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78" name="Cube 277"/>
                <p:cNvSpPr/>
                <p:nvPr/>
              </p:nvSpPr>
              <p:spPr>
                <a:xfrm>
                  <a:off x="6660019" y="2856545"/>
                  <a:ext cx="718771"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79" name="Cube 278"/>
                <p:cNvSpPr/>
                <p:nvPr/>
              </p:nvSpPr>
              <p:spPr>
                <a:xfrm>
                  <a:off x="7240846" y="2856545"/>
                  <a:ext cx="718771"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80" name="Cube 279"/>
                <p:cNvSpPr/>
                <p:nvPr/>
              </p:nvSpPr>
              <p:spPr>
                <a:xfrm>
                  <a:off x="5868640" y="4294428"/>
                  <a:ext cx="718775"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81" name="Cube 280"/>
                <p:cNvSpPr/>
                <p:nvPr/>
              </p:nvSpPr>
              <p:spPr>
                <a:xfrm>
                  <a:off x="6442209" y="4294428"/>
                  <a:ext cx="726033"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82" name="Cube 281"/>
                <p:cNvSpPr/>
                <p:nvPr/>
              </p:nvSpPr>
              <p:spPr>
                <a:xfrm>
                  <a:off x="7023036" y="4294428"/>
                  <a:ext cx="718771"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83" name="Cube 282"/>
                <p:cNvSpPr/>
                <p:nvPr/>
              </p:nvSpPr>
              <p:spPr>
                <a:xfrm>
                  <a:off x="5868640" y="3689004"/>
                  <a:ext cx="718775"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84" name="Cube 283"/>
                <p:cNvSpPr/>
                <p:nvPr/>
              </p:nvSpPr>
              <p:spPr>
                <a:xfrm>
                  <a:off x="6442209" y="3689004"/>
                  <a:ext cx="726033"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85" name="Cube 284"/>
                <p:cNvSpPr/>
                <p:nvPr/>
              </p:nvSpPr>
              <p:spPr>
                <a:xfrm>
                  <a:off x="7023036" y="3689004"/>
                  <a:ext cx="718771"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86" name="Cube 285"/>
                <p:cNvSpPr/>
                <p:nvPr/>
              </p:nvSpPr>
              <p:spPr>
                <a:xfrm>
                  <a:off x="5868640" y="3076009"/>
                  <a:ext cx="718775"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87" name="Cube 286"/>
                <p:cNvSpPr/>
                <p:nvPr/>
              </p:nvSpPr>
              <p:spPr>
                <a:xfrm>
                  <a:off x="6442209" y="3076009"/>
                  <a:ext cx="726033"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88" name="Cube 287"/>
                <p:cNvSpPr/>
                <p:nvPr/>
              </p:nvSpPr>
              <p:spPr>
                <a:xfrm>
                  <a:off x="7023036" y="3076009"/>
                  <a:ext cx="718771"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89" name="Cube 288"/>
                <p:cNvSpPr/>
                <p:nvPr/>
              </p:nvSpPr>
              <p:spPr>
                <a:xfrm>
                  <a:off x="5650830" y="4513893"/>
                  <a:ext cx="1299602"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90" name="Cube 289"/>
                <p:cNvSpPr/>
                <p:nvPr/>
              </p:nvSpPr>
              <p:spPr>
                <a:xfrm>
                  <a:off x="6805226" y="4513893"/>
                  <a:ext cx="718771"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91" name="Cube 290"/>
                <p:cNvSpPr/>
                <p:nvPr/>
              </p:nvSpPr>
              <p:spPr>
                <a:xfrm>
                  <a:off x="5650830" y="3900902"/>
                  <a:ext cx="718775" cy="75678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92" name="Cube 291"/>
                <p:cNvSpPr/>
                <p:nvPr/>
              </p:nvSpPr>
              <p:spPr>
                <a:xfrm>
                  <a:off x="6231657" y="3900902"/>
                  <a:ext cx="718775" cy="75678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93" name="Cube 292"/>
                <p:cNvSpPr/>
                <p:nvPr/>
              </p:nvSpPr>
              <p:spPr>
                <a:xfrm>
                  <a:off x="6805226" y="3900902"/>
                  <a:ext cx="718771" cy="75678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94" name="Cube 293"/>
                <p:cNvSpPr/>
                <p:nvPr/>
              </p:nvSpPr>
              <p:spPr>
                <a:xfrm>
                  <a:off x="5650830" y="3287907"/>
                  <a:ext cx="718775"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95" name="Cube 294"/>
                <p:cNvSpPr/>
                <p:nvPr/>
              </p:nvSpPr>
              <p:spPr>
                <a:xfrm>
                  <a:off x="6231657" y="3287907"/>
                  <a:ext cx="1292339"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grpSp>
        </p:grpSp>
        <p:sp>
          <p:nvSpPr>
            <p:cNvPr id="15" name="Cube 14"/>
            <p:cNvSpPr/>
            <p:nvPr/>
          </p:nvSpPr>
          <p:spPr bwMode="auto">
            <a:xfrm>
              <a:off x="1109433" y="2580411"/>
              <a:ext cx="626600" cy="621844"/>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grpSp>
          <p:nvGrpSpPr>
            <p:cNvPr id="16" name="Groupe 15"/>
            <p:cNvGrpSpPr/>
            <p:nvPr/>
          </p:nvGrpSpPr>
          <p:grpSpPr>
            <a:xfrm>
              <a:off x="1014689" y="1910191"/>
              <a:ext cx="1429842" cy="1377186"/>
              <a:chOff x="291466" y="4468645"/>
              <a:chExt cx="1544230" cy="1487360"/>
            </a:xfrm>
          </p:grpSpPr>
          <p:cxnSp>
            <p:nvCxnSpPr>
              <p:cNvPr id="265" name="Connecteur droit 264"/>
              <p:cNvCxnSpPr/>
              <p:nvPr/>
            </p:nvCxnSpPr>
            <p:spPr>
              <a:xfrm>
                <a:off x="310515" y="4468645"/>
                <a:ext cx="0" cy="1480635"/>
              </a:xfrm>
              <a:prstGeom prst="line">
                <a:avLst/>
              </a:prstGeom>
              <a:noFill/>
              <a:ln w="38100" cap="flat" cmpd="sng" algn="ctr">
                <a:solidFill>
                  <a:srgbClr val="000000"/>
                </a:solidFill>
                <a:prstDash val="solid"/>
              </a:ln>
              <a:effectLst/>
            </p:spPr>
          </p:cxnSp>
          <p:cxnSp>
            <p:nvCxnSpPr>
              <p:cNvPr id="266" name="Connecteur droit 265"/>
              <p:cNvCxnSpPr/>
              <p:nvPr/>
            </p:nvCxnSpPr>
            <p:spPr>
              <a:xfrm>
                <a:off x="291466" y="5953934"/>
                <a:ext cx="1544230" cy="2071"/>
              </a:xfrm>
              <a:prstGeom prst="line">
                <a:avLst/>
              </a:prstGeom>
              <a:noFill/>
              <a:ln w="38100" cap="flat" cmpd="sng" algn="ctr">
                <a:solidFill>
                  <a:srgbClr val="000000"/>
                </a:solidFill>
                <a:prstDash val="solid"/>
                <a:round/>
              </a:ln>
              <a:effectLst>
                <a:softEdge rad="0"/>
              </a:effectLst>
            </p:spPr>
          </p:cxnSp>
          <p:cxnSp>
            <p:nvCxnSpPr>
              <p:cNvPr id="267" name="Connecteur droit 266"/>
              <p:cNvCxnSpPr/>
              <p:nvPr/>
            </p:nvCxnSpPr>
            <p:spPr>
              <a:xfrm>
                <a:off x="1816646" y="4468645"/>
                <a:ext cx="0" cy="1480635"/>
              </a:xfrm>
              <a:prstGeom prst="line">
                <a:avLst/>
              </a:prstGeom>
              <a:noFill/>
              <a:ln w="38100" cap="flat" cmpd="sng" algn="ctr">
                <a:solidFill>
                  <a:srgbClr val="000000"/>
                </a:solidFill>
                <a:prstDash val="solid"/>
              </a:ln>
              <a:effectLst/>
            </p:spPr>
          </p:cxnSp>
        </p:grpSp>
        <p:sp>
          <p:nvSpPr>
            <p:cNvPr id="17" name="Cube 16"/>
            <p:cNvSpPr/>
            <p:nvPr/>
          </p:nvSpPr>
          <p:spPr bwMode="auto">
            <a:xfrm>
              <a:off x="1134886" y="1946452"/>
              <a:ext cx="626600" cy="621844"/>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8" name="Cube 17"/>
            <p:cNvSpPr/>
            <p:nvPr/>
          </p:nvSpPr>
          <p:spPr bwMode="auto">
            <a:xfrm>
              <a:off x="1751663" y="2580411"/>
              <a:ext cx="626600" cy="621844"/>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grpSp>
          <p:nvGrpSpPr>
            <p:cNvPr id="19" name="Groupe 18"/>
            <p:cNvGrpSpPr/>
            <p:nvPr/>
          </p:nvGrpSpPr>
          <p:grpSpPr>
            <a:xfrm>
              <a:off x="3166359" y="3762360"/>
              <a:ext cx="1429842" cy="1377186"/>
              <a:chOff x="291466" y="4468645"/>
              <a:chExt cx="1544230" cy="1487360"/>
            </a:xfrm>
          </p:grpSpPr>
          <p:cxnSp>
            <p:nvCxnSpPr>
              <p:cNvPr id="262" name="Connecteur droit 261"/>
              <p:cNvCxnSpPr/>
              <p:nvPr/>
            </p:nvCxnSpPr>
            <p:spPr>
              <a:xfrm>
                <a:off x="310515" y="4468645"/>
                <a:ext cx="0" cy="1480635"/>
              </a:xfrm>
              <a:prstGeom prst="line">
                <a:avLst/>
              </a:prstGeom>
              <a:noFill/>
              <a:ln w="38100" cap="flat" cmpd="sng" algn="ctr">
                <a:solidFill>
                  <a:srgbClr val="000000"/>
                </a:solidFill>
                <a:prstDash val="solid"/>
              </a:ln>
              <a:effectLst/>
            </p:spPr>
          </p:cxnSp>
          <p:cxnSp>
            <p:nvCxnSpPr>
              <p:cNvPr id="263" name="Connecteur droit 262"/>
              <p:cNvCxnSpPr/>
              <p:nvPr/>
            </p:nvCxnSpPr>
            <p:spPr>
              <a:xfrm>
                <a:off x="291466" y="5953934"/>
                <a:ext cx="1544230" cy="2071"/>
              </a:xfrm>
              <a:prstGeom prst="line">
                <a:avLst/>
              </a:prstGeom>
              <a:noFill/>
              <a:ln w="38100" cap="flat" cmpd="sng" algn="ctr">
                <a:solidFill>
                  <a:srgbClr val="000000"/>
                </a:solidFill>
                <a:prstDash val="solid"/>
                <a:round/>
              </a:ln>
              <a:effectLst>
                <a:softEdge rad="0"/>
              </a:effectLst>
            </p:spPr>
          </p:cxnSp>
          <p:cxnSp>
            <p:nvCxnSpPr>
              <p:cNvPr id="264" name="Connecteur droit 263"/>
              <p:cNvCxnSpPr/>
              <p:nvPr/>
            </p:nvCxnSpPr>
            <p:spPr>
              <a:xfrm>
                <a:off x="1816646" y="4468645"/>
                <a:ext cx="0" cy="1480635"/>
              </a:xfrm>
              <a:prstGeom prst="line">
                <a:avLst/>
              </a:prstGeom>
              <a:noFill/>
              <a:ln w="38100" cap="flat" cmpd="sng" algn="ctr">
                <a:solidFill>
                  <a:srgbClr val="000000"/>
                </a:solidFill>
                <a:prstDash val="solid"/>
              </a:ln>
              <a:effectLst/>
            </p:spPr>
          </p:cxnSp>
        </p:grpSp>
        <p:grpSp>
          <p:nvGrpSpPr>
            <p:cNvPr id="20" name="Groupe 19"/>
            <p:cNvGrpSpPr/>
            <p:nvPr/>
          </p:nvGrpSpPr>
          <p:grpSpPr>
            <a:xfrm>
              <a:off x="3156050" y="1895350"/>
              <a:ext cx="1429842" cy="1377186"/>
              <a:chOff x="291466" y="4468645"/>
              <a:chExt cx="1544230" cy="1487360"/>
            </a:xfrm>
          </p:grpSpPr>
          <p:cxnSp>
            <p:nvCxnSpPr>
              <p:cNvPr id="259" name="Connecteur droit 258"/>
              <p:cNvCxnSpPr/>
              <p:nvPr/>
            </p:nvCxnSpPr>
            <p:spPr>
              <a:xfrm>
                <a:off x="310515" y="4468645"/>
                <a:ext cx="0" cy="1480635"/>
              </a:xfrm>
              <a:prstGeom prst="line">
                <a:avLst/>
              </a:prstGeom>
              <a:noFill/>
              <a:ln w="38100" cap="flat" cmpd="sng" algn="ctr">
                <a:solidFill>
                  <a:srgbClr val="000000"/>
                </a:solidFill>
                <a:prstDash val="solid"/>
              </a:ln>
              <a:effectLst/>
            </p:spPr>
          </p:cxnSp>
          <p:cxnSp>
            <p:nvCxnSpPr>
              <p:cNvPr id="260" name="Connecteur droit 259"/>
              <p:cNvCxnSpPr/>
              <p:nvPr/>
            </p:nvCxnSpPr>
            <p:spPr>
              <a:xfrm>
                <a:off x="291466" y="5953934"/>
                <a:ext cx="1544230" cy="2071"/>
              </a:xfrm>
              <a:prstGeom prst="line">
                <a:avLst/>
              </a:prstGeom>
              <a:noFill/>
              <a:ln w="38100" cap="flat" cmpd="sng" algn="ctr">
                <a:solidFill>
                  <a:srgbClr val="000000"/>
                </a:solidFill>
                <a:prstDash val="solid"/>
                <a:round/>
              </a:ln>
              <a:effectLst>
                <a:softEdge rad="0"/>
              </a:effectLst>
            </p:spPr>
          </p:cxnSp>
          <p:cxnSp>
            <p:nvCxnSpPr>
              <p:cNvPr id="261" name="Connecteur droit 260"/>
              <p:cNvCxnSpPr/>
              <p:nvPr/>
            </p:nvCxnSpPr>
            <p:spPr>
              <a:xfrm>
                <a:off x="1816646" y="4468645"/>
                <a:ext cx="0" cy="1480635"/>
              </a:xfrm>
              <a:prstGeom prst="line">
                <a:avLst/>
              </a:prstGeom>
              <a:noFill/>
              <a:ln w="38100" cap="flat" cmpd="sng" algn="ctr">
                <a:solidFill>
                  <a:srgbClr val="000000"/>
                </a:solidFill>
                <a:prstDash val="solid"/>
              </a:ln>
              <a:effectLst/>
            </p:spPr>
          </p:cxnSp>
        </p:grpSp>
        <p:sp>
          <p:nvSpPr>
            <p:cNvPr id="21" name="Cube 20"/>
            <p:cNvSpPr/>
            <p:nvPr/>
          </p:nvSpPr>
          <p:spPr bwMode="auto">
            <a:xfrm>
              <a:off x="3240926" y="2756449"/>
              <a:ext cx="626600" cy="434080"/>
            </a:xfrm>
            <a:prstGeom prst="cube">
              <a:avLst>
                <a:gd name="adj" fmla="val 35359"/>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2" name="Cube 21"/>
            <p:cNvSpPr/>
            <p:nvPr/>
          </p:nvSpPr>
          <p:spPr bwMode="auto">
            <a:xfrm>
              <a:off x="3863000" y="2756449"/>
              <a:ext cx="626600" cy="434080"/>
            </a:xfrm>
            <a:prstGeom prst="cube">
              <a:avLst>
                <a:gd name="adj" fmla="val 35359"/>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3" name="Cube 22"/>
            <p:cNvSpPr/>
            <p:nvPr/>
          </p:nvSpPr>
          <p:spPr bwMode="auto">
            <a:xfrm>
              <a:off x="3240926" y="2331848"/>
              <a:ext cx="626600" cy="434080"/>
            </a:xfrm>
            <a:prstGeom prst="cube">
              <a:avLst>
                <a:gd name="adj" fmla="val 35359"/>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4" name="Cube 23"/>
            <p:cNvSpPr/>
            <p:nvPr/>
          </p:nvSpPr>
          <p:spPr bwMode="auto">
            <a:xfrm>
              <a:off x="3882233" y="2316857"/>
              <a:ext cx="626600" cy="434080"/>
            </a:xfrm>
            <a:prstGeom prst="cube">
              <a:avLst>
                <a:gd name="adj" fmla="val 35359"/>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5" name="Cube 24"/>
            <p:cNvSpPr/>
            <p:nvPr/>
          </p:nvSpPr>
          <p:spPr bwMode="auto">
            <a:xfrm>
              <a:off x="3241314" y="1875730"/>
              <a:ext cx="626600" cy="434080"/>
            </a:xfrm>
            <a:prstGeom prst="cube">
              <a:avLst>
                <a:gd name="adj" fmla="val 35359"/>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grpSp>
          <p:nvGrpSpPr>
            <p:cNvPr id="26" name="Groupe 25"/>
            <p:cNvGrpSpPr/>
            <p:nvPr/>
          </p:nvGrpSpPr>
          <p:grpSpPr>
            <a:xfrm>
              <a:off x="4718493" y="1905748"/>
              <a:ext cx="1429842" cy="1377186"/>
              <a:chOff x="291466" y="4468645"/>
              <a:chExt cx="1544230" cy="1487360"/>
            </a:xfrm>
          </p:grpSpPr>
          <p:cxnSp>
            <p:nvCxnSpPr>
              <p:cNvPr id="256" name="Connecteur droit 255"/>
              <p:cNvCxnSpPr/>
              <p:nvPr/>
            </p:nvCxnSpPr>
            <p:spPr>
              <a:xfrm>
                <a:off x="310515" y="4468645"/>
                <a:ext cx="0" cy="1480635"/>
              </a:xfrm>
              <a:prstGeom prst="line">
                <a:avLst/>
              </a:prstGeom>
              <a:noFill/>
              <a:ln w="38100" cap="flat" cmpd="sng" algn="ctr">
                <a:solidFill>
                  <a:srgbClr val="000000"/>
                </a:solidFill>
                <a:prstDash val="solid"/>
              </a:ln>
              <a:effectLst/>
            </p:spPr>
          </p:cxnSp>
          <p:cxnSp>
            <p:nvCxnSpPr>
              <p:cNvPr id="257" name="Connecteur droit 256"/>
              <p:cNvCxnSpPr/>
              <p:nvPr/>
            </p:nvCxnSpPr>
            <p:spPr>
              <a:xfrm>
                <a:off x="291466" y="5953934"/>
                <a:ext cx="1544230" cy="2071"/>
              </a:xfrm>
              <a:prstGeom prst="line">
                <a:avLst/>
              </a:prstGeom>
              <a:noFill/>
              <a:ln w="38100" cap="flat" cmpd="sng" algn="ctr">
                <a:solidFill>
                  <a:srgbClr val="000000"/>
                </a:solidFill>
                <a:prstDash val="solid"/>
                <a:round/>
              </a:ln>
              <a:effectLst>
                <a:softEdge rad="0"/>
              </a:effectLst>
            </p:spPr>
          </p:cxnSp>
          <p:cxnSp>
            <p:nvCxnSpPr>
              <p:cNvPr id="258" name="Connecteur droit 257"/>
              <p:cNvCxnSpPr/>
              <p:nvPr/>
            </p:nvCxnSpPr>
            <p:spPr>
              <a:xfrm>
                <a:off x="1816646" y="4468645"/>
                <a:ext cx="0" cy="1480635"/>
              </a:xfrm>
              <a:prstGeom prst="line">
                <a:avLst/>
              </a:prstGeom>
              <a:noFill/>
              <a:ln w="38100" cap="flat" cmpd="sng" algn="ctr">
                <a:solidFill>
                  <a:srgbClr val="000000"/>
                </a:solidFill>
                <a:prstDash val="solid"/>
              </a:ln>
              <a:effectLst/>
            </p:spPr>
          </p:cxnSp>
        </p:grpSp>
        <p:sp>
          <p:nvSpPr>
            <p:cNvPr id="27" name="Cube 26"/>
            <p:cNvSpPr/>
            <p:nvPr/>
          </p:nvSpPr>
          <p:spPr bwMode="auto">
            <a:xfrm>
              <a:off x="4801989" y="2963566"/>
              <a:ext cx="626600" cy="226126"/>
            </a:xfrm>
            <a:prstGeom prst="cube">
              <a:avLst>
                <a:gd name="adj" fmla="val 66607"/>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8" name="Cube 27"/>
            <p:cNvSpPr/>
            <p:nvPr/>
          </p:nvSpPr>
          <p:spPr bwMode="auto">
            <a:xfrm>
              <a:off x="4801989" y="2743070"/>
              <a:ext cx="626600" cy="226126"/>
            </a:xfrm>
            <a:prstGeom prst="cube">
              <a:avLst>
                <a:gd name="adj" fmla="val 66607"/>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9" name="Cube 28"/>
            <p:cNvSpPr/>
            <p:nvPr/>
          </p:nvSpPr>
          <p:spPr bwMode="auto">
            <a:xfrm>
              <a:off x="4801989" y="2453918"/>
              <a:ext cx="626667" cy="298437"/>
            </a:xfrm>
            <a:prstGeom prst="cube">
              <a:avLst>
                <a:gd name="adj" fmla="val 49474"/>
              </a:avLst>
            </a:prstGeom>
            <a:gradFill rotWithShape="1">
              <a:gsLst>
                <a:gs pos="0">
                  <a:srgbClr val="4BACC6">
                    <a:tint val="50000"/>
                    <a:satMod val="300000"/>
                    <a:lumMod val="98000"/>
                    <a:lumOff val="2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0" name="Cube 29"/>
            <p:cNvSpPr/>
            <p:nvPr/>
          </p:nvSpPr>
          <p:spPr bwMode="auto">
            <a:xfrm>
              <a:off x="4801989" y="2219438"/>
              <a:ext cx="626600" cy="226126"/>
            </a:xfrm>
            <a:prstGeom prst="cube">
              <a:avLst>
                <a:gd name="adj" fmla="val 66607"/>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1" name="Cube 30"/>
            <p:cNvSpPr/>
            <p:nvPr/>
          </p:nvSpPr>
          <p:spPr bwMode="auto">
            <a:xfrm>
              <a:off x="5428589" y="2961896"/>
              <a:ext cx="626600" cy="226126"/>
            </a:xfrm>
            <a:prstGeom prst="cube">
              <a:avLst>
                <a:gd name="adj" fmla="val 66607"/>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2" name="Cube 31"/>
            <p:cNvSpPr/>
            <p:nvPr/>
          </p:nvSpPr>
          <p:spPr bwMode="auto">
            <a:xfrm>
              <a:off x="5428589" y="2698962"/>
              <a:ext cx="626667" cy="298437"/>
            </a:xfrm>
            <a:prstGeom prst="cube">
              <a:avLst>
                <a:gd name="adj" fmla="val 49474"/>
              </a:avLst>
            </a:prstGeom>
            <a:gradFill rotWithShape="1">
              <a:gsLst>
                <a:gs pos="0">
                  <a:srgbClr val="4BACC6">
                    <a:tint val="50000"/>
                    <a:satMod val="300000"/>
                    <a:lumMod val="98000"/>
                    <a:lumOff val="2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3" name="Cube 32"/>
            <p:cNvSpPr/>
            <p:nvPr/>
          </p:nvSpPr>
          <p:spPr bwMode="auto">
            <a:xfrm>
              <a:off x="5428589" y="2508338"/>
              <a:ext cx="626600" cy="226126"/>
            </a:xfrm>
            <a:prstGeom prst="cube">
              <a:avLst>
                <a:gd name="adj" fmla="val 66607"/>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4" name="Cube 33"/>
            <p:cNvSpPr/>
            <p:nvPr/>
          </p:nvSpPr>
          <p:spPr bwMode="auto">
            <a:xfrm>
              <a:off x="5428589" y="2245405"/>
              <a:ext cx="626667" cy="298437"/>
            </a:xfrm>
            <a:prstGeom prst="cube">
              <a:avLst>
                <a:gd name="adj" fmla="val 49474"/>
              </a:avLst>
            </a:prstGeom>
            <a:gradFill rotWithShape="1">
              <a:gsLst>
                <a:gs pos="0">
                  <a:srgbClr val="4BACC6">
                    <a:tint val="50000"/>
                    <a:satMod val="300000"/>
                    <a:lumMod val="98000"/>
                    <a:lumOff val="2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35" name="Cube 34"/>
            <p:cNvSpPr/>
            <p:nvPr/>
          </p:nvSpPr>
          <p:spPr bwMode="auto">
            <a:xfrm>
              <a:off x="5428589" y="2054781"/>
              <a:ext cx="626600" cy="226126"/>
            </a:xfrm>
            <a:prstGeom prst="cube">
              <a:avLst>
                <a:gd name="adj" fmla="val 66607"/>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grpSp>
          <p:nvGrpSpPr>
            <p:cNvPr id="36" name="Groupe 35"/>
            <p:cNvGrpSpPr/>
            <p:nvPr/>
          </p:nvGrpSpPr>
          <p:grpSpPr>
            <a:xfrm>
              <a:off x="6671772" y="1903464"/>
              <a:ext cx="875170" cy="1377186"/>
              <a:chOff x="291466" y="4468645"/>
              <a:chExt cx="1544230" cy="1487360"/>
            </a:xfrm>
          </p:grpSpPr>
          <p:cxnSp>
            <p:nvCxnSpPr>
              <p:cNvPr id="253" name="Connecteur droit 252"/>
              <p:cNvCxnSpPr/>
              <p:nvPr/>
            </p:nvCxnSpPr>
            <p:spPr>
              <a:xfrm>
                <a:off x="310515" y="4468645"/>
                <a:ext cx="0" cy="1480635"/>
              </a:xfrm>
              <a:prstGeom prst="line">
                <a:avLst/>
              </a:prstGeom>
              <a:noFill/>
              <a:ln w="38100" cap="flat" cmpd="sng" algn="ctr">
                <a:solidFill>
                  <a:srgbClr val="000000"/>
                </a:solidFill>
                <a:prstDash val="solid"/>
              </a:ln>
              <a:effectLst/>
            </p:spPr>
          </p:cxnSp>
          <p:cxnSp>
            <p:nvCxnSpPr>
              <p:cNvPr id="254" name="Connecteur droit 253"/>
              <p:cNvCxnSpPr/>
              <p:nvPr/>
            </p:nvCxnSpPr>
            <p:spPr>
              <a:xfrm>
                <a:off x="291466" y="5953934"/>
                <a:ext cx="1544230" cy="2071"/>
              </a:xfrm>
              <a:prstGeom prst="line">
                <a:avLst/>
              </a:prstGeom>
              <a:noFill/>
              <a:ln w="38100" cap="flat" cmpd="sng" algn="ctr">
                <a:solidFill>
                  <a:srgbClr val="000000"/>
                </a:solidFill>
                <a:prstDash val="solid"/>
                <a:round/>
              </a:ln>
              <a:effectLst>
                <a:softEdge rad="0"/>
              </a:effectLst>
            </p:spPr>
          </p:cxnSp>
          <p:cxnSp>
            <p:nvCxnSpPr>
              <p:cNvPr id="255" name="Connecteur droit 254"/>
              <p:cNvCxnSpPr/>
              <p:nvPr/>
            </p:nvCxnSpPr>
            <p:spPr>
              <a:xfrm>
                <a:off x="1816646" y="4468645"/>
                <a:ext cx="0" cy="1480635"/>
              </a:xfrm>
              <a:prstGeom prst="line">
                <a:avLst/>
              </a:prstGeom>
              <a:noFill/>
              <a:ln w="38100" cap="flat" cmpd="sng" algn="ctr">
                <a:solidFill>
                  <a:srgbClr val="000000"/>
                </a:solidFill>
                <a:prstDash val="solid"/>
              </a:ln>
              <a:effectLst/>
            </p:spPr>
          </p:cxnSp>
        </p:grpSp>
        <p:grpSp>
          <p:nvGrpSpPr>
            <p:cNvPr id="37" name="Group 80"/>
            <p:cNvGrpSpPr>
              <a:grpSpLocks/>
            </p:cNvGrpSpPr>
            <p:nvPr/>
          </p:nvGrpSpPr>
          <p:grpSpPr bwMode="auto">
            <a:xfrm>
              <a:off x="6805006" y="2318182"/>
              <a:ext cx="673751" cy="408842"/>
              <a:chOff x="2142571" y="1844824"/>
              <a:chExt cx="2480171" cy="1562910"/>
            </a:xfrm>
          </p:grpSpPr>
          <p:grpSp>
            <p:nvGrpSpPr>
              <p:cNvPr id="153" name="Group 99"/>
              <p:cNvGrpSpPr>
                <a:grpSpLocks/>
              </p:cNvGrpSpPr>
              <p:nvPr/>
            </p:nvGrpSpPr>
            <p:grpSpPr bwMode="auto">
              <a:xfrm>
                <a:off x="2483768" y="1844824"/>
                <a:ext cx="1224136" cy="1229014"/>
                <a:chOff x="5652120" y="2852936"/>
                <a:chExt cx="2304176" cy="2410172"/>
              </a:xfrm>
            </p:grpSpPr>
            <p:sp>
              <p:nvSpPr>
                <p:cNvPr id="229" name="Cube 228"/>
                <p:cNvSpPr/>
                <p:nvPr/>
              </p:nvSpPr>
              <p:spPr>
                <a:xfrm>
                  <a:off x="6084420" y="4078921"/>
                  <a:ext cx="718771"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30" name="Cube 229"/>
                <p:cNvSpPr/>
                <p:nvPr/>
              </p:nvSpPr>
              <p:spPr>
                <a:xfrm>
                  <a:off x="6657984" y="4078921"/>
                  <a:ext cx="718775"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31" name="Cube 230"/>
                <p:cNvSpPr/>
                <p:nvPr/>
              </p:nvSpPr>
              <p:spPr>
                <a:xfrm>
                  <a:off x="7238810" y="4078921"/>
                  <a:ext cx="718775"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32" name="Cube 231"/>
                <p:cNvSpPr/>
                <p:nvPr/>
              </p:nvSpPr>
              <p:spPr>
                <a:xfrm>
                  <a:off x="6657984" y="3465931"/>
                  <a:ext cx="718775" cy="75678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33" name="Cube 232"/>
                <p:cNvSpPr/>
                <p:nvPr/>
              </p:nvSpPr>
              <p:spPr>
                <a:xfrm>
                  <a:off x="7238810" y="3465931"/>
                  <a:ext cx="718775" cy="75678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34" name="Cube 233"/>
                <p:cNvSpPr/>
                <p:nvPr/>
              </p:nvSpPr>
              <p:spPr>
                <a:xfrm>
                  <a:off x="6084420" y="2852936"/>
                  <a:ext cx="718771"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35" name="Cube 234"/>
                <p:cNvSpPr/>
                <p:nvPr/>
              </p:nvSpPr>
              <p:spPr>
                <a:xfrm>
                  <a:off x="6657984" y="2852936"/>
                  <a:ext cx="718775"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36" name="Cube 235"/>
                <p:cNvSpPr/>
                <p:nvPr/>
              </p:nvSpPr>
              <p:spPr>
                <a:xfrm>
                  <a:off x="7238810" y="2852936"/>
                  <a:ext cx="718775"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37" name="Cube 236"/>
                <p:cNvSpPr/>
                <p:nvPr/>
              </p:nvSpPr>
              <p:spPr>
                <a:xfrm>
                  <a:off x="5866610" y="4290820"/>
                  <a:ext cx="718771"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38" name="Cube 237"/>
                <p:cNvSpPr/>
                <p:nvPr/>
              </p:nvSpPr>
              <p:spPr>
                <a:xfrm>
                  <a:off x="6440174" y="4290820"/>
                  <a:ext cx="726033"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39" name="Cube 238"/>
                <p:cNvSpPr/>
                <p:nvPr/>
              </p:nvSpPr>
              <p:spPr>
                <a:xfrm>
                  <a:off x="7021000" y="4290820"/>
                  <a:ext cx="718775"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40" name="Cube 239"/>
                <p:cNvSpPr/>
                <p:nvPr/>
              </p:nvSpPr>
              <p:spPr>
                <a:xfrm>
                  <a:off x="5866610" y="3685395"/>
                  <a:ext cx="718771"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41" name="Cube 240"/>
                <p:cNvSpPr/>
                <p:nvPr/>
              </p:nvSpPr>
              <p:spPr>
                <a:xfrm>
                  <a:off x="6440174" y="3685395"/>
                  <a:ext cx="726033"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42" name="Cube 241"/>
                <p:cNvSpPr/>
                <p:nvPr/>
              </p:nvSpPr>
              <p:spPr>
                <a:xfrm>
                  <a:off x="7021000" y="3685395"/>
                  <a:ext cx="718775"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43" name="Cube 242"/>
                <p:cNvSpPr/>
                <p:nvPr/>
              </p:nvSpPr>
              <p:spPr>
                <a:xfrm>
                  <a:off x="5866610" y="3072405"/>
                  <a:ext cx="718771"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44" name="Cube 243"/>
                <p:cNvSpPr/>
                <p:nvPr/>
              </p:nvSpPr>
              <p:spPr>
                <a:xfrm>
                  <a:off x="6440174" y="3072405"/>
                  <a:ext cx="726033"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45" name="Cube 244"/>
                <p:cNvSpPr/>
                <p:nvPr/>
              </p:nvSpPr>
              <p:spPr>
                <a:xfrm>
                  <a:off x="7021000" y="3072405"/>
                  <a:ext cx="718775"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46" name="Cube 245"/>
                <p:cNvSpPr/>
                <p:nvPr/>
              </p:nvSpPr>
              <p:spPr>
                <a:xfrm>
                  <a:off x="5648800" y="4510289"/>
                  <a:ext cx="1299597"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47" name="Cube 246"/>
                <p:cNvSpPr/>
                <p:nvPr/>
              </p:nvSpPr>
              <p:spPr>
                <a:xfrm>
                  <a:off x="6803190" y="4510289"/>
                  <a:ext cx="718775"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48" name="Cube 247"/>
                <p:cNvSpPr/>
                <p:nvPr/>
              </p:nvSpPr>
              <p:spPr>
                <a:xfrm>
                  <a:off x="5648800" y="3897294"/>
                  <a:ext cx="718771" cy="75678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49" name="Cube 248"/>
                <p:cNvSpPr/>
                <p:nvPr/>
              </p:nvSpPr>
              <p:spPr>
                <a:xfrm>
                  <a:off x="6229626" y="3897294"/>
                  <a:ext cx="718771" cy="75678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50" name="Cube 249"/>
                <p:cNvSpPr/>
                <p:nvPr/>
              </p:nvSpPr>
              <p:spPr>
                <a:xfrm>
                  <a:off x="6803190" y="3897294"/>
                  <a:ext cx="718775" cy="75678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51" name="Cube 250"/>
                <p:cNvSpPr/>
                <p:nvPr/>
              </p:nvSpPr>
              <p:spPr>
                <a:xfrm>
                  <a:off x="5648800" y="3284304"/>
                  <a:ext cx="718771"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52" name="Cube 251"/>
                <p:cNvSpPr/>
                <p:nvPr/>
              </p:nvSpPr>
              <p:spPr>
                <a:xfrm>
                  <a:off x="6229626" y="3284304"/>
                  <a:ext cx="1292339"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grpSp>
          <p:grpSp>
            <p:nvGrpSpPr>
              <p:cNvPr id="154" name="Group 90"/>
              <p:cNvGrpSpPr>
                <a:grpSpLocks/>
              </p:cNvGrpSpPr>
              <p:nvPr/>
            </p:nvGrpSpPr>
            <p:grpSpPr bwMode="auto">
              <a:xfrm>
                <a:off x="2142571" y="2178720"/>
                <a:ext cx="1224136" cy="1229014"/>
                <a:chOff x="5652120" y="2852936"/>
                <a:chExt cx="2304176" cy="2410172"/>
              </a:xfrm>
            </p:grpSpPr>
            <p:sp>
              <p:nvSpPr>
                <p:cNvPr id="205" name="Cube 204"/>
                <p:cNvSpPr/>
                <p:nvPr/>
              </p:nvSpPr>
              <p:spPr>
                <a:xfrm>
                  <a:off x="6080477" y="4082530"/>
                  <a:ext cx="718775"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06" name="Cube 205"/>
                <p:cNvSpPr/>
                <p:nvPr/>
              </p:nvSpPr>
              <p:spPr>
                <a:xfrm>
                  <a:off x="6661304" y="4082530"/>
                  <a:ext cx="718775"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07" name="Cube 206"/>
                <p:cNvSpPr/>
                <p:nvPr/>
              </p:nvSpPr>
              <p:spPr>
                <a:xfrm>
                  <a:off x="7234873" y="4082530"/>
                  <a:ext cx="718771"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08" name="Cube 207"/>
                <p:cNvSpPr/>
                <p:nvPr/>
              </p:nvSpPr>
              <p:spPr>
                <a:xfrm>
                  <a:off x="6661304" y="3469535"/>
                  <a:ext cx="718775" cy="75678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09" name="Cube 208"/>
                <p:cNvSpPr/>
                <p:nvPr/>
              </p:nvSpPr>
              <p:spPr>
                <a:xfrm>
                  <a:off x="7234873" y="3469535"/>
                  <a:ext cx="718771" cy="75678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10" name="Cube 209"/>
                <p:cNvSpPr/>
                <p:nvPr/>
              </p:nvSpPr>
              <p:spPr>
                <a:xfrm>
                  <a:off x="6080477" y="2856545"/>
                  <a:ext cx="718775"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11" name="Cube 210"/>
                <p:cNvSpPr/>
                <p:nvPr/>
              </p:nvSpPr>
              <p:spPr>
                <a:xfrm>
                  <a:off x="6661304" y="2856545"/>
                  <a:ext cx="718775"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12" name="Cube 211"/>
                <p:cNvSpPr/>
                <p:nvPr/>
              </p:nvSpPr>
              <p:spPr>
                <a:xfrm>
                  <a:off x="7234873" y="2856545"/>
                  <a:ext cx="718771"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13" name="Cube 212"/>
                <p:cNvSpPr/>
                <p:nvPr/>
              </p:nvSpPr>
              <p:spPr>
                <a:xfrm>
                  <a:off x="5869930" y="4294428"/>
                  <a:ext cx="718771"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14" name="Cube 213"/>
                <p:cNvSpPr/>
                <p:nvPr/>
              </p:nvSpPr>
              <p:spPr>
                <a:xfrm>
                  <a:off x="6443494" y="4294428"/>
                  <a:ext cx="718775"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15" name="Cube 214"/>
                <p:cNvSpPr/>
                <p:nvPr/>
              </p:nvSpPr>
              <p:spPr>
                <a:xfrm>
                  <a:off x="7017063" y="4294428"/>
                  <a:ext cx="718771"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16" name="Cube 215"/>
                <p:cNvSpPr/>
                <p:nvPr/>
              </p:nvSpPr>
              <p:spPr>
                <a:xfrm>
                  <a:off x="5869930" y="3689004"/>
                  <a:ext cx="718771"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17" name="Cube 216"/>
                <p:cNvSpPr/>
                <p:nvPr/>
              </p:nvSpPr>
              <p:spPr>
                <a:xfrm>
                  <a:off x="6443494" y="3689004"/>
                  <a:ext cx="718775"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18" name="Cube 217"/>
                <p:cNvSpPr/>
                <p:nvPr/>
              </p:nvSpPr>
              <p:spPr>
                <a:xfrm>
                  <a:off x="7017063" y="3689004"/>
                  <a:ext cx="718771"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19" name="Cube 218"/>
                <p:cNvSpPr/>
                <p:nvPr/>
              </p:nvSpPr>
              <p:spPr>
                <a:xfrm>
                  <a:off x="5869930" y="3076009"/>
                  <a:ext cx="718771"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20" name="Cube 219"/>
                <p:cNvSpPr/>
                <p:nvPr/>
              </p:nvSpPr>
              <p:spPr>
                <a:xfrm>
                  <a:off x="6443494" y="3076009"/>
                  <a:ext cx="718775"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21" name="Cube 220"/>
                <p:cNvSpPr/>
                <p:nvPr/>
              </p:nvSpPr>
              <p:spPr>
                <a:xfrm>
                  <a:off x="7017063" y="3076009"/>
                  <a:ext cx="718771"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22" name="Cube 221"/>
                <p:cNvSpPr/>
                <p:nvPr/>
              </p:nvSpPr>
              <p:spPr>
                <a:xfrm>
                  <a:off x="5652120" y="4513893"/>
                  <a:ext cx="1292339"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23" name="Cube 222"/>
                <p:cNvSpPr/>
                <p:nvPr/>
              </p:nvSpPr>
              <p:spPr>
                <a:xfrm>
                  <a:off x="6806511" y="4513893"/>
                  <a:ext cx="718775"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24" name="Cube 223"/>
                <p:cNvSpPr/>
                <p:nvPr/>
              </p:nvSpPr>
              <p:spPr>
                <a:xfrm>
                  <a:off x="5652120" y="3900902"/>
                  <a:ext cx="718771" cy="75678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25" name="Cube 224"/>
                <p:cNvSpPr/>
                <p:nvPr/>
              </p:nvSpPr>
              <p:spPr>
                <a:xfrm>
                  <a:off x="6225684" y="3900902"/>
                  <a:ext cx="718775" cy="75678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26" name="Cube 225"/>
                <p:cNvSpPr/>
                <p:nvPr/>
              </p:nvSpPr>
              <p:spPr>
                <a:xfrm>
                  <a:off x="6806511" y="3900902"/>
                  <a:ext cx="718775" cy="75678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27" name="Cube 226"/>
                <p:cNvSpPr/>
                <p:nvPr/>
              </p:nvSpPr>
              <p:spPr>
                <a:xfrm>
                  <a:off x="5652120" y="3287907"/>
                  <a:ext cx="718771"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28" name="Cube 227"/>
                <p:cNvSpPr/>
                <p:nvPr/>
              </p:nvSpPr>
              <p:spPr>
                <a:xfrm>
                  <a:off x="6225684" y="3287907"/>
                  <a:ext cx="1299602"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grpSp>
          <p:grpSp>
            <p:nvGrpSpPr>
              <p:cNvPr id="155" name="Group 124"/>
              <p:cNvGrpSpPr>
                <a:grpSpLocks/>
              </p:cNvGrpSpPr>
              <p:nvPr/>
            </p:nvGrpSpPr>
            <p:grpSpPr bwMode="auto">
              <a:xfrm>
                <a:off x="3398606" y="1844824"/>
                <a:ext cx="1224136" cy="1229014"/>
                <a:chOff x="5652120" y="2852936"/>
                <a:chExt cx="2304176" cy="2410172"/>
              </a:xfrm>
            </p:grpSpPr>
            <p:sp>
              <p:nvSpPr>
                <p:cNvPr id="181" name="Cube 180"/>
                <p:cNvSpPr/>
                <p:nvPr/>
              </p:nvSpPr>
              <p:spPr>
                <a:xfrm>
                  <a:off x="6083130" y="4078921"/>
                  <a:ext cx="718775"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82" name="Cube 181"/>
                <p:cNvSpPr/>
                <p:nvPr/>
              </p:nvSpPr>
              <p:spPr>
                <a:xfrm>
                  <a:off x="6663957" y="4078921"/>
                  <a:ext cx="718775"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83" name="Cube 182"/>
                <p:cNvSpPr/>
                <p:nvPr/>
              </p:nvSpPr>
              <p:spPr>
                <a:xfrm>
                  <a:off x="7237525" y="4078921"/>
                  <a:ext cx="718771"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84" name="Cube 183"/>
                <p:cNvSpPr/>
                <p:nvPr/>
              </p:nvSpPr>
              <p:spPr>
                <a:xfrm>
                  <a:off x="6663957" y="3465931"/>
                  <a:ext cx="718775" cy="75678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85" name="Cube 184"/>
                <p:cNvSpPr/>
                <p:nvPr/>
              </p:nvSpPr>
              <p:spPr>
                <a:xfrm>
                  <a:off x="7237525" y="3465931"/>
                  <a:ext cx="718771" cy="75678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86" name="Cube 185"/>
                <p:cNvSpPr/>
                <p:nvPr/>
              </p:nvSpPr>
              <p:spPr>
                <a:xfrm>
                  <a:off x="6083130" y="2852936"/>
                  <a:ext cx="718775"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87" name="Cube 186"/>
                <p:cNvSpPr/>
                <p:nvPr/>
              </p:nvSpPr>
              <p:spPr>
                <a:xfrm>
                  <a:off x="6663957" y="2852936"/>
                  <a:ext cx="718775"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88" name="Cube 187"/>
                <p:cNvSpPr/>
                <p:nvPr/>
              </p:nvSpPr>
              <p:spPr>
                <a:xfrm>
                  <a:off x="7237525" y="2852936"/>
                  <a:ext cx="718771"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89" name="Cube 188"/>
                <p:cNvSpPr/>
                <p:nvPr/>
              </p:nvSpPr>
              <p:spPr>
                <a:xfrm>
                  <a:off x="5872583" y="4290820"/>
                  <a:ext cx="718771"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90" name="Cube 189"/>
                <p:cNvSpPr/>
                <p:nvPr/>
              </p:nvSpPr>
              <p:spPr>
                <a:xfrm>
                  <a:off x="6446147" y="4290820"/>
                  <a:ext cx="718775"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91" name="Cube 190"/>
                <p:cNvSpPr/>
                <p:nvPr/>
              </p:nvSpPr>
              <p:spPr>
                <a:xfrm>
                  <a:off x="7019715" y="4290820"/>
                  <a:ext cx="718771"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92" name="Cube 191"/>
                <p:cNvSpPr/>
                <p:nvPr/>
              </p:nvSpPr>
              <p:spPr>
                <a:xfrm>
                  <a:off x="5872583" y="3685395"/>
                  <a:ext cx="718771"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93" name="Cube 192"/>
                <p:cNvSpPr/>
                <p:nvPr/>
              </p:nvSpPr>
              <p:spPr>
                <a:xfrm>
                  <a:off x="6446147" y="3685395"/>
                  <a:ext cx="718775"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94" name="Cube 193"/>
                <p:cNvSpPr/>
                <p:nvPr/>
              </p:nvSpPr>
              <p:spPr>
                <a:xfrm>
                  <a:off x="7019715" y="3685395"/>
                  <a:ext cx="718771"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95" name="Cube 194"/>
                <p:cNvSpPr/>
                <p:nvPr/>
              </p:nvSpPr>
              <p:spPr>
                <a:xfrm>
                  <a:off x="5872583" y="3072405"/>
                  <a:ext cx="718771"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96" name="Cube 195"/>
                <p:cNvSpPr/>
                <p:nvPr/>
              </p:nvSpPr>
              <p:spPr>
                <a:xfrm>
                  <a:off x="6446147" y="3072405"/>
                  <a:ext cx="718775"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97" name="Cube 196"/>
                <p:cNvSpPr/>
                <p:nvPr/>
              </p:nvSpPr>
              <p:spPr>
                <a:xfrm>
                  <a:off x="7019715" y="3072405"/>
                  <a:ext cx="718771"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98" name="Cube 197"/>
                <p:cNvSpPr/>
                <p:nvPr/>
              </p:nvSpPr>
              <p:spPr>
                <a:xfrm>
                  <a:off x="5654773" y="4510289"/>
                  <a:ext cx="1292339"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99" name="Cube 198"/>
                <p:cNvSpPr/>
                <p:nvPr/>
              </p:nvSpPr>
              <p:spPr>
                <a:xfrm>
                  <a:off x="6809163" y="4510289"/>
                  <a:ext cx="718775"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00" name="Cube 199"/>
                <p:cNvSpPr/>
                <p:nvPr/>
              </p:nvSpPr>
              <p:spPr>
                <a:xfrm>
                  <a:off x="5654773" y="3897294"/>
                  <a:ext cx="718771" cy="75678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01" name="Cube 200"/>
                <p:cNvSpPr/>
                <p:nvPr/>
              </p:nvSpPr>
              <p:spPr>
                <a:xfrm>
                  <a:off x="6228337" y="3897294"/>
                  <a:ext cx="718775" cy="75678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02" name="Cube 201"/>
                <p:cNvSpPr/>
                <p:nvPr/>
              </p:nvSpPr>
              <p:spPr>
                <a:xfrm>
                  <a:off x="6809163" y="3897294"/>
                  <a:ext cx="718775" cy="75678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03" name="Cube 202"/>
                <p:cNvSpPr/>
                <p:nvPr/>
              </p:nvSpPr>
              <p:spPr>
                <a:xfrm>
                  <a:off x="5654773" y="3284304"/>
                  <a:ext cx="718771"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204" name="Cube 203"/>
                <p:cNvSpPr/>
                <p:nvPr/>
              </p:nvSpPr>
              <p:spPr>
                <a:xfrm>
                  <a:off x="6228337" y="3284304"/>
                  <a:ext cx="1299602"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grpSp>
          <p:grpSp>
            <p:nvGrpSpPr>
              <p:cNvPr id="156" name="Group 149"/>
              <p:cNvGrpSpPr>
                <a:grpSpLocks/>
              </p:cNvGrpSpPr>
              <p:nvPr/>
            </p:nvGrpSpPr>
            <p:grpSpPr bwMode="auto">
              <a:xfrm>
                <a:off x="3057409" y="2178720"/>
                <a:ext cx="1224136" cy="1229014"/>
                <a:chOff x="5652120" y="2852936"/>
                <a:chExt cx="2304176" cy="2410172"/>
              </a:xfrm>
            </p:grpSpPr>
            <p:sp>
              <p:nvSpPr>
                <p:cNvPr id="157" name="Cube 156"/>
                <p:cNvSpPr/>
                <p:nvPr/>
              </p:nvSpPr>
              <p:spPr>
                <a:xfrm>
                  <a:off x="6086450" y="4082530"/>
                  <a:ext cx="718775"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58" name="Cube 157"/>
                <p:cNvSpPr/>
                <p:nvPr/>
              </p:nvSpPr>
              <p:spPr>
                <a:xfrm>
                  <a:off x="6660019" y="4082530"/>
                  <a:ext cx="718771"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59" name="Cube 158"/>
                <p:cNvSpPr/>
                <p:nvPr/>
              </p:nvSpPr>
              <p:spPr>
                <a:xfrm>
                  <a:off x="7240846" y="4082530"/>
                  <a:ext cx="718771"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60" name="Cube 159"/>
                <p:cNvSpPr/>
                <p:nvPr/>
              </p:nvSpPr>
              <p:spPr>
                <a:xfrm>
                  <a:off x="6660019" y="3469535"/>
                  <a:ext cx="718771" cy="75678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61" name="Cube 160"/>
                <p:cNvSpPr/>
                <p:nvPr/>
              </p:nvSpPr>
              <p:spPr>
                <a:xfrm>
                  <a:off x="7240846" y="3469535"/>
                  <a:ext cx="718771" cy="75678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62" name="Cube 161"/>
                <p:cNvSpPr/>
                <p:nvPr/>
              </p:nvSpPr>
              <p:spPr>
                <a:xfrm>
                  <a:off x="6086450" y="2856545"/>
                  <a:ext cx="718775"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63" name="Cube 162"/>
                <p:cNvSpPr/>
                <p:nvPr/>
              </p:nvSpPr>
              <p:spPr>
                <a:xfrm>
                  <a:off x="6660019" y="2856545"/>
                  <a:ext cx="718771"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64" name="Cube 163"/>
                <p:cNvSpPr/>
                <p:nvPr/>
              </p:nvSpPr>
              <p:spPr>
                <a:xfrm>
                  <a:off x="7240846" y="2856545"/>
                  <a:ext cx="718771"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65" name="Cube 164"/>
                <p:cNvSpPr/>
                <p:nvPr/>
              </p:nvSpPr>
              <p:spPr>
                <a:xfrm>
                  <a:off x="5868640" y="4294428"/>
                  <a:ext cx="718775"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66" name="Cube 165"/>
                <p:cNvSpPr/>
                <p:nvPr/>
              </p:nvSpPr>
              <p:spPr>
                <a:xfrm>
                  <a:off x="6442209" y="4294428"/>
                  <a:ext cx="726033"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67" name="Cube 166"/>
                <p:cNvSpPr/>
                <p:nvPr/>
              </p:nvSpPr>
              <p:spPr>
                <a:xfrm>
                  <a:off x="7023036" y="4294428"/>
                  <a:ext cx="718771"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68" name="Cube 167"/>
                <p:cNvSpPr/>
                <p:nvPr/>
              </p:nvSpPr>
              <p:spPr>
                <a:xfrm>
                  <a:off x="5868640" y="3689004"/>
                  <a:ext cx="718775"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69" name="Cube 168"/>
                <p:cNvSpPr/>
                <p:nvPr/>
              </p:nvSpPr>
              <p:spPr>
                <a:xfrm>
                  <a:off x="6442209" y="3689004"/>
                  <a:ext cx="726033"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70" name="Cube 169"/>
                <p:cNvSpPr/>
                <p:nvPr/>
              </p:nvSpPr>
              <p:spPr>
                <a:xfrm>
                  <a:off x="7023036" y="3689004"/>
                  <a:ext cx="718771"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71" name="Cube 170"/>
                <p:cNvSpPr/>
                <p:nvPr/>
              </p:nvSpPr>
              <p:spPr>
                <a:xfrm>
                  <a:off x="5868640" y="3076009"/>
                  <a:ext cx="718775"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72" name="Cube 171"/>
                <p:cNvSpPr/>
                <p:nvPr/>
              </p:nvSpPr>
              <p:spPr>
                <a:xfrm>
                  <a:off x="6442209" y="3076009"/>
                  <a:ext cx="726033"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73" name="Cube 172"/>
                <p:cNvSpPr/>
                <p:nvPr/>
              </p:nvSpPr>
              <p:spPr>
                <a:xfrm>
                  <a:off x="7023036" y="3076009"/>
                  <a:ext cx="718771"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74" name="Cube 173"/>
                <p:cNvSpPr/>
                <p:nvPr/>
              </p:nvSpPr>
              <p:spPr>
                <a:xfrm>
                  <a:off x="5650830" y="4513893"/>
                  <a:ext cx="1299602"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75" name="Cube 174"/>
                <p:cNvSpPr/>
                <p:nvPr/>
              </p:nvSpPr>
              <p:spPr>
                <a:xfrm>
                  <a:off x="6805226" y="4513893"/>
                  <a:ext cx="718771"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76" name="Cube 175"/>
                <p:cNvSpPr/>
                <p:nvPr/>
              </p:nvSpPr>
              <p:spPr>
                <a:xfrm>
                  <a:off x="5650830" y="3900902"/>
                  <a:ext cx="718775" cy="75678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77" name="Cube 176"/>
                <p:cNvSpPr/>
                <p:nvPr/>
              </p:nvSpPr>
              <p:spPr>
                <a:xfrm>
                  <a:off x="6231657" y="3900902"/>
                  <a:ext cx="718775" cy="75678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78" name="Cube 177"/>
                <p:cNvSpPr/>
                <p:nvPr/>
              </p:nvSpPr>
              <p:spPr>
                <a:xfrm>
                  <a:off x="6805226" y="3900902"/>
                  <a:ext cx="718771" cy="75678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79" name="Cube 178"/>
                <p:cNvSpPr/>
                <p:nvPr/>
              </p:nvSpPr>
              <p:spPr>
                <a:xfrm>
                  <a:off x="5650830" y="3287907"/>
                  <a:ext cx="718775"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80" name="Cube 179"/>
                <p:cNvSpPr/>
                <p:nvPr/>
              </p:nvSpPr>
              <p:spPr>
                <a:xfrm>
                  <a:off x="6231657" y="3287907"/>
                  <a:ext cx="1292339"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grpSp>
        </p:grpSp>
        <p:grpSp>
          <p:nvGrpSpPr>
            <p:cNvPr id="38" name="Group 80"/>
            <p:cNvGrpSpPr>
              <a:grpSpLocks/>
            </p:cNvGrpSpPr>
            <p:nvPr/>
          </p:nvGrpSpPr>
          <p:grpSpPr bwMode="auto">
            <a:xfrm>
              <a:off x="6785762" y="1951865"/>
              <a:ext cx="673751" cy="408842"/>
              <a:chOff x="2142571" y="1844824"/>
              <a:chExt cx="2480171" cy="1562910"/>
            </a:xfrm>
          </p:grpSpPr>
          <p:grpSp>
            <p:nvGrpSpPr>
              <p:cNvPr id="53" name="Group 99"/>
              <p:cNvGrpSpPr>
                <a:grpSpLocks/>
              </p:cNvGrpSpPr>
              <p:nvPr/>
            </p:nvGrpSpPr>
            <p:grpSpPr bwMode="auto">
              <a:xfrm>
                <a:off x="2483768" y="1844824"/>
                <a:ext cx="1224136" cy="1229014"/>
                <a:chOff x="5652120" y="2852936"/>
                <a:chExt cx="2304176" cy="2410172"/>
              </a:xfrm>
            </p:grpSpPr>
            <p:sp>
              <p:nvSpPr>
                <p:cNvPr id="129" name="Cube 128"/>
                <p:cNvSpPr/>
                <p:nvPr/>
              </p:nvSpPr>
              <p:spPr>
                <a:xfrm>
                  <a:off x="6084420" y="4078921"/>
                  <a:ext cx="718771"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30" name="Cube 129"/>
                <p:cNvSpPr/>
                <p:nvPr/>
              </p:nvSpPr>
              <p:spPr>
                <a:xfrm>
                  <a:off x="6657984" y="4078921"/>
                  <a:ext cx="718775"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31" name="Cube 130"/>
                <p:cNvSpPr/>
                <p:nvPr/>
              </p:nvSpPr>
              <p:spPr>
                <a:xfrm>
                  <a:off x="7238810" y="4078921"/>
                  <a:ext cx="718775"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32" name="Cube 131"/>
                <p:cNvSpPr/>
                <p:nvPr/>
              </p:nvSpPr>
              <p:spPr>
                <a:xfrm>
                  <a:off x="6657984" y="3465931"/>
                  <a:ext cx="718775" cy="75678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33" name="Cube 132"/>
                <p:cNvSpPr/>
                <p:nvPr/>
              </p:nvSpPr>
              <p:spPr>
                <a:xfrm>
                  <a:off x="7238810" y="3465931"/>
                  <a:ext cx="718775" cy="75678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34" name="Cube 133"/>
                <p:cNvSpPr/>
                <p:nvPr/>
              </p:nvSpPr>
              <p:spPr>
                <a:xfrm>
                  <a:off x="6084420" y="2852936"/>
                  <a:ext cx="718771"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35" name="Cube 134"/>
                <p:cNvSpPr/>
                <p:nvPr/>
              </p:nvSpPr>
              <p:spPr>
                <a:xfrm>
                  <a:off x="6657984" y="2852936"/>
                  <a:ext cx="718775"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36" name="Cube 135"/>
                <p:cNvSpPr/>
                <p:nvPr/>
              </p:nvSpPr>
              <p:spPr>
                <a:xfrm>
                  <a:off x="7238810" y="2852936"/>
                  <a:ext cx="718775"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37" name="Cube 136"/>
                <p:cNvSpPr/>
                <p:nvPr/>
              </p:nvSpPr>
              <p:spPr>
                <a:xfrm>
                  <a:off x="5866610" y="4290820"/>
                  <a:ext cx="718771"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38" name="Cube 137"/>
                <p:cNvSpPr/>
                <p:nvPr/>
              </p:nvSpPr>
              <p:spPr>
                <a:xfrm>
                  <a:off x="6440174" y="4290820"/>
                  <a:ext cx="726033"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39" name="Cube 138"/>
                <p:cNvSpPr/>
                <p:nvPr/>
              </p:nvSpPr>
              <p:spPr>
                <a:xfrm>
                  <a:off x="7021000" y="4290820"/>
                  <a:ext cx="718775"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40" name="Cube 139"/>
                <p:cNvSpPr/>
                <p:nvPr/>
              </p:nvSpPr>
              <p:spPr>
                <a:xfrm>
                  <a:off x="5866610" y="3685395"/>
                  <a:ext cx="718771"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41" name="Cube 140"/>
                <p:cNvSpPr/>
                <p:nvPr/>
              </p:nvSpPr>
              <p:spPr>
                <a:xfrm>
                  <a:off x="6440174" y="3685395"/>
                  <a:ext cx="726033"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42" name="Cube 141"/>
                <p:cNvSpPr/>
                <p:nvPr/>
              </p:nvSpPr>
              <p:spPr>
                <a:xfrm>
                  <a:off x="7021000" y="3685395"/>
                  <a:ext cx="718775"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43" name="Cube 142"/>
                <p:cNvSpPr/>
                <p:nvPr/>
              </p:nvSpPr>
              <p:spPr>
                <a:xfrm>
                  <a:off x="5866610" y="3072405"/>
                  <a:ext cx="718771"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44" name="Cube 143"/>
                <p:cNvSpPr/>
                <p:nvPr/>
              </p:nvSpPr>
              <p:spPr>
                <a:xfrm>
                  <a:off x="6440174" y="3072405"/>
                  <a:ext cx="726033"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45" name="Cube 144"/>
                <p:cNvSpPr/>
                <p:nvPr/>
              </p:nvSpPr>
              <p:spPr>
                <a:xfrm>
                  <a:off x="7021000" y="3072405"/>
                  <a:ext cx="718775"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46" name="Cube 145"/>
                <p:cNvSpPr/>
                <p:nvPr/>
              </p:nvSpPr>
              <p:spPr>
                <a:xfrm>
                  <a:off x="5648800" y="4510289"/>
                  <a:ext cx="1299597"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47" name="Cube 146"/>
                <p:cNvSpPr/>
                <p:nvPr/>
              </p:nvSpPr>
              <p:spPr>
                <a:xfrm>
                  <a:off x="6803190" y="4510289"/>
                  <a:ext cx="718775"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48" name="Cube 147"/>
                <p:cNvSpPr/>
                <p:nvPr/>
              </p:nvSpPr>
              <p:spPr>
                <a:xfrm>
                  <a:off x="5648800" y="3897294"/>
                  <a:ext cx="718771" cy="75678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49" name="Cube 148"/>
                <p:cNvSpPr/>
                <p:nvPr/>
              </p:nvSpPr>
              <p:spPr>
                <a:xfrm>
                  <a:off x="6229626" y="3897294"/>
                  <a:ext cx="718771" cy="75678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50" name="Cube 149"/>
                <p:cNvSpPr/>
                <p:nvPr/>
              </p:nvSpPr>
              <p:spPr>
                <a:xfrm>
                  <a:off x="6803190" y="3897294"/>
                  <a:ext cx="718775" cy="75678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51" name="Cube 150"/>
                <p:cNvSpPr/>
                <p:nvPr/>
              </p:nvSpPr>
              <p:spPr>
                <a:xfrm>
                  <a:off x="5648800" y="3284304"/>
                  <a:ext cx="718771"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52" name="Cube 151"/>
                <p:cNvSpPr/>
                <p:nvPr/>
              </p:nvSpPr>
              <p:spPr>
                <a:xfrm>
                  <a:off x="6229626" y="3284304"/>
                  <a:ext cx="1292339"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grpSp>
          <p:grpSp>
            <p:nvGrpSpPr>
              <p:cNvPr id="54" name="Group 90"/>
              <p:cNvGrpSpPr>
                <a:grpSpLocks/>
              </p:cNvGrpSpPr>
              <p:nvPr/>
            </p:nvGrpSpPr>
            <p:grpSpPr bwMode="auto">
              <a:xfrm>
                <a:off x="2142571" y="2178720"/>
                <a:ext cx="1224136" cy="1229014"/>
                <a:chOff x="5652120" y="2852936"/>
                <a:chExt cx="2304176" cy="2410172"/>
              </a:xfrm>
            </p:grpSpPr>
            <p:sp>
              <p:nvSpPr>
                <p:cNvPr id="105" name="Cube 104"/>
                <p:cNvSpPr/>
                <p:nvPr/>
              </p:nvSpPr>
              <p:spPr>
                <a:xfrm>
                  <a:off x="6080477" y="4082530"/>
                  <a:ext cx="718775"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06" name="Cube 105"/>
                <p:cNvSpPr/>
                <p:nvPr/>
              </p:nvSpPr>
              <p:spPr>
                <a:xfrm>
                  <a:off x="6661304" y="4082530"/>
                  <a:ext cx="718775"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07" name="Cube 106"/>
                <p:cNvSpPr/>
                <p:nvPr/>
              </p:nvSpPr>
              <p:spPr>
                <a:xfrm>
                  <a:off x="7234873" y="4082530"/>
                  <a:ext cx="718771"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08" name="Cube 107"/>
                <p:cNvSpPr/>
                <p:nvPr/>
              </p:nvSpPr>
              <p:spPr>
                <a:xfrm>
                  <a:off x="6661304" y="3469535"/>
                  <a:ext cx="718775" cy="75678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09" name="Cube 108"/>
                <p:cNvSpPr/>
                <p:nvPr/>
              </p:nvSpPr>
              <p:spPr>
                <a:xfrm>
                  <a:off x="7234873" y="3469535"/>
                  <a:ext cx="718771" cy="75678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10" name="Cube 109"/>
                <p:cNvSpPr/>
                <p:nvPr/>
              </p:nvSpPr>
              <p:spPr>
                <a:xfrm>
                  <a:off x="6080477" y="2856545"/>
                  <a:ext cx="718775"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11" name="Cube 110"/>
                <p:cNvSpPr/>
                <p:nvPr/>
              </p:nvSpPr>
              <p:spPr>
                <a:xfrm>
                  <a:off x="6661304" y="2856545"/>
                  <a:ext cx="718775"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12" name="Cube 111"/>
                <p:cNvSpPr/>
                <p:nvPr/>
              </p:nvSpPr>
              <p:spPr>
                <a:xfrm>
                  <a:off x="7234873" y="2856545"/>
                  <a:ext cx="718771"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13" name="Cube 112"/>
                <p:cNvSpPr/>
                <p:nvPr/>
              </p:nvSpPr>
              <p:spPr>
                <a:xfrm>
                  <a:off x="5869930" y="4294428"/>
                  <a:ext cx="718771"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14" name="Cube 113"/>
                <p:cNvSpPr/>
                <p:nvPr/>
              </p:nvSpPr>
              <p:spPr>
                <a:xfrm>
                  <a:off x="6443494" y="4294428"/>
                  <a:ext cx="718775"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15" name="Cube 114"/>
                <p:cNvSpPr/>
                <p:nvPr/>
              </p:nvSpPr>
              <p:spPr>
                <a:xfrm>
                  <a:off x="7017063" y="4294428"/>
                  <a:ext cx="718771"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16" name="Cube 115"/>
                <p:cNvSpPr/>
                <p:nvPr/>
              </p:nvSpPr>
              <p:spPr>
                <a:xfrm>
                  <a:off x="5869930" y="3689004"/>
                  <a:ext cx="718771"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17" name="Cube 116"/>
                <p:cNvSpPr/>
                <p:nvPr/>
              </p:nvSpPr>
              <p:spPr>
                <a:xfrm>
                  <a:off x="6443494" y="3689004"/>
                  <a:ext cx="718775"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18" name="Cube 117"/>
                <p:cNvSpPr/>
                <p:nvPr/>
              </p:nvSpPr>
              <p:spPr>
                <a:xfrm>
                  <a:off x="7017063" y="3689004"/>
                  <a:ext cx="718771"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19" name="Cube 118"/>
                <p:cNvSpPr/>
                <p:nvPr/>
              </p:nvSpPr>
              <p:spPr>
                <a:xfrm>
                  <a:off x="5869930" y="3076009"/>
                  <a:ext cx="718771"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20" name="Cube 119"/>
                <p:cNvSpPr/>
                <p:nvPr/>
              </p:nvSpPr>
              <p:spPr>
                <a:xfrm>
                  <a:off x="6443494" y="3076009"/>
                  <a:ext cx="718775"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21" name="Cube 120"/>
                <p:cNvSpPr/>
                <p:nvPr/>
              </p:nvSpPr>
              <p:spPr>
                <a:xfrm>
                  <a:off x="7017063" y="3076009"/>
                  <a:ext cx="718771"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22" name="Cube 121"/>
                <p:cNvSpPr/>
                <p:nvPr/>
              </p:nvSpPr>
              <p:spPr>
                <a:xfrm>
                  <a:off x="5652120" y="4513893"/>
                  <a:ext cx="1292339"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23" name="Cube 122"/>
                <p:cNvSpPr/>
                <p:nvPr/>
              </p:nvSpPr>
              <p:spPr>
                <a:xfrm>
                  <a:off x="6806511" y="4513893"/>
                  <a:ext cx="718775"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24" name="Cube 123"/>
                <p:cNvSpPr/>
                <p:nvPr/>
              </p:nvSpPr>
              <p:spPr>
                <a:xfrm>
                  <a:off x="5652120" y="3900902"/>
                  <a:ext cx="718771" cy="75678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25" name="Cube 124"/>
                <p:cNvSpPr/>
                <p:nvPr/>
              </p:nvSpPr>
              <p:spPr>
                <a:xfrm>
                  <a:off x="6225684" y="3900902"/>
                  <a:ext cx="718775" cy="75678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26" name="Cube 125"/>
                <p:cNvSpPr/>
                <p:nvPr/>
              </p:nvSpPr>
              <p:spPr>
                <a:xfrm>
                  <a:off x="6806511" y="3900902"/>
                  <a:ext cx="718775" cy="75678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27" name="Cube 126"/>
                <p:cNvSpPr/>
                <p:nvPr/>
              </p:nvSpPr>
              <p:spPr>
                <a:xfrm>
                  <a:off x="5652120" y="3287907"/>
                  <a:ext cx="718771"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28" name="Cube 127"/>
                <p:cNvSpPr/>
                <p:nvPr/>
              </p:nvSpPr>
              <p:spPr>
                <a:xfrm>
                  <a:off x="6225684" y="3287907"/>
                  <a:ext cx="1299602"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grpSp>
          <p:grpSp>
            <p:nvGrpSpPr>
              <p:cNvPr id="55" name="Group 124"/>
              <p:cNvGrpSpPr>
                <a:grpSpLocks/>
              </p:cNvGrpSpPr>
              <p:nvPr/>
            </p:nvGrpSpPr>
            <p:grpSpPr bwMode="auto">
              <a:xfrm>
                <a:off x="3398606" y="1844824"/>
                <a:ext cx="1224136" cy="1229014"/>
                <a:chOff x="5652120" y="2852936"/>
                <a:chExt cx="2304176" cy="2410172"/>
              </a:xfrm>
            </p:grpSpPr>
            <p:sp>
              <p:nvSpPr>
                <p:cNvPr id="81" name="Cube 80"/>
                <p:cNvSpPr/>
                <p:nvPr/>
              </p:nvSpPr>
              <p:spPr>
                <a:xfrm>
                  <a:off x="6083130" y="4078921"/>
                  <a:ext cx="718775"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82" name="Cube 81"/>
                <p:cNvSpPr/>
                <p:nvPr/>
              </p:nvSpPr>
              <p:spPr>
                <a:xfrm>
                  <a:off x="6663957" y="4078921"/>
                  <a:ext cx="718775"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83" name="Cube 82"/>
                <p:cNvSpPr/>
                <p:nvPr/>
              </p:nvSpPr>
              <p:spPr>
                <a:xfrm>
                  <a:off x="7237525" y="4078921"/>
                  <a:ext cx="718771"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84" name="Cube 83"/>
                <p:cNvSpPr/>
                <p:nvPr/>
              </p:nvSpPr>
              <p:spPr>
                <a:xfrm>
                  <a:off x="6663957" y="3465931"/>
                  <a:ext cx="718775" cy="75678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85" name="Cube 84"/>
                <p:cNvSpPr/>
                <p:nvPr/>
              </p:nvSpPr>
              <p:spPr>
                <a:xfrm>
                  <a:off x="7237525" y="3465931"/>
                  <a:ext cx="718771" cy="75678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86" name="Cube 85"/>
                <p:cNvSpPr/>
                <p:nvPr/>
              </p:nvSpPr>
              <p:spPr>
                <a:xfrm>
                  <a:off x="6083130" y="2852936"/>
                  <a:ext cx="718775"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87" name="Cube 86"/>
                <p:cNvSpPr/>
                <p:nvPr/>
              </p:nvSpPr>
              <p:spPr>
                <a:xfrm>
                  <a:off x="6663957" y="2852936"/>
                  <a:ext cx="718775"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88" name="Cube 87"/>
                <p:cNvSpPr/>
                <p:nvPr/>
              </p:nvSpPr>
              <p:spPr>
                <a:xfrm>
                  <a:off x="7237525" y="2852936"/>
                  <a:ext cx="718771"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89" name="Cube 88"/>
                <p:cNvSpPr/>
                <p:nvPr/>
              </p:nvSpPr>
              <p:spPr>
                <a:xfrm>
                  <a:off x="5872583" y="4290820"/>
                  <a:ext cx="718771"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90" name="Cube 89"/>
                <p:cNvSpPr/>
                <p:nvPr/>
              </p:nvSpPr>
              <p:spPr>
                <a:xfrm>
                  <a:off x="6446147" y="4290820"/>
                  <a:ext cx="718775"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91" name="Cube 90"/>
                <p:cNvSpPr/>
                <p:nvPr/>
              </p:nvSpPr>
              <p:spPr>
                <a:xfrm>
                  <a:off x="7019715" y="4290820"/>
                  <a:ext cx="718771"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92" name="Cube 91"/>
                <p:cNvSpPr/>
                <p:nvPr/>
              </p:nvSpPr>
              <p:spPr>
                <a:xfrm>
                  <a:off x="5872583" y="3685395"/>
                  <a:ext cx="718771"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93" name="Cube 92"/>
                <p:cNvSpPr/>
                <p:nvPr/>
              </p:nvSpPr>
              <p:spPr>
                <a:xfrm>
                  <a:off x="6446147" y="3685395"/>
                  <a:ext cx="718775"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94" name="Cube 93"/>
                <p:cNvSpPr/>
                <p:nvPr/>
              </p:nvSpPr>
              <p:spPr>
                <a:xfrm>
                  <a:off x="7019715" y="3685395"/>
                  <a:ext cx="718771"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95" name="Cube 94"/>
                <p:cNvSpPr/>
                <p:nvPr/>
              </p:nvSpPr>
              <p:spPr>
                <a:xfrm>
                  <a:off x="5872583" y="3072405"/>
                  <a:ext cx="718771"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96" name="Cube 95"/>
                <p:cNvSpPr/>
                <p:nvPr/>
              </p:nvSpPr>
              <p:spPr>
                <a:xfrm>
                  <a:off x="6446147" y="3072405"/>
                  <a:ext cx="718775"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97" name="Cube 96"/>
                <p:cNvSpPr/>
                <p:nvPr/>
              </p:nvSpPr>
              <p:spPr>
                <a:xfrm>
                  <a:off x="7019715" y="3072405"/>
                  <a:ext cx="718771"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98" name="Cube 97"/>
                <p:cNvSpPr/>
                <p:nvPr/>
              </p:nvSpPr>
              <p:spPr>
                <a:xfrm>
                  <a:off x="5654773" y="4510289"/>
                  <a:ext cx="1292339"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99" name="Cube 98"/>
                <p:cNvSpPr/>
                <p:nvPr/>
              </p:nvSpPr>
              <p:spPr>
                <a:xfrm>
                  <a:off x="6809163" y="4510289"/>
                  <a:ext cx="718775"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00" name="Cube 99"/>
                <p:cNvSpPr/>
                <p:nvPr/>
              </p:nvSpPr>
              <p:spPr>
                <a:xfrm>
                  <a:off x="5654773" y="3897294"/>
                  <a:ext cx="718771" cy="75678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01" name="Cube 100"/>
                <p:cNvSpPr/>
                <p:nvPr/>
              </p:nvSpPr>
              <p:spPr>
                <a:xfrm>
                  <a:off x="6228337" y="3897294"/>
                  <a:ext cx="718775" cy="75678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02" name="Cube 101"/>
                <p:cNvSpPr/>
                <p:nvPr/>
              </p:nvSpPr>
              <p:spPr>
                <a:xfrm>
                  <a:off x="6809163" y="3897294"/>
                  <a:ext cx="718775" cy="75678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03" name="Cube 102"/>
                <p:cNvSpPr/>
                <p:nvPr/>
              </p:nvSpPr>
              <p:spPr>
                <a:xfrm>
                  <a:off x="5654773" y="3284304"/>
                  <a:ext cx="718771"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104" name="Cube 103"/>
                <p:cNvSpPr/>
                <p:nvPr/>
              </p:nvSpPr>
              <p:spPr>
                <a:xfrm>
                  <a:off x="6228337" y="3284304"/>
                  <a:ext cx="1299602"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grpSp>
          <p:grpSp>
            <p:nvGrpSpPr>
              <p:cNvPr id="56" name="Group 149"/>
              <p:cNvGrpSpPr>
                <a:grpSpLocks/>
              </p:cNvGrpSpPr>
              <p:nvPr/>
            </p:nvGrpSpPr>
            <p:grpSpPr bwMode="auto">
              <a:xfrm>
                <a:off x="3057409" y="2178720"/>
                <a:ext cx="1224136" cy="1229014"/>
                <a:chOff x="5652120" y="2852936"/>
                <a:chExt cx="2304176" cy="2410172"/>
              </a:xfrm>
            </p:grpSpPr>
            <p:sp>
              <p:nvSpPr>
                <p:cNvPr id="57" name="Cube 56"/>
                <p:cNvSpPr/>
                <p:nvPr/>
              </p:nvSpPr>
              <p:spPr>
                <a:xfrm>
                  <a:off x="6086450" y="4082530"/>
                  <a:ext cx="718775"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58" name="Cube 57"/>
                <p:cNvSpPr/>
                <p:nvPr/>
              </p:nvSpPr>
              <p:spPr>
                <a:xfrm>
                  <a:off x="6660019" y="4082530"/>
                  <a:ext cx="718771"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59" name="Cube 58"/>
                <p:cNvSpPr/>
                <p:nvPr/>
              </p:nvSpPr>
              <p:spPr>
                <a:xfrm>
                  <a:off x="7240846" y="4082530"/>
                  <a:ext cx="718771"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60" name="Cube 59"/>
                <p:cNvSpPr/>
                <p:nvPr/>
              </p:nvSpPr>
              <p:spPr>
                <a:xfrm>
                  <a:off x="6660019" y="3469535"/>
                  <a:ext cx="718771" cy="75678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61" name="Cube 60"/>
                <p:cNvSpPr/>
                <p:nvPr/>
              </p:nvSpPr>
              <p:spPr>
                <a:xfrm>
                  <a:off x="7240846" y="3469535"/>
                  <a:ext cx="718771" cy="75678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62" name="Cube 61"/>
                <p:cNvSpPr/>
                <p:nvPr/>
              </p:nvSpPr>
              <p:spPr>
                <a:xfrm>
                  <a:off x="6086450" y="2856545"/>
                  <a:ext cx="718775"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63" name="Cube 62"/>
                <p:cNvSpPr/>
                <p:nvPr/>
              </p:nvSpPr>
              <p:spPr>
                <a:xfrm>
                  <a:off x="6660019" y="2856545"/>
                  <a:ext cx="718771"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64" name="Cube 63"/>
                <p:cNvSpPr/>
                <p:nvPr/>
              </p:nvSpPr>
              <p:spPr>
                <a:xfrm>
                  <a:off x="7240846" y="2856545"/>
                  <a:ext cx="718771"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65" name="Cube 64"/>
                <p:cNvSpPr/>
                <p:nvPr/>
              </p:nvSpPr>
              <p:spPr>
                <a:xfrm>
                  <a:off x="5868640" y="4294428"/>
                  <a:ext cx="718775"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66" name="Cube 65"/>
                <p:cNvSpPr/>
                <p:nvPr/>
              </p:nvSpPr>
              <p:spPr>
                <a:xfrm>
                  <a:off x="6442209" y="4294428"/>
                  <a:ext cx="726033"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67" name="Cube 66"/>
                <p:cNvSpPr/>
                <p:nvPr/>
              </p:nvSpPr>
              <p:spPr>
                <a:xfrm>
                  <a:off x="7023036" y="4294428"/>
                  <a:ext cx="718771"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68" name="Cube 67"/>
                <p:cNvSpPr/>
                <p:nvPr/>
              </p:nvSpPr>
              <p:spPr>
                <a:xfrm>
                  <a:off x="5868640" y="3689004"/>
                  <a:ext cx="718775"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69" name="Cube 68"/>
                <p:cNvSpPr/>
                <p:nvPr/>
              </p:nvSpPr>
              <p:spPr>
                <a:xfrm>
                  <a:off x="6442209" y="3689004"/>
                  <a:ext cx="726033"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70" name="Cube 69"/>
                <p:cNvSpPr/>
                <p:nvPr/>
              </p:nvSpPr>
              <p:spPr>
                <a:xfrm>
                  <a:off x="7023036" y="3689004"/>
                  <a:ext cx="718771" cy="74921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71" name="Cube 70"/>
                <p:cNvSpPr/>
                <p:nvPr/>
              </p:nvSpPr>
              <p:spPr>
                <a:xfrm>
                  <a:off x="5868640" y="3076009"/>
                  <a:ext cx="718775"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72" name="Cube 71"/>
                <p:cNvSpPr/>
                <p:nvPr/>
              </p:nvSpPr>
              <p:spPr>
                <a:xfrm>
                  <a:off x="6442209" y="3076009"/>
                  <a:ext cx="726033"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73" name="Cube 72"/>
                <p:cNvSpPr/>
                <p:nvPr/>
              </p:nvSpPr>
              <p:spPr>
                <a:xfrm>
                  <a:off x="7023036" y="3076009"/>
                  <a:ext cx="718771"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74" name="Cube 73"/>
                <p:cNvSpPr/>
                <p:nvPr/>
              </p:nvSpPr>
              <p:spPr>
                <a:xfrm>
                  <a:off x="5650830" y="4513893"/>
                  <a:ext cx="1299602"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75" name="Cube 74"/>
                <p:cNvSpPr/>
                <p:nvPr/>
              </p:nvSpPr>
              <p:spPr>
                <a:xfrm>
                  <a:off x="6805226" y="4513893"/>
                  <a:ext cx="718771"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76" name="Cube 75"/>
                <p:cNvSpPr/>
                <p:nvPr/>
              </p:nvSpPr>
              <p:spPr>
                <a:xfrm>
                  <a:off x="5650830" y="3900902"/>
                  <a:ext cx="718775" cy="75678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77" name="Cube 76"/>
                <p:cNvSpPr/>
                <p:nvPr/>
              </p:nvSpPr>
              <p:spPr>
                <a:xfrm>
                  <a:off x="6231657" y="3900902"/>
                  <a:ext cx="718775" cy="75678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78" name="Cube 77"/>
                <p:cNvSpPr/>
                <p:nvPr/>
              </p:nvSpPr>
              <p:spPr>
                <a:xfrm>
                  <a:off x="6805226" y="3900902"/>
                  <a:ext cx="718771" cy="756781"/>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79" name="Cube 78"/>
                <p:cNvSpPr/>
                <p:nvPr/>
              </p:nvSpPr>
              <p:spPr>
                <a:xfrm>
                  <a:off x="5650830" y="3287907"/>
                  <a:ext cx="718775"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80" name="Cube 79"/>
                <p:cNvSpPr/>
                <p:nvPr/>
              </p:nvSpPr>
              <p:spPr>
                <a:xfrm>
                  <a:off x="6231657" y="3287907"/>
                  <a:ext cx="1292339" cy="749215"/>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grpSp>
        </p:grpSp>
        <p:sp>
          <p:nvSpPr>
            <p:cNvPr id="39" name="ZoneTexte 38"/>
            <p:cNvSpPr txBox="1"/>
            <p:nvPr/>
          </p:nvSpPr>
          <p:spPr>
            <a:xfrm>
              <a:off x="3103156" y="3285314"/>
              <a:ext cx="1562892" cy="278481"/>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1080" b="0" i="0" u="none" strike="noStrike" kern="0" cap="none" spc="0" normalizeH="0" baseline="0" noProof="0" dirty="0">
                  <a:ln>
                    <a:noFill/>
                  </a:ln>
                  <a:solidFill>
                    <a:srgbClr val="000000"/>
                  </a:solidFill>
                  <a:effectLst/>
                  <a:uLnTx/>
                  <a:uFillTx/>
                </a:rPr>
                <a:t>Bac d’affinage</a:t>
              </a:r>
            </a:p>
          </p:txBody>
        </p:sp>
        <p:sp>
          <p:nvSpPr>
            <p:cNvPr id="40" name="Flèche droite 39"/>
            <p:cNvSpPr/>
            <p:nvPr/>
          </p:nvSpPr>
          <p:spPr>
            <a:xfrm rot="2761071">
              <a:off x="2436313" y="3398535"/>
              <a:ext cx="753278" cy="309409"/>
            </a:xfrm>
            <a:prstGeom prst="rightArrow">
              <a:avLst/>
            </a:prstGeom>
            <a:solidFill>
              <a:srgbClr val="DA0E1A">
                <a:lumMod val="60000"/>
                <a:lumOff val="40000"/>
              </a:srgb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fr-FR" sz="1080" b="0" i="0" u="none" strike="noStrike" kern="0" cap="none" spc="0" normalizeH="0" baseline="0" noProof="0" dirty="0">
                <a:ln>
                  <a:noFill/>
                </a:ln>
                <a:solidFill>
                  <a:prstClr val="white"/>
                </a:solidFill>
                <a:effectLst/>
                <a:uLnTx/>
                <a:uFillTx/>
                <a:ea typeface="+mn-ea"/>
                <a:cs typeface="+mn-cs"/>
              </a:endParaRPr>
            </a:p>
          </p:txBody>
        </p:sp>
        <p:sp>
          <p:nvSpPr>
            <p:cNvPr id="41" name="Cube 40"/>
            <p:cNvSpPr/>
            <p:nvPr/>
          </p:nvSpPr>
          <p:spPr bwMode="auto">
            <a:xfrm>
              <a:off x="3223540" y="4424365"/>
              <a:ext cx="626600" cy="621844"/>
            </a:xfrm>
            <a:prstGeom prst="cub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42" name="Cube 41"/>
            <p:cNvSpPr/>
            <p:nvPr/>
          </p:nvSpPr>
          <p:spPr bwMode="auto">
            <a:xfrm>
              <a:off x="3901192" y="4614139"/>
              <a:ext cx="626600" cy="434080"/>
            </a:xfrm>
            <a:prstGeom prst="cube">
              <a:avLst>
                <a:gd name="adj" fmla="val 35359"/>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43" name="Cube 42"/>
            <p:cNvSpPr/>
            <p:nvPr/>
          </p:nvSpPr>
          <p:spPr bwMode="auto">
            <a:xfrm>
              <a:off x="3901192" y="4161634"/>
              <a:ext cx="626600" cy="434080"/>
            </a:xfrm>
            <a:prstGeom prst="cube">
              <a:avLst>
                <a:gd name="adj" fmla="val 35359"/>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80" b="0" i="0" u="none" strike="noStrike" kern="0" cap="none" spc="0" normalizeH="0" baseline="0" noProof="0" dirty="0">
                <a:ln>
                  <a:noFill/>
                </a:ln>
                <a:solidFill>
                  <a:sysClr val="windowText" lastClr="000000"/>
                </a:solidFill>
                <a:effectLst/>
                <a:uLnTx/>
                <a:uFillTx/>
                <a:ea typeface="MS PGothic" pitchFamily="34" charset="-128"/>
              </a:endParaRPr>
            </a:p>
          </p:txBody>
        </p:sp>
        <p:sp>
          <p:nvSpPr>
            <p:cNvPr id="44" name="ZoneTexte 43"/>
            <p:cNvSpPr txBox="1"/>
            <p:nvPr/>
          </p:nvSpPr>
          <p:spPr>
            <a:xfrm>
              <a:off x="4629426" y="3285314"/>
              <a:ext cx="1562892" cy="278481"/>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1080" b="0" i="0" u="none" strike="noStrike" kern="0" cap="none" spc="0" normalizeH="0" baseline="0" noProof="0" dirty="0">
                  <a:ln>
                    <a:noFill/>
                  </a:ln>
                  <a:solidFill>
                    <a:srgbClr val="000000"/>
                  </a:solidFill>
                  <a:effectLst/>
                  <a:uLnTx/>
                  <a:uFillTx/>
                </a:rPr>
                <a:t>Bac de départ</a:t>
              </a:r>
            </a:p>
          </p:txBody>
        </p:sp>
        <p:sp>
          <p:nvSpPr>
            <p:cNvPr id="45" name="ZoneTexte 44"/>
            <p:cNvSpPr txBox="1"/>
            <p:nvPr/>
          </p:nvSpPr>
          <p:spPr>
            <a:xfrm>
              <a:off x="6373251" y="3286766"/>
              <a:ext cx="1506872" cy="278481"/>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1080" b="0" i="0" u="none" strike="noStrike" kern="0" cap="none" spc="0" normalizeH="0" baseline="0" noProof="0" dirty="0">
                  <a:ln>
                    <a:noFill/>
                  </a:ln>
                  <a:solidFill>
                    <a:srgbClr val="000000"/>
                  </a:solidFill>
                  <a:effectLst/>
                  <a:uLnTx/>
                  <a:uFillTx/>
                </a:rPr>
                <a:t>Sprint </a:t>
              </a:r>
              <a:r>
                <a:rPr kumimoji="0" lang="fr-FR" sz="1080" b="0" i="0" u="none" strike="noStrike" kern="0" cap="none" spc="0" normalizeH="0" baseline="0" noProof="0" dirty="0" err="1">
                  <a:ln>
                    <a:noFill/>
                  </a:ln>
                  <a:solidFill>
                    <a:srgbClr val="000000"/>
                  </a:solidFill>
                  <a:effectLst/>
                  <a:uLnTx/>
                  <a:uFillTx/>
                </a:rPr>
                <a:t>backlog</a:t>
              </a:r>
              <a:endParaRPr kumimoji="0" lang="fr-FR" sz="1080" b="0" i="0" u="none" strike="noStrike" kern="0" cap="none" spc="0" normalizeH="0" baseline="0" noProof="0" dirty="0">
                <a:ln>
                  <a:noFill/>
                </a:ln>
                <a:solidFill>
                  <a:srgbClr val="000000"/>
                </a:solidFill>
                <a:effectLst/>
                <a:uLnTx/>
                <a:uFillTx/>
              </a:endParaRPr>
            </a:p>
          </p:txBody>
        </p:sp>
        <p:sp>
          <p:nvSpPr>
            <p:cNvPr id="46" name="ZoneTexte 45"/>
            <p:cNvSpPr txBox="1"/>
            <p:nvPr/>
          </p:nvSpPr>
          <p:spPr>
            <a:xfrm>
              <a:off x="4585894" y="4525965"/>
              <a:ext cx="2571181" cy="45750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080" b="0" i="0" u="none" strike="noStrike" kern="0" cap="none" spc="0" normalizeH="0" baseline="0" noProof="0" dirty="0">
                  <a:ln>
                    <a:noFill/>
                  </a:ln>
                  <a:solidFill>
                    <a:srgbClr val="000000"/>
                  </a:solidFill>
                  <a:effectLst/>
                  <a:uLnTx/>
                  <a:uFillTx/>
                </a:rPr>
                <a:t>Bac à glace :</a:t>
              </a:r>
            </a:p>
            <a:p>
              <a:pPr marL="0" marR="0" lvl="0" indent="0" defTabSz="914400" eaLnBrk="1" fontAlgn="auto" latinLnBrk="0" hangingPunct="1">
                <a:lnSpc>
                  <a:spcPct val="100000"/>
                </a:lnSpc>
                <a:spcBef>
                  <a:spcPts val="0"/>
                </a:spcBef>
                <a:spcAft>
                  <a:spcPts val="0"/>
                </a:spcAft>
                <a:buClrTx/>
                <a:buSzTx/>
                <a:buFontTx/>
                <a:buNone/>
                <a:tabLst/>
                <a:defRPr/>
              </a:pPr>
              <a:r>
                <a:rPr kumimoji="0" lang="fr-FR" sz="1080" b="0" i="0" u="none" strike="noStrike" kern="0" cap="none" spc="0" normalizeH="0" baseline="0" noProof="0" dirty="0">
                  <a:ln>
                    <a:noFill/>
                  </a:ln>
                  <a:solidFill>
                    <a:prstClr val="white">
                      <a:lumMod val="50000"/>
                    </a:prstClr>
                  </a:solidFill>
                  <a:effectLst/>
                  <a:uLnTx/>
                  <a:uFillTx/>
                </a:rPr>
                <a:t>Pour la prochaine version</a:t>
              </a:r>
            </a:p>
          </p:txBody>
        </p:sp>
        <p:sp>
          <p:nvSpPr>
            <p:cNvPr id="47" name="Flèche droite 46"/>
            <p:cNvSpPr/>
            <p:nvPr/>
          </p:nvSpPr>
          <p:spPr>
            <a:xfrm rot="3521797">
              <a:off x="960219" y="1581281"/>
              <a:ext cx="419528" cy="309409"/>
            </a:xfrm>
            <a:prstGeom prst="rightArrow">
              <a:avLst/>
            </a:prstGeom>
            <a:solidFill>
              <a:srgbClr val="DA0E1A">
                <a:lumMod val="60000"/>
                <a:lumOff val="40000"/>
              </a:srgb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fr-FR" sz="1080" b="0" i="0" u="none" strike="noStrike" kern="0" cap="none" spc="0" normalizeH="0" baseline="0" noProof="0" dirty="0">
                <a:ln>
                  <a:noFill/>
                </a:ln>
                <a:solidFill>
                  <a:prstClr val="white"/>
                </a:solidFill>
                <a:effectLst/>
                <a:uLnTx/>
                <a:uFillTx/>
                <a:ea typeface="+mn-ea"/>
                <a:cs typeface="+mn-cs"/>
              </a:endParaRPr>
            </a:p>
          </p:txBody>
        </p:sp>
        <p:pic>
          <p:nvPicPr>
            <p:cNvPr id="48" name="Picture 4" descr="http://icdn.pro/images/fr/e/m/embleme-paquet-icone-7946-128.pn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8227338" y="1977565"/>
              <a:ext cx="865110" cy="954603"/>
            </a:xfrm>
            <a:prstGeom prst="rect">
              <a:avLst/>
            </a:prstGeom>
            <a:noFill/>
            <a:extLst>
              <a:ext uri="{909E8E84-426E-40DD-AFC4-6F175D3DCCD1}">
                <a14:hiddenFill xmlns:a14="http://schemas.microsoft.com/office/drawing/2010/main">
                  <a:solidFill>
                    <a:srgbClr val="FFFFFF"/>
                  </a:solidFill>
                </a14:hiddenFill>
              </a:ext>
            </a:extLst>
          </p:spPr>
        </p:pic>
        <p:sp>
          <p:nvSpPr>
            <p:cNvPr id="49" name="ZoneTexte 48"/>
            <p:cNvSpPr txBox="1"/>
            <p:nvPr/>
          </p:nvSpPr>
          <p:spPr>
            <a:xfrm>
              <a:off x="3226614" y="829360"/>
              <a:ext cx="885520" cy="30831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260" b="1" i="0" u="none" strike="noStrike" kern="0" cap="none" spc="0" normalizeH="0" baseline="0" noProof="0" dirty="0">
                  <a:ln>
                    <a:noFill/>
                  </a:ln>
                  <a:solidFill>
                    <a:srgbClr val="000000"/>
                  </a:solidFill>
                  <a:effectLst/>
                  <a:uLnTx/>
                  <a:uFillTx/>
                </a:rPr>
                <a:t>Fonctions</a:t>
              </a:r>
            </a:p>
          </p:txBody>
        </p:sp>
        <p:sp>
          <p:nvSpPr>
            <p:cNvPr id="50" name="ZoneTexte 49"/>
            <p:cNvSpPr txBox="1"/>
            <p:nvPr/>
          </p:nvSpPr>
          <p:spPr>
            <a:xfrm>
              <a:off x="4913638" y="806648"/>
              <a:ext cx="1016150" cy="30831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260" b="1" i="0" u="none" strike="noStrike" kern="0" cap="none" spc="0" normalizeH="0" baseline="0" noProof="0" dirty="0">
                  <a:ln>
                    <a:noFill/>
                  </a:ln>
                  <a:solidFill>
                    <a:srgbClr val="000000"/>
                  </a:solidFill>
                  <a:effectLst/>
                  <a:uLnTx/>
                  <a:uFillTx/>
                </a:rPr>
                <a:t>User Stories</a:t>
              </a:r>
            </a:p>
          </p:txBody>
        </p:sp>
        <p:sp>
          <p:nvSpPr>
            <p:cNvPr id="51" name="ZoneTexte 50"/>
            <p:cNvSpPr txBox="1"/>
            <p:nvPr/>
          </p:nvSpPr>
          <p:spPr>
            <a:xfrm>
              <a:off x="6607354" y="803444"/>
              <a:ext cx="704174" cy="30831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260" b="1" i="0" u="none" strike="noStrike" kern="0" cap="none" spc="0" normalizeH="0" baseline="0" noProof="0" dirty="0">
                  <a:ln>
                    <a:noFill/>
                  </a:ln>
                  <a:solidFill>
                    <a:srgbClr val="000000"/>
                  </a:solidFill>
                  <a:effectLst/>
                  <a:uLnTx/>
                  <a:uFillTx/>
                </a:rPr>
                <a:t>Tâches</a:t>
              </a:r>
            </a:p>
          </p:txBody>
        </p:sp>
        <p:sp>
          <p:nvSpPr>
            <p:cNvPr id="52" name="ZoneTexte 51"/>
            <p:cNvSpPr txBox="1"/>
            <p:nvPr/>
          </p:nvSpPr>
          <p:spPr>
            <a:xfrm>
              <a:off x="1080722" y="826183"/>
              <a:ext cx="830194" cy="30831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260" b="1" i="0" u="none" strike="noStrike" kern="0" cap="none" spc="0" normalizeH="0" baseline="0" noProof="0" dirty="0">
                  <a:ln>
                    <a:noFill/>
                  </a:ln>
                  <a:solidFill>
                    <a:srgbClr val="000000"/>
                  </a:solidFill>
                  <a:effectLst/>
                  <a:uLnTx/>
                  <a:uFillTx/>
                </a:rPr>
                <a:t>Epopées</a:t>
              </a:r>
            </a:p>
          </p:txBody>
        </p:sp>
      </p:grpSp>
    </p:spTree>
    <p:extLst>
      <p:ext uri="{BB962C8B-B14F-4D97-AF65-F5344CB8AC3E}">
        <p14:creationId xmlns:p14="http://schemas.microsoft.com/office/powerpoint/2010/main" val="15862053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Sprint </a:t>
            </a:r>
            <a:r>
              <a:rPr lang="fr-FR" dirty="0" err="1"/>
              <a:t>Backlog</a:t>
            </a:r>
            <a:endParaRPr lang="fr-FR" dirty="0"/>
          </a:p>
        </p:txBody>
      </p:sp>
      <p:pic>
        <p:nvPicPr>
          <p:cNvPr id="4" name="Picture 2" descr="Image associÃ©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4180"/>
          <a:stretch/>
        </p:blipFill>
        <p:spPr bwMode="auto">
          <a:xfrm>
            <a:off x="1999556" y="1808509"/>
            <a:ext cx="4956264" cy="432048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p:cNvPicPr>
            <a:picLocks noChangeAspect="1"/>
          </p:cNvPicPr>
          <p:nvPr/>
        </p:nvPicPr>
        <p:blipFill>
          <a:blip r:embed="rId3"/>
          <a:stretch>
            <a:fillRect/>
          </a:stretch>
        </p:blipFill>
        <p:spPr>
          <a:xfrm>
            <a:off x="8984332" y="1835985"/>
            <a:ext cx="2191006" cy="1396765"/>
          </a:xfrm>
          <a:prstGeom prst="rect">
            <a:avLst/>
          </a:prstGeom>
        </p:spPr>
      </p:pic>
      <p:sp>
        <p:nvSpPr>
          <p:cNvPr id="6" name="Accolade fermante 5"/>
          <p:cNvSpPr/>
          <p:nvPr/>
        </p:nvSpPr>
        <p:spPr>
          <a:xfrm>
            <a:off x="6493912" y="1995919"/>
            <a:ext cx="372328" cy="1036725"/>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7" name="Rectangle 6"/>
          <p:cNvSpPr/>
          <p:nvPr/>
        </p:nvSpPr>
        <p:spPr>
          <a:xfrm>
            <a:off x="8495659" y="4950705"/>
            <a:ext cx="620401" cy="169486"/>
          </a:xfrm>
          <a:prstGeom prst="rect">
            <a:avLst/>
          </a:prstGeom>
          <a:gradFill flip="none" rotWithShape="1">
            <a:gsLst>
              <a:gs pos="0">
                <a:srgbClr val="2F84C5"/>
              </a:gs>
              <a:gs pos="96000">
                <a:srgbClr val="338DCB">
                  <a:tint val="44500"/>
                  <a:satMod val="160000"/>
                </a:srgbClr>
              </a:gs>
              <a:gs pos="100000">
                <a:srgbClr val="338DCB">
                  <a:tint val="23500"/>
                  <a:satMod val="160000"/>
                </a:srgb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9287747" y="4950705"/>
            <a:ext cx="620401" cy="169486"/>
          </a:xfrm>
          <a:prstGeom prst="rect">
            <a:avLst/>
          </a:prstGeom>
          <a:gradFill flip="none" rotWithShape="1">
            <a:gsLst>
              <a:gs pos="0">
                <a:srgbClr val="2F84C5"/>
              </a:gs>
              <a:gs pos="96000">
                <a:srgbClr val="338DCB">
                  <a:tint val="44500"/>
                  <a:satMod val="160000"/>
                </a:srgbClr>
              </a:gs>
              <a:gs pos="100000">
                <a:srgbClr val="338DCB">
                  <a:tint val="23500"/>
                  <a:satMod val="160000"/>
                </a:srgb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10079835" y="4944898"/>
            <a:ext cx="620401" cy="169486"/>
          </a:xfrm>
          <a:prstGeom prst="rect">
            <a:avLst/>
          </a:prstGeom>
          <a:gradFill flip="none" rotWithShape="1">
            <a:gsLst>
              <a:gs pos="0">
                <a:srgbClr val="2F84C5"/>
              </a:gs>
              <a:gs pos="96000">
                <a:srgbClr val="338DCB">
                  <a:tint val="44500"/>
                  <a:satMod val="160000"/>
                </a:srgbClr>
              </a:gs>
              <a:gs pos="100000">
                <a:srgbClr val="338DCB">
                  <a:tint val="23500"/>
                  <a:satMod val="160000"/>
                </a:srgb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10884211" y="4947571"/>
            <a:ext cx="620401" cy="169486"/>
          </a:xfrm>
          <a:prstGeom prst="rect">
            <a:avLst/>
          </a:prstGeom>
          <a:gradFill flip="none" rotWithShape="1">
            <a:gsLst>
              <a:gs pos="0">
                <a:srgbClr val="2F84C5"/>
              </a:gs>
              <a:gs pos="96000">
                <a:srgbClr val="338DCB">
                  <a:tint val="44500"/>
                  <a:satMod val="160000"/>
                </a:srgbClr>
              </a:gs>
              <a:gs pos="100000">
                <a:srgbClr val="338DCB">
                  <a:tint val="23500"/>
                  <a:satMod val="160000"/>
                </a:srgb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8495659" y="5291951"/>
            <a:ext cx="620401" cy="169486"/>
          </a:xfrm>
          <a:prstGeom prst="rect">
            <a:avLst/>
          </a:prstGeom>
          <a:gradFill flip="none" rotWithShape="1">
            <a:gsLst>
              <a:gs pos="0">
                <a:srgbClr val="2F84C5"/>
              </a:gs>
              <a:gs pos="96000">
                <a:srgbClr val="338DCB">
                  <a:tint val="44500"/>
                  <a:satMod val="160000"/>
                </a:srgbClr>
              </a:gs>
              <a:gs pos="100000">
                <a:srgbClr val="338DCB">
                  <a:tint val="23500"/>
                  <a:satMod val="160000"/>
                </a:srgb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9287747" y="5291951"/>
            <a:ext cx="620401" cy="169486"/>
          </a:xfrm>
          <a:prstGeom prst="rect">
            <a:avLst/>
          </a:prstGeom>
          <a:gradFill flip="none" rotWithShape="1">
            <a:gsLst>
              <a:gs pos="0">
                <a:srgbClr val="2F84C5"/>
              </a:gs>
              <a:gs pos="96000">
                <a:srgbClr val="338DCB">
                  <a:tint val="44500"/>
                  <a:satMod val="160000"/>
                </a:srgbClr>
              </a:gs>
              <a:gs pos="100000">
                <a:srgbClr val="338DCB">
                  <a:tint val="23500"/>
                  <a:satMod val="160000"/>
                </a:srgb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10079835" y="5286144"/>
            <a:ext cx="620401" cy="169486"/>
          </a:xfrm>
          <a:prstGeom prst="rect">
            <a:avLst/>
          </a:prstGeom>
          <a:gradFill flip="none" rotWithShape="1">
            <a:gsLst>
              <a:gs pos="0">
                <a:srgbClr val="2F84C5"/>
              </a:gs>
              <a:gs pos="96000">
                <a:srgbClr val="338DCB">
                  <a:tint val="44500"/>
                  <a:satMod val="160000"/>
                </a:srgbClr>
              </a:gs>
              <a:gs pos="100000">
                <a:srgbClr val="338DCB">
                  <a:tint val="23500"/>
                  <a:satMod val="160000"/>
                </a:srgb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p:cNvSpPr/>
          <p:nvPr/>
        </p:nvSpPr>
        <p:spPr>
          <a:xfrm>
            <a:off x="10884211" y="5288817"/>
            <a:ext cx="620401" cy="169486"/>
          </a:xfrm>
          <a:prstGeom prst="rect">
            <a:avLst/>
          </a:prstGeom>
          <a:gradFill flip="none" rotWithShape="1">
            <a:gsLst>
              <a:gs pos="0">
                <a:srgbClr val="2F84C5"/>
              </a:gs>
              <a:gs pos="96000">
                <a:srgbClr val="338DCB">
                  <a:tint val="44500"/>
                  <a:satMod val="160000"/>
                </a:srgbClr>
              </a:gs>
              <a:gs pos="100000">
                <a:srgbClr val="338DCB">
                  <a:tint val="23500"/>
                  <a:satMod val="160000"/>
                </a:srgb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p:nvSpPr>
        <p:spPr>
          <a:xfrm>
            <a:off x="8495659" y="5621392"/>
            <a:ext cx="620401" cy="169486"/>
          </a:xfrm>
          <a:prstGeom prst="rect">
            <a:avLst/>
          </a:prstGeom>
          <a:gradFill flip="none" rotWithShape="1">
            <a:gsLst>
              <a:gs pos="0">
                <a:srgbClr val="2F84C5"/>
              </a:gs>
              <a:gs pos="96000">
                <a:srgbClr val="338DCB">
                  <a:tint val="44500"/>
                  <a:satMod val="160000"/>
                </a:srgbClr>
              </a:gs>
              <a:gs pos="100000">
                <a:srgbClr val="338DCB">
                  <a:tint val="23500"/>
                  <a:satMod val="160000"/>
                </a:srgb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p:nvSpPr>
        <p:spPr>
          <a:xfrm>
            <a:off x="9287747" y="5621392"/>
            <a:ext cx="620401" cy="169486"/>
          </a:xfrm>
          <a:prstGeom prst="rect">
            <a:avLst/>
          </a:prstGeom>
          <a:gradFill flip="none" rotWithShape="1">
            <a:gsLst>
              <a:gs pos="0">
                <a:srgbClr val="2F84C5"/>
              </a:gs>
              <a:gs pos="96000">
                <a:srgbClr val="338DCB">
                  <a:tint val="44500"/>
                  <a:satMod val="160000"/>
                </a:srgbClr>
              </a:gs>
              <a:gs pos="100000">
                <a:srgbClr val="338DCB">
                  <a:tint val="23500"/>
                  <a:satMod val="160000"/>
                </a:srgb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p:cNvSpPr/>
          <p:nvPr/>
        </p:nvSpPr>
        <p:spPr>
          <a:xfrm>
            <a:off x="10079835" y="5615585"/>
            <a:ext cx="620401" cy="169486"/>
          </a:xfrm>
          <a:prstGeom prst="rect">
            <a:avLst/>
          </a:prstGeom>
          <a:gradFill flip="none" rotWithShape="1">
            <a:gsLst>
              <a:gs pos="0">
                <a:srgbClr val="2F84C5"/>
              </a:gs>
              <a:gs pos="96000">
                <a:srgbClr val="338DCB">
                  <a:tint val="44500"/>
                  <a:satMod val="160000"/>
                </a:srgbClr>
              </a:gs>
              <a:gs pos="100000">
                <a:srgbClr val="338DCB">
                  <a:tint val="23500"/>
                  <a:satMod val="160000"/>
                </a:srgb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p:nvSpPr>
        <p:spPr>
          <a:xfrm>
            <a:off x="10884211" y="5618258"/>
            <a:ext cx="620401" cy="169486"/>
          </a:xfrm>
          <a:prstGeom prst="rect">
            <a:avLst/>
          </a:prstGeom>
          <a:gradFill flip="none" rotWithShape="1">
            <a:gsLst>
              <a:gs pos="0">
                <a:srgbClr val="2F84C5"/>
              </a:gs>
              <a:gs pos="96000">
                <a:srgbClr val="338DCB">
                  <a:tint val="44500"/>
                  <a:satMod val="160000"/>
                </a:srgbClr>
              </a:gs>
              <a:gs pos="100000">
                <a:srgbClr val="338DCB">
                  <a:tint val="23500"/>
                  <a:satMod val="160000"/>
                </a:srgb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p:cNvSpPr/>
          <p:nvPr/>
        </p:nvSpPr>
        <p:spPr>
          <a:xfrm>
            <a:off x="8495659" y="5962638"/>
            <a:ext cx="620401" cy="169486"/>
          </a:xfrm>
          <a:prstGeom prst="rect">
            <a:avLst/>
          </a:prstGeom>
          <a:gradFill flip="none" rotWithShape="1">
            <a:gsLst>
              <a:gs pos="0">
                <a:srgbClr val="2F84C5"/>
              </a:gs>
              <a:gs pos="96000">
                <a:srgbClr val="338DCB">
                  <a:tint val="44500"/>
                  <a:satMod val="160000"/>
                </a:srgbClr>
              </a:gs>
              <a:gs pos="100000">
                <a:srgbClr val="338DCB">
                  <a:tint val="23500"/>
                  <a:satMod val="160000"/>
                </a:srgb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9287747" y="5962638"/>
            <a:ext cx="620401" cy="169486"/>
          </a:xfrm>
          <a:prstGeom prst="rect">
            <a:avLst/>
          </a:prstGeom>
          <a:gradFill flip="none" rotWithShape="1">
            <a:gsLst>
              <a:gs pos="0">
                <a:srgbClr val="2F84C5"/>
              </a:gs>
              <a:gs pos="96000">
                <a:srgbClr val="338DCB">
                  <a:tint val="44500"/>
                  <a:satMod val="160000"/>
                </a:srgbClr>
              </a:gs>
              <a:gs pos="100000">
                <a:srgbClr val="338DCB">
                  <a:tint val="23500"/>
                  <a:satMod val="160000"/>
                </a:srgb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p:cNvSpPr/>
          <p:nvPr/>
        </p:nvSpPr>
        <p:spPr>
          <a:xfrm>
            <a:off x="10079835" y="5956831"/>
            <a:ext cx="620401" cy="169486"/>
          </a:xfrm>
          <a:prstGeom prst="rect">
            <a:avLst/>
          </a:prstGeom>
          <a:gradFill flip="none" rotWithShape="1">
            <a:gsLst>
              <a:gs pos="0">
                <a:srgbClr val="2F84C5"/>
              </a:gs>
              <a:gs pos="96000">
                <a:srgbClr val="338DCB">
                  <a:tint val="44500"/>
                  <a:satMod val="160000"/>
                </a:srgbClr>
              </a:gs>
              <a:gs pos="100000">
                <a:srgbClr val="338DCB">
                  <a:tint val="23500"/>
                  <a:satMod val="160000"/>
                </a:srgb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10884211" y="5959504"/>
            <a:ext cx="620401" cy="169486"/>
          </a:xfrm>
          <a:prstGeom prst="rect">
            <a:avLst/>
          </a:prstGeom>
          <a:gradFill flip="none" rotWithShape="1">
            <a:gsLst>
              <a:gs pos="0">
                <a:srgbClr val="2F84C5"/>
              </a:gs>
              <a:gs pos="96000">
                <a:srgbClr val="338DCB">
                  <a:tint val="44500"/>
                  <a:satMod val="160000"/>
                </a:srgbClr>
              </a:gs>
              <a:gs pos="100000">
                <a:srgbClr val="338DCB">
                  <a:tint val="23500"/>
                  <a:satMod val="160000"/>
                </a:srgb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3" name="Connecteur droit avec flèche 22"/>
          <p:cNvCxnSpPr/>
          <p:nvPr/>
        </p:nvCxnSpPr>
        <p:spPr>
          <a:xfrm flipV="1">
            <a:off x="6938248" y="2514282"/>
            <a:ext cx="1902068"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 name="Connecteur droit avec flèche 23"/>
          <p:cNvCxnSpPr>
            <a:stCxn id="5" idx="2"/>
            <a:endCxn id="27" idx="0"/>
          </p:cNvCxnSpPr>
          <p:nvPr/>
        </p:nvCxnSpPr>
        <p:spPr>
          <a:xfrm>
            <a:off x="10079835" y="3232750"/>
            <a:ext cx="12929" cy="142838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5" name="Freeform 171">
            <a:extLst>
              <a:ext uri="{FF2B5EF4-FFF2-40B4-BE49-F238E27FC236}">
                <a16:creationId xmlns:a16="http://schemas.microsoft.com/office/drawing/2014/main" id="{9171E34D-BBD0-4DE4-B53A-6403935ADAA0}"/>
              </a:ext>
            </a:extLst>
          </p:cNvPr>
          <p:cNvSpPr>
            <a:spLocks noChangeArrowheads="1"/>
          </p:cNvSpPr>
          <p:nvPr/>
        </p:nvSpPr>
        <p:spPr bwMode="auto">
          <a:xfrm>
            <a:off x="10136460" y="3937600"/>
            <a:ext cx="360040" cy="360040"/>
          </a:xfrm>
          <a:custGeom>
            <a:avLst/>
            <a:gdLst>
              <a:gd name="T0" fmla="*/ 294 w 589"/>
              <a:gd name="T1" fmla="*/ 192 h 590"/>
              <a:gd name="T2" fmla="*/ 294 w 589"/>
              <a:gd name="T3" fmla="*/ 383 h 590"/>
              <a:gd name="T4" fmla="*/ 294 w 589"/>
              <a:gd name="T5" fmla="*/ 192 h 590"/>
              <a:gd name="T6" fmla="*/ 294 w 589"/>
              <a:gd name="T7" fmla="*/ 354 h 590"/>
              <a:gd name="T8" fmla="*/ 294 w 589"/>
              <a:gd name="T9" fmla="*/ 236 h 590"/>
              <a:gd name="T10" fmla="*/ 294 w 589"/>
              <a:gd name="T11" fmla="*/ 354 h 590"/>
              <a:gd name="T12" fmla="*/ 574 w 589"/>
              <a:gd name="T13" fmla="*/ 354 h 590"/>
              <a:gd name="T14" fmla="*/ 529 w 589"/>
              <a:gd name="T15" fmla="*/ 295 h 590"/>
              <a:gd name="T16" fmla="*/ 574 w 589"/>
              <a:gd name="T17" fmla="*/ 221 h 590"/>
              <a:gd name="T18" fmla="*/ 544 w 589"/>
              <a:gd name="T19" fmla="*/ 104 h 590"/>
              <a:gd name="T20" fmla="*/ 441 w 589"/>
              <a:gd name="T21" fmla="*/ 118 h 590"/>
              <a:gd name="T22" fmla="*/ 367 w 589"/>
              <a:gd name="T23" fmla="*/ 30 h 590"/>
              <a:gd name="T24" fmla="*/ 250 w 589"/>
              <a:gd name="T25" fmla="*/ 0 h 590"/>
              <a:gd name="T26" fmla="*/ 220 w 589"/>
              <a:gd name="T27" fmla="*/ 74 h 590"/>
              <a:gd name="T28" fmla="*/ 103 w 589"/>
              <a:gd name="T29" fmla="*/ 89 h 590"/>
              <a:gd name="T30" fmla="*/ 0 w 589"/>
              <a:gd name="T31" fmla="*/ 163 h 590"/>
              <a:gd name="T32" fmla="*/ 58 w 589"/>
              <a:gd name="T33" fmla="*/ 251 h 590"/>
              <a:gd name="T34" fmla="*/ 58 w 589"/>
              <a:gd name="T35" fmla="*/ 339 h 590"/>
              <a:gd name="T36" fmla="*/ 0 w 589"/>
              <a:gd name="T37" fmla="*/ 413 h 590"/>
              <a:gd name="T38" fmla="*/ 103 w 589"/>
              <a:gd name="T39" fmla="*/ 501 h 590"/>
              <a:gd name="T40" fmla="*/ 220 w 589"/>
              <a:gd name="T41" fmla="*/ 516 h 590"/>
              <a:gd name="T42" fmla="*/ 250 w 589"/>
              <a:gd name="T43" fmla="*/ 589 h 590"/>
              <a:gd name="T44" fmla="*/ 367 w 589"/>
              <a:gd name="T45" fmla="*/ 545 h 590"/>
              <a:gd name="T46" fmla="*/ 441 w 589"/>
              <a:gd name="T47" fmla="*/ 472 h 590"/>
              <a:gd name="T48" fmla="*/ 544 w 589"/>
              <a:gd name="T49" fmla="*/ 486 h 590"/>
              <a:gd name="T50" fmla="*/ 574 w 589"/>
              <a:gd name="T51" fmla="*/ 354 h 590"/>
              <a:gd name="T52" fmla="*/ 544 w 589"/>
              <a:gd name="T53" fmla="*/ 413 h 590"/>
              <a:gd name="T54" fmla="*/ 500 w 589"/>
              <a:gd name="T55" fmla="*/ 457 h 590"/>
              <a:gd name="T56" fmla="*/ 338 w 589"/>
              <a:gd name="T57" fmla="*/ 486 h 590"/>
              <a:gd name="T58" fmla="*/ 309 w 589"/>
              <a:gd name="T59" fmla="*/ 545 h 590"/>
              <a:gd name="T60" fmla="*/ 250 w 589"/>
              <a:gd name="T61" fmla="*/ 530 h 590"/>
              <a:gd name="T62" fmla="*/ 147 w 589"/>
              <a:gd name="T63" fmla="*/ 427 h 590"/>
              <a:gd name="T64" fmla="*/ 73 w 589"/>
              <a:gd name="T65" fmla="*/ 442 h 590"/>
              <a:gd name="T66" fmla="*/ 58 w 589"/>
              <a:gd name="T67" fmla="*/ 383 h 590"/>
              <a:gd name="T68" fmla="*/ 103 w 589"/>
              <a:gd name="T69" fmla="*/ 295 h 590"/>
              <a:gd name="T70" fmla="*/ 58 w 589"/>
              <a:gd name="T71" fmla="*/ 192 h 590"/>
              <a:gd name="T72" fmla="*/ 73 w 589"/>
              <a:gd name="T73" fmla="*/ 133 h 590"/>
              <a:gd name="T74" fmla="*/ 147 w 589"/>
              <a:gd name="T75" fmla="*/ 163 h 590"/>
              <a:gd name="T76" fmla="*/ 250 w 589"/>
              <a:gd name="T77" fmla="*/ 59 h 590"/>
              <a:gd name="T78" fmla="*/ 309 w 589"/>
              <a:gd name="T79" fmla="*/ 30 h 590"/>
              <a:gd name="T80" fmla="*/ 338 w 589"/>
              <a:gd name="T81" fmla="*/ 104 h 590"/>
              <a:gd name="T82" fmla="*/ 500 w 589"/>
              <a:gd name="T83" fmla="*/ 133 h 590"/>
              <a:gd name="T84" fmla="*/ 544 w 589"/>
              <a:gd name="T85" fmla="*/ 163 h 590"/>
              <a:gd name="T86" fmla="*/ 485 w 589"/>
              <a:gd name="T87" fmla="*/ 221 h 590"/>
              <a:gd name="T88" fmla="*/ 485 w 589"/>
              <a:gd name="T89" fmla="*/ 354 h 590"/>
              <a:gd name="T90" fmla="*/ 544 w 589"/>
              <a:gd name="T91" fmla="*/ 413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9" h="590">
                <a:moveTo>
                  <a:pt x="294" y="192"/>
                </a:moveTo>
                <a:lnTo>
                  <a:pt x="294" y="192"/>
                </a:lnTo>
                <a:cubicBezTo>
                  <a:pt x="235" y="192"/>
                  <a:pt x="191" y="236"/>
                  <a:pt x="191" y="295"/>
                </a:cubicBezTo>
                <a:cubicBezTo>
                  <a:pt x="191" y="339"/>
                  <a:pt x="235" y="383"/>
                  <a:pt x="294" y="383"/>
                </a:cubicBezTo>
                <a:cubicBezTo>
                  <a:pt x="353" y="383"/>
                  <a:pt x="397" y="339"/>
                  <a:pt x="397" y="295"/>
                </a:cubicBezTo>
                <a:cubicBezTo>
                  <a:pt x="397" y="236"/>
                  <a:pt x="353" y="192"/>
                  <a:pt x="294" y="192"/>
                </a:cubicBezTo>
                <a:close/>
                <a:moveTo>
                  <a:pt x="294" y="354"/>
                </a:moveTo>
                <a:lnTo>
                  <a:pt x="294" y="354"/>
                </a:lnTo>
                <a:cubicBezTo>
                  <a:pt x="265" y="354"/>
                  <a:pt x="235" y="324"/>
                  <a:pt x="235" y="295"/>
                </a:cubicBezTo>
                <a:cubicBezTo>
                  <a:pt x="235" y="251"/>
                  <a:pt x="265" y="236"/>
                  <a:pt x="294" y="236"/>
                </a:cubicBezTo>
                <a:cubicBezTo>
                  <a:pt x="324" y="236"/>
                  <a:pt x="353" y="251"/>
                  <a:pt x="353" y="295"/>
                </a:cubicBezTo>
                <a:cubicBezTo>
                  <a:pt x="353" y="324"/>
                  <a:pt x="324" y="354"/>
                  <a:pt x="294" y="354"/>
                </a:cubicBezTo>
                <a:close/>
                <a:moveTo>
                  <a:pt x="574" y="354"/>
                </a:moveTo>
                <a:lnTo>
                  <a:pt x="574" y="354"/>
                </a:lnTo>
                <a:cubicBezTo>
                  <a:pt x="529" y="339"/>
                  <a:pt x="529" y="339"/>
                  <a:pt x="529" y="339"/>
                </a:cubicBezTo>
                <a:cubicBezTo>
                  <a:pt x="529" y="324"/>
                  <a:pt x="529" y="309"/>
                  <a:pt x="529" y="295"/>
                </a:cubicBezTo>
                <a:cubicBezTo>
                  <a:pt x="529" y="280"/>
                  <a:pt x="529" y="265"/>
                  <a:pt x="529" y="251"/>
                </a:cubicBezTo>
                <a:cubicBezTo>
                  <a:pt x="574" y="221"/>
                  <a:pt x="574" y="221"/>
                  <a:pt x="574" y="221"/>
                </a:cubicBezTo>
                <a:cubicBezTo>
                  <a:pt x="588" y="206"/>
                  <a:pt x="588" y="192"/>
                  <a:pt x="588" y="163"/>
                </a:cubicBezTo>
                <a:cubicBezTo>
                  <a:pt x="544" y="104"/>
                  <a:pt x="544" y="104"/>
                  <a:pt x="544" y="104"/>
                </a:cubicBezTo>
                <a:cubicBezTo>
                  <a:pt x="529" y="74"/>
                  <a:pt x="515" y="74"/>
                  <a:pt x="485" y="89"/>
                </a:cubicBezTo>
                <a:cubicBezTo>
                  <a:pt x="441" y="118"/>
                  <a:pt x="441" y="118"/>
                  <a:pt x="441" y="118"/>
                </a:cubicBezTo>
                <a:cubicBezTo>
                  <a:pt x="426" y="89"/>
                  <a:pt x="397" y="74"/>
                  <a:pt x="367" y="74"/>
                </a:cubicBezTo>
                <a:cubicBezTo>
                  <a:pt x="367" y="30"/>
                  <a:pt x="367" y="30"/>
                  <a:pt x="367" y="30"/>
                </a:cubicBezTo>
                <a:cubicBezTo>
                  <a:pt x="367" y="15"/>
                  <a:pt x="353" y="0"/>
                  <a:pt x="338" y="0"/>
                </a:cubicBezTo>
                <a:cubicBezTo>
                  <a:pt x="250" y="0"/>
                  <a:pt x="250" y="0"/>
                  <a:pt x="250" y="0"/>
                </a:cubicBezTo>
                <a:cubicBezTo>
                  <a:pt x="235" y="0"/>
                  <a:pt x="220" y="15"/>
                  <a:pt x="220" y="30"/>
                </a:cubicBezTo>
                <a:cubicBezTo>
                  <a:pt x="220" y="74"/>
                  <a:pt x="220" y="74"/>
                  <a:pt x="220" y="74"/>
                </a:cubicBezTo>
                <a:cubicBezTo>
                  <a:pt x="191" y="74"/>
                  <a:pt x="162" y="89"/>
                  <a:pt x="147" y="118"/>
                </a:cubicBezTo>
                <a:cubicBezTo>
                  <a:pt x="103" y="89"/>
                  <a:pt x="103" y="89"/>
                  <a:pt x="103" y="89"/>
                </a:cubicBezTo>
                <a:cubicBezTo>
                  <a:pt x="73" y="74"/>
                  <a:pt x="58" y="74"/>
                  <a:pt x="44" y="104"/>
                </a:cubicBezTo>
                <a:cubicBezTo>
                  <a:pt x="0" y="163"/>
                  <a:pt x="0" y="163"/>
                  <a:pt x="0" y="163"/>
                </a:cubicBezTo>
                <a:cubicBezTo>
                  <a:pt x="0" y="192"/>
                  <a:pt x="0" y="206"/>
                  <a:pt x="14" y="221"/>
                </a:cubicBezTo>
                <a:cubicBezTo>
                  <a:pt x="58" y="251"/>
                  <a:pt x="58" y="251"/>
                  <a:pt x="58" y="251"/>
                </a:cubicBezTo>
                <a:cubicBezTo>
                  <a:pt x="58" y="265"/>
                  <a:pt x="58" y="280"/>
                  <a:pt x="58" y="295"/>
                </a:cubicBezTo>
                <a:cubicBezTo>
                  <a:pt x="58" y="309"/>
                  <a:pt x="58" y="324"/>
                  <a:pt x="58" y="339"/>
                </a:cubicBezTo>
                <a:cubicBezTo>
                  <a:pt x="14" y="354"/>
                  <a:pt x="14" y="354"/>
                  <a:pt x="14" y="354"/>
                </a:cubicBezTo>
                <a:cubicBezTo>
                  <a:pt x="0" y="368"/>
                  <a:pt x="0" y="398"/>
                  <a:pt x="0" y="413"/>
                </a:cubicBezTo>
                <a:cubicBezTo>
                  <a:pt x="44" y="486"/>
                  <a:pt x="44" y="486"/>
                  <a:pt x="44" y="486"/>
                </a:cubicBezTo>
                <a:cubicBezTo>
                  <a:pt x="58" y="501"/>
                  <a:pt x="73" y="501"/>
                  <a:pt x="103" y="501"/>
                </a:cubicBezTo>
                <a:cubicBezTo>
                  <a:pt x="147" y="472"/>
                  <a:pt x="147" y="472"/>
                  <a:pt x="147" y="472"/>
                </a:cubicBezTo>
                <a:cubicBezTo>
                  <a:pt x="162" y="486"/>
                  <a:pt x="191" y="501"/>
                  <a:pt x="220" y="516"/>
                </a:cubicBezTo>
                <a:cubicBezTo>
                  <a:pt x="220" y="545"/>
                  <a:pt x="220" y="545"/>
                  <a:pt x="220" y="545"/>
                </a:cubicBezTo>
                <a:cubicBezTo>
                  <a:pt x="220" y="560"/>
                  <a:pt x="235" y="589"/>
                  <a:pt x="250" y="589"/>
                </a:cubicBezTo>
                <a:cubicBezTo>
                  <a:pt x="338" y="589"/>
                  <a:pt x="338" y="589"/>
                  <a:pt x="338" y="589"/>
                </a:cubicBezTo>
                <a:cubicBezTo>
                  <a:pt x="353" y="589"/>
                  <a:pt x="367" y="560"/>
                  <a:pt x="367" y="545"/>
                </a:cubicBezTo>
                <a:cubicBezTo>
                  <a:pt x="367" y="516"/>
                  <a:pt x="367" y="516"/>
                  <a:pt x="367" y="516"/>
                </a:cubicBezTo>
                <a:cubicBezTo>
                  <a:pt x="397" y="501"/>
                  <a:pt x="426" y="486"/>
                  <a:pt x="441" y="472"/>
                </a:cubicBezTo>
                <a:cubicBezTo>
                  <a:pt x="485" y="501"/>
                  <a:pt x="485" y="501"/>
                  <a:pt x="485" y="501"/>
                </a:cubicBezTo>
                <a:cubicBezTo>
                  <a:pt x="515" y="501"/>
                  <a:pt x="529" y="501"/>
                  <a:pt x="544" y="486"/>
                </a:cubicBezTo>
                <a:cubicBezTo>
                  <a:pt x="588" y="413"/>
                  <a:pt x="588" y="413"/>
                  <a:pt x="588" y="413"/>
                </a:cubicBezTo>
                <a:cubicBezTo>
                  <a:pt x="588" y="398"/>
                  <a:pt x="588" y="368"/>
                  <a:pt x="574" y="354"/>
                </a:cubicBezTo>
                <a:close/>
                <a:moveTo>
                  <a:pt x="544" y="413"/>
                </a:moveTo>
                <a:lnTo>
                  <a:pt x="544" y="413"/>
                </a:lnTo>
                <a:cubicBezTo>
                  <a:pt x="515" y="442"/>
                  <a:pt x="515" y="442"/>
                  <a:pt x="515" y="442"/>
                </a:cubicBezTo>
                <a:cubicBezTo>
                  <a:pt x="515" y="457"/>
                  <a:pt x="500" y="457"/>
                  <a:pt x="500" y="457"/>
                </a:cubicBezTo>
                <a:cubicBezTo>
                  <a:pt x="441" y="427"/>
                  <a:pt x="441" y="427"/>
                  <a:pt x="441" y="427"/>
                </a:cubicBezTo>
                <a:cubicBezTo>
                  <a:pt x="412" y="457"/>
                  <a:pt x="382" y="472"/>
                  <a:pt x="338" y="486"/>
                </a:cubicBezTo>
                <a:cubicBezTo>
                  <a:pt x="338" y="530"/>
                  <a:pt x="338" y="530"/>
                  <a:pt x="338" y="530"/>
                </a:cubicBezTo>
                <a:cubicBezTo>
                  <a:pt x="338" y="530"/>
                  <a:pt x="324" y="545"/>
                  <a:pt x="309" y="545"/>
                </a:cubicBezTo>
                <a:cubicBezTo>
                  <a:pt x="279" y="545"/>
                  <a:pt x="279" y="545"/>
                  <a:pt x="279" y="545"/>
                </a:cubicBezTo>
                <a:cubicBezTo>
                  <a:pt x="265" y="545"/>
                  <a:pt x="250" y="530"/>
                  <a:pt x="250" y="530"/>
                </a:cubicBezTo>
                <a:cubicBezTo>
                  <a:pt x="250" y="486"/>
                  <a:pt x="250" y="486"/>
                  <a:pt x="250" y="486"/>
                </a:cubicBezTo>
                <a:cubicBezTo>
                  <a:pt x="206" y="472"/>
                  <a:pt x="176" y="457"/>
                  <a:pt x="147" y="427"/>
                </a:cubicBezTo>
                <a:cubicBezTo>
                  <a:pt x="88" y="457"/>
                  <a:pt x="88" y="457"/>
                  <a:pt x="88" y="457"/>
                </a:cubicBezTo>
                <a:cubicBezTo>
                  <a:pt x="88" y="457"/>
                  <a:pt x="73" y="457"/>
                  <a:pt x="73" y="442"/>
                </a:cubicBezTo>
                <a:cubicBezTo>
                  <a:pt x="44" y="413"/>
                  <a:pt x="44" y="413"/>
                  <a:pt x="44" y="413"/>
                </a:cubicBezTo>
                <a:cubicBezTo>
                  <a:pt x="44" y="398"/>
                  <a:pt x="44" y="383"/>
                  <a:pt x="58" y="383"/>
                </a:cubicBezTo>
                <a:cubicBezTo>
                  <a:pt x="103" y="354"/>
                  <a:pt x="103" y="354"/>
                  <a:pt x="103" y="354"/>
                </a:cubicBezTo>
                <a:cubicBezTo>
                  <a:pt x="103" y="339"/>
                  <a:pt x="103" y="309"/>
                  <a:pt x="103" y="295"/>
                </a:cubicBezTo>
                <a:cubicBezTo>
                  <a:pt x="103" y="265"/>
                  <a:pt x="103" y="251"/>
                  <a:pt x="103" y="221"/>
                </a:cubicBezTo>
                <a:cubicBezTo>
                  <a:pt x="58" y="192"/>
                  <a:pt x="58" y="192"/>
                  <a:pt x="58" y="192"/>
                </a:cubicBezTo>
                <a:cubicBezTo>
                  <a:pt x="44" y="192"/>
                  <a:pt x="44" y="177"/>
                  <a:pt x="44" y="163"/>
                </a:cubicBezTo>
                <a:cubicBezTo>
                  <a:pt x="73" y="133"/>
                  <a:pt x="73" y="133"/>
                  <a:pt x="73" y="133"/>
                </a:cubicBezTo>
                <a:cubicBezTo>
                  <a:pt x="73" y="133"/>
                  <a:pt x="88" y="118"/>
                  <a:pt x="88" y="133"/>
                </a:cubicBezTo>
                <a:cubicBezTo>
                  <a:pt x="147" y="163"/>
                  <a:pt x="147" y="163"/>
                  <a:pt x="147" y="163"/>
                </a:cubicBezTo>
                <a:cubicBezTo>
                  <a:pt x="176" y="133"/>
                  <a:pt x="206" y="104"/>
                  <a:pt x="250" y="104"/>
                </a:cubicBezTo>
                <a:cubicBezTo>
                  <a:pt x="250" y="59"/>
                  <a:pt x="250" y="59"/>
                  <a:pt x="250" y="59"/>
                </a:cubicBezTo>
                <a:cubicBezTo>
                  <a:pt x="250" y="45"/>
                  <a:pt x="265" y="30"/>
                  <a:pt x="279" y="30"/>
                </a:cubicBezTo>
                <a:cubicBezTo>
                  <a:pt x="309" y="30"/>
                  <a:pt x="309" y="30"/>
                  <a:pt x="309" y="30"/>
                </a:cubicBezTo>
                <a:cubicBezTo>
                  <a:pt x="324" y="30"/>
                  <a:pt x="338" y="45"/>
                  <a:pt x="338" y="59"/>
                </a:cubicBezTo>
                <a:cubicBezTo>
                  <a:pt x="338" y="104"/>
                  <a:pt x="338" y="104"/>
                  <a:pt x="338" y="104"/>
                </a:cubicBezTo>
                <a:cubicBezTo>
                  <a:pt x="382" y="104"/>
                  <a:pt x="412" y="133"/>
                  <a:pt x="441" y="163"/>
                </a:cubicBezTo>
                <a:cubicBezTo>
                  <a:pt x="500" y="133"/>
                  <a:pt x="500" y="133"/>
                  <a:pt x="500" y="133"/>
                </a:cubicBezTo>
                <a:cubicBezTo>
                  <a:pt x="500" y="118"/>
                  <a:pt x="515" y="133"/>
                  <a:pt x="515" y="133"/>
                </a:cubicBezTo>
                <a:cubicBezTo>
                  <a:pt x="544" y="163"/>
                  <a:pt x="544" y="163"/>
                  <a:pt x="544" y="163"/>
                </a:cubicBezTo>
                <a:cubicBezTo>
                  <a:pt x="544" y="177"/>
                  <a:pt x="544" y="192"/>
                  <a:pt x="529" y="192"/>
                </a:cubicBezTo>
                <a:cubicBezTo>
                  <a:pt x="485" y="221"/>
                  <a:pt x="485" y="221"/>
                  <a:pt x="485" y="221"/>
                </a:cubicBezTo>
                <a:cubicBezTo>
                  <a:pt x="485" y="251"/>
                  <a:pt x="485" y="265"/>
                  <a:pt x="485" y="295"/>
                </a:cubicBezTo>
                <a:cubicBezTo>
                  <a:pt x="485" y="309"/>
                  <a:pt x="485" y="339"/>
                  <a:pt x="485" y="354"/>
                </a:cubicBezTo>
                <a:cubicBezTo>
                  <a:pt x="529" y="383"/>
                  <a:pt x="529" y="383"/>
                  <a:pt x="529" y="383"/>
                </a:cubicBezTo>
                <a:cubicBezTo>
                  <a:pt x="544" y="383"/>
                  <a:pt x="544" y="398"/>
                  <a:pt x="544" y="413"/>
                </a:cubicBezTo>
                <a:close/>
              </a:path>
            </a:pathLst>
          </a:custGeom>
          <a:solidFill>
            <a:srgbClr val="005AA2"/>
          </a:solidFill>
          <a:ln>
            <a:solidFill>
              <a:srgbClr val="FFFFFF"/>
            </a:solidFill>
          </a:ln>
          <a:effectLst/>
        </p:spPr>
        <p:txBody>
          <a:bodyPr wrap="none" lIns="243753" tIns="121878" rIns="243753" bIns="121878" anchor="ctr"/>
          <a:lstStyle/>
          <a:p>
            <a:pPr>
              <a:defRPr/>
            </a:pPr>
            <a:endParaRPr lang="en-US" sz="4799"/>
          </a:p>
        </p:txBody>
      </p:sp>
      <p:sp>
        <p:nvSpPr>
          <p:cNvPr id="26" name="Titre 1">
            <a:extLst>
              <a:ext uri="{FF2B5EF4-FFF2-40B4-BE49-F238E27FC236}">
                <a16:creationId xmlns:a16="http://schemas.microsoft.com/office/drawing/2014/main" id="{AD6D032D-8B40-4FEA-AB92-A44ED0AE7A15}"/>
              </a:ext>
            </a:extLst>
          </p:cNvPr>
          <p:cNvSpPr txBox="1">
            <a:spLocks/>
          </p:cNvSpPr>
          <p:nvPr/>
        </p:nvSpPr>
        <p:spPr>
          <a:xfrm>
            <a:off x="8912324" y="1636378"/>
            <a:ext cx="2360880" cy="246221"/>
          </a:xfrm>
          <a:prstGeom prst="rect">
            <a:avLst/>
          </a:prstGeom>
        </p:spPr>
        <p:txBody>
          <a:bodyPr wrap="square" lIns="0" tIns="0" rIns="0" bIns="0" anchor="ctr" anchorCtr="0">
            <a:spAutoFit/>
          </a:bodyPr>
          <a:lstStyle>
            <a:lvl1pPr indent="0">
              <a:spcBef>
                <a:spcPct val="0"/>
              </a:spcBef>
              <a:buFontTx/>
              <a:buNone/>
              <a:defRPr sz="2601" b="1">
                <a:solidFill>
                  <a:schemeClr val="accent1"/>
                </a:solidFill>
                <a:latin typeface="+mj-lt"/>
                <a:ea typeface="+mj-ea"/>
                <a:cs typeface="+mj-cs"/>
              </a:defRPr>
            </a:lvl1pPr>
          </a:lstStyle>
          <a:p>
            <a:pPr algn="ctr"/>
            <a:r>
              <a:rPr lang="fr-FR" sz="1600" dirty="0" err="1">
                <a:solidFill>
                  <a:schemeClr val="tx1"/>
                </a:solidFill>
                <a:latin typeface="+mn-lt"/>
              </a:rPr>
              <a:t>Selected</a:t>
            </a:r>
            <a:r>
              <a:rPr lang="fr-FR" sz="1600" dirty="0">
                <a:solidFill>
                  <a:schemeClr val="tx1"/>
                </a:solidFill>
                <a:latin typeface="+mn-lt"/>
              </a:rPr>
              <a:t> US</a:t>
            </a:r>
          </a:p>
        </p:txBody>
      </p:sp>
      <p:sp>
        <p:nvSpPr>
          <p:cNvPr id="27" name="Titre 1">
            <a:extLst>
              <a:ext uri="{FF2B5EF4-FFF2-40B4-BE49-F238E27FC236}">
                <a16:creationId xmlns:a16="http://schemas.microsoft.com/office/drawing/2014/main" id="{AD6D032D-8B40-4FEA-AB92-A44ED0AE7A15}"/>
              </a:ext>
            </a:extLst>
          </p:cNvPr>
          <p:cNvSpPr txBox="1">
            <a:spLocks/>
          </p:cNvSpPr>
          <p:nvPr/>
        </p:nvSpPr>
        <p:spPr>
          <a:xfrm>
            <a:off x="8912324" y="4661137"/>
            <a:ext cx="2360880" cy="246221"/>
          </a:xfrm>
          <a:prstGeom prst="rect">
            <a:avLst/>
          </a:prstGeom>
        </p:spPr>
        <p:txBody>
          <a:bodyPr wrap="square" lIns="0" tIns="0" rIns="0" bIns="0" anchor="ctr" anchorCtr="0">
            <a:spAutoFit/>
          </a:bodyPr>
          <a:lstStyle>
            <a:lvl1pPr indent="0">
              <a:spcBef>
                <a:spcPct val="0"/>
              </a:spcBef>
              <a:buFontTx/>
              <a:buNone/>
              <a:defRPr sz="2601" b="1">
                <a:solidFill>
                  <a:schemeClr val="accent1"/>
                </a:solidFill>
                <a:latin typeface="+mj-lt"/>
                <a:ea typeface="+mj-ea"/>
                <a:cs typeface="+mj-cs"/>
              </a:defRPr>
            </a:lvl1pPr>
          </a:lstStyle>
          <a:p>
            <a:pPr algn="ctr"/>
            <a:r>
              <a:rPr lang="fr-FR" sz="1600" dirty="0" err="1">
                <a:solidFill>
                  <a:schemeClr val="tx1"/>
                </a:solidFill>
                <a:latin typeface="+mn-lt"/>
              </a:rPr>
              <a:t>Tasks</a:t>
            </a:r>
            <a:r>
              <a:rPr lang="fr-FR" sz="1600" dirty="0">
                <a:solidFill>
                  <a:schemeClr val="tx1"/>
                </a:solidFill>
                <a:latin typeface="+mn-lt"/>
              </a:rPr>
              <a:t> </a:t>
            </a:r>
            <a:r>
              <a:rPr lang="fr-FR" sz="1600" dirty="0" err="1">
                <a:solidFill>
                  <a:schemeClr val="tx1"/>
                </a:solidFill>
                <a:latin typeface="+mn-lt"/>
              </a:rPr>
              <a:t>refinement</a:t>
            </a:r>
            <a:endParaRPr lang="fr-FR" sz="1600" dirty="0">
              <a:solidFill>
                <a:schemeClr val="tx1"/>
              </a:solidFill>
              <a:latin typeface="+mn-lt"/>
            </a:endParaRPr>
          </a:p>
        </p:txBody>
      </p:sp>
      <p:sp>
        <p:nvSpPr>
          <p:cNvPr id="28" name="Freeform 171">
            <a:extLst>
              <a:ext uri="{FF2B5EF4-FFF2-40B4-BE49-F238E27FC236}">
                <a16:creationId xmlns:a16="http://schemas.microsoft.com/office/drawing/2014/main" id="{9171E34D-BBD0-4DE4-B53A-6403935ADAA0}"/>
              </a:ext>
            </a:extLst>
          </p:cNvPr>
          <p:cNvSpPr>
            <a:spLocks noChangeArrowheads="1"/>
          </p:cNvSpPr>
          <p:nvPr/>
        </p:nvSpPr>
        <p:spPr bwMode="auto">
          <a:xfrm>
            <a:off x="10210015" y="3626220"/>
            <a:ext cx="360040" cy="360040"/>
          </a:xfrm>
          <a:custGeom>
            <a:avLst/>
            <a:gdLst>
              <a:gd name="T0" fmla="*/ 294 w 589"/>
              <a:gd name="T1" fmla="*/ 192 h 590"/>
              <a:gd name="T2" fmla="*/ 294 w 589"/>
              <a:gd name="T3" fmla="*/ 383 h 590"/>
              <a:gd name="T4" fmla="*/ 294 w 589"/>
              <a:gd name="T5" fmla="*/ 192 h 590"/>
              <a:gd name="T6" fmla="*/ 294 w 589"/>
              <a:gd name="T7" fmla="*/ 354 h 590"/>
              <a:gd name="T8" fmla="*/ 294 w 589"/>
              <a:gd name="T9" fmla="*/ 236 h 590"/>
              <a:gd name="T10" fmla="*/ 294 w 589"/>
              <a:gd name="T11" fmla="*/ 354 h 590"/>
              <a:gd name="T12" fmla="*/ 574 w 589"/>
              <a:gd name="T13" fmla="*/ 354 h 590"/>
              <a:gd name="T14" fmla="*/ 529 w 589"/>
              <a:gd name="T15" fmla="*/ 295 h 590"/>
              <a:gd name="T16" fmla="*/ 574 w 589"/>
              <a:gd name="T17" fmla="*/ 221 h 590"/>
              <a:gd name="T18" fmla="*/ 544 w 589"/>
              <a:gd name="T19" fmla="*/ 104 h 590"/>
              <a:gd name="T20" fmla="*/ 441 w 589"/>
              <a:gd name="T21" fmla="*/ 118 h 590"/>
              <a:gd name="T22" fmla="*/ 367 w 589"/>
              <a:gd name="T23" fmla="*/ 30 h 590"/>
              <a:gd name="T24" fmla="*/ 250 w 589"/>
              <a:gd name="T25" fmla="*/ 0 h 590"/>
              <a:gd name="T26" fmla="*/ 220 w 589"/>
              <a:gd name="T27" fmla="*/ 74 h 590"/>
              <a:gd name="T28" fmla="*/ 103 w 589"/>
              <a:gd name="T29" fmla="*/ 89 h 590"/>
              <a:gd name="T30" fmla="*/ 0 w 589"/>
              <a:gd name="T31" fmla="*/ 163 h 590"/>
              <a:gd name="T32" fmla="*/ 58 w 589"/>
              <a:gd name="T33" fmla="*/ 251 h 590"/>
              <a:gd name="T34" fmla="*/ 58 w 589"/>
              <a:gd name="T35" fmla="*/ 339 h 590"/>
              <a:gd name="T36" fmla="*/ 0 w 589"/>
              <a:gd name="T37" fmla="*/ 413 h 590"/>
              <a:gd name="T38" fmla="*/ 103 w 589"/>
              <a:gd name="T39" fmla="*/ 501 h 590"/>
              <a:gd name="T40" fmla="*/ 220 w 589"/>
              <a:gd name="T41" fmla="*/ 516 h 590"/>
              <a:gd name="T42" fmla="*/ 250 w 589"/>
              <a:gd name="T43" fmla="*/ 589 h 590"/>
              <a:gd name="T44" fmla="*/ 367 w 589"/>
              <a:gd name="T45" fmla="*/ 545 h 590"/>
              <a:gd name="T46" fmla="*/ 441 w 589"/>
              <a:gd name="T47" fmla="*/ 472 h 590"/>
              <a:gd name="T48" fmla="*/ 544 w 589"/>
              <a:gd name="T49" fmla="*/ 486 h 590"/>
              <a:gd name="T50" fmla="*/ 574 w 589"/>
              <a:gd name="T51" fmla="*/ 354 h 590"/>
              <a:gd name="T52" fmla="*/ 544 w 589"/>
              <a:gd name="T53" fmla="*/ 413 h 590"/>
              <a:gd name="T54" fmla="*/ 500 w 589"/>
              <a:gd name="T55" fmla="*/ 457 h 590"/>
              <a:gd name="T56" fmla="*/ 338 w 589"/>
              <a:gd name="T57" fmla="*/ 486 h 590"/>
              <a:gd name="T58" fmla="*/ 309 w 589"/>
              <a:gd name="T59" fmla="*/ 545 h 590"/>
              <a:gd name="T60" fmla="*/ 250 w 589"/>
              <a:gd name="T61" fmla="*/ 530 h 590"/>
              <a:gd name="T62" fmla="*/ 147 w 589"/>
              <a:gd name="T63" fmla="*/ 427 h 590"/>
              <a:gd name="T64" fmla="*/ 73 w 589"/>
              <a:gd name="T65" fmla="*/ 442 h 590"/>
              <a:gd name="T66" fmla="*/ 58 w 589"/>
              <a:gd name="T67" fmla="*/ 383 h 590"/>
              <a:gd name="T68" fmla="*/ 103 w 589"/>
              <a:gd name="T69" fmla="*/ 295 h 590"/>
              <a:gd name="T70" fmla="*/ 58 w 589"/>
              <a:gd name="T71" fmla="*/ 192 h 590"/>
              <a:gd name="T72" fmla="*/ 73 w 589"/>
              <a:gd name="T73" fmla="*/ 133 h 590"/>
              <a:gd name="T74" fmla="*/ 147 w 589"/>
              <a:gd name="T75" fmla="*/ 163 h 590"/>
              <a:gd name="T76" fmla="*/ 250 w 589"/>
              <a:gd name="T77" fmla="*/ 59 h 590"/>
              <a:gd name="T78" fmla="*/ 309 w 589"/>
              <a:gd name="T79" fmla="*/ 30 h 590"/>
              <a:gd name="T80" fmla="*/ 338 w 589"/>
              <a:gd name="T81" fmla="*/ 104 h 590"/>
              <a:gd name="T82" fmla="*/ 500 w 589"/>
              <a:gd name="T83" fmla="*/ 133 h 590"/>
              <a:gd name="T84" fmla="*/ 544 w 589"/>
              <a:gd name="T85" fmla="*/ 163 h 590"/>
              <a:gd name="T86" fmla="*/ 485 w 589"/>
              <a:gd name="T87" fmla="*/ 221 h 590"/>
              <a:gd name="T88" fmla="*/ 485 w 589"/>
              <a:gd name="T89" fmla="*/ 354 h 590"/>
              <a:gd name="T90" fmla="*/ 544 w 589"/>
              <a:gd name="T91" fmla="*/ 413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9" h="590">
                <a:moveTo>
                  <a:pt x="294" y="192"/>
                </a:moveTo>
                <a:lnTo>
                  <a:pt x="294" y="192"/>
                </a:lnTo>
                <a:cubicBezTo>
                  <a:pt x="235" y="192"/>
                  <a:pt x="191" y="236"/>
                  <a:pt x="191" y="295"/>
                </a:cubicBezTo>
                <a:cubicBezTo>
                  <a:pt x="191" y="339"/>
                  <a:pt x="235" y="383"/>
                  <a:pt x="294" y="383"/>
                </a:cubicBezTo>
                <a:cubicBezTo>
                  <a:pt x="353" y="383"/>
                  <a:pt x="397" y="339"/>
                  <a:pt x="397" y="295"/>
                </a:cubicBezTo>
                <a:cubicBezTo>
                  <a:pt x="397" y="236"/>
                  <a:pt x="353" y="192"/>
                  <a:pt x="294" y="192"/>
                </a:cubicBezTo>
                <a:close/>
                <a:moveTo>
                  <a:pt x="294" y="354"/>
                </a:moveTo>
                <a:lnTo>
                  <a:pt x="294" y="354"/>
                </a:lnTo>
                <a:cubicBezTo>
                  <a:pt x="265" y="354"/>
                  <a:pt x="235" y="324"/>
                  <a:pt x="235" y="295"/>
                </a:cubicBezTo>
                <a:cubicBezTo>
                  <a:pt x="235" y="251"/>
                  <a:pt x="265" y="236"/>
                  <a:pt x="294" y="236"/>
                </a:cubicBezTo>
                <a:cubicBezTo>
                  <a:pt x="324" y="236"/>
                  <a:pt x="353" y="251"/>
                  <a:pt x="353" y="295"/>
                </a:cubicBezTo>
                <a:cubicBezTo>
                  <a:pt x="353" y="324"/>
                  <a:pt x="324" y="354"/>
                  <a:pt x="294" y="354"/>
                </a:cubicBezTo>
                <a:close/>
                <a:moveTo>
                  <a:pt x="574" y="354"/>
                </a:moveTo>
                <a:lnTo>
                  <a:pt x="574" y="354"/>
                </a:lnTo>
                <a:cubicBezTo>
                  <a:pt x="529" y="339"/>
                  <a:pt x="529" y="339"/>
                  <a:pt x="529" y="339"/>
                </a:cubicBezTo>
                <a:cubicBezTo>
                  <a:pt x="529" y="324"/>
                  <a:pt x="529" y="309"/>
                  <a:pt x="529" y="295"/>
                </a:cubicBezTo>
                <a:cubicBezTo>
                  <a:pt x="529" y="280"/>
                  <a:pt x="529" y="265"/>
                  <a:pt x="529" y="251"/>
                </a:cubicBezTo>
                <a:cubicBezTo>
                  <a:pt x="574" y="221"/>
                  <a:pt x="574" y="221"/>
                  <a:pt x="574" y="221"/>
                </a:cubicBezTo>
                <a:cubicBezTo>
                  <a:pt x="588" y="206"/>
                  <a:pt x="588" y="192"/>
                  <a:pt x="588" y="163"/>
                </a:cubicBezTo>
                <a:cubicBezTo>
                  <a:pt x="544" y="104"/>
                  <a:pt x="544" y="104"/>
                  <a:pt x="544" y="104"/>
                </a:cubicBezTo>
                <a:cubicBezTo>
                  <a:pt x="529" y="74"/>
                  <a:pt x="515" y="74"/>
                  <a:pt x="485" y="89"/>
                </a:cubicBezTo>
                <a:cubicBezTo>
                  <a:pt x="441" y="118"/>
                  <a:pt x="441" y="118"/>
                  <a:pt x="441" y="118"/>
                </a:cubicBezTo>
                <a:cubicBezTo>
                  <a:pt x="426" y="89"/>
                  <a:pt x="397" y="74"/>
                  <a:pt x="367" y="74"/>
                </a:cubicBezTo>
                <a:cubicBezTo>
                  <a:pt x="367" y="30"/>
                  <a:pt x="367" y="30"/>
                  <a:pt x="367" y="30"/>
                </a:cubicBezTo>
                <a:cubicBezTo>
                  <a:pt x="367" y="15"/>
                  <a:pt x="353" y="0"/>
                  <a:pt x="338" y="0"/>
                </a:cubicBezTo>
                <a:cubicBezTo>
                  <a:pt x="250" y="0"/>
                  <a:pt x="250" y="0"/>
                  <a:pt x="250" y="0"/>
                </a:cubicBezTo>
                <a:cubicBezTo>
                  <a:pt x="235" y="0"/>
                  <a:pt x="220" y="15"/>
                  <a:pt x="220" y="30"/>
                </a:cubicBezTo>
                <a:cubicBezTo>
                  <a:pt x="220" y="74"/>
                  <a:pt x="220" y="74"/>
                  <a:pt x="220" y="74"/>
                </a:cubicBezTo>
                <a:cubicBezTo>
                  <a:pt x="191" y="74"/>
                  <a:pt x="162" y="89"/>
                  <a:pt x="147" y="118"/>
                </a:cubicBezTo>
                <a:cubicBezTo>
                  <a:pt x="103" y="89"/>
                  <a:pt x="103" y="89"/>
                  <a:pt x="103" y="89"/>
                </a:cubicBezTo>
                <a:cubicBezTo>
                  <a:pt x="73" y="74"/>
                  <a:pt x="58" y="74"/>
                  <a:pt x="44" y="104"/>
                </a:cubicBezTo>
                <a:cubicBezTo>
                  <a:pt x="0" y="163"/>
                  <a:pt x="0" y="163"/>
                  <a:pt x="0" y="163"/>
                </a:cubicBezTo>
                <a:cubicBezTo>
                  <a:pt x="0" y="192"/>
                  <a:pt x="0" y="206"/>
                  <a:pt x="14" y="221"/>
                </a:cubicBezTo>
                <a:cubicBezTo>
                  <a:pt x="58" y="251"/>
                  <a:pt x="58" y="251"/>
                  <a:pt x="58" y="251"/>
                </a:cubicBezTo>
                <a:cubicBezTo>
                  <a:pt x="58" y="265"/>
                  <a:pt x="58" y="280"/>
                  <a:pt x="58" y="295"/>
                </a:cubicBezTo>
                <a:cubicBezTo>
                  <a:pt x="58" y="309"/>
                  <a:pt x="58" y="324"/>
                  <a:pt x="58" y="339"/>
                </a:cubicBezTo>
                <a:cubicBezTo>
                  <a:pt x="14" y="354"/>
                  <a:pt x="14" y="354"/>
                  <a:pt x="14" y="354"/>
                </a:cubicBezTo>
                <a:cubicBezTo>
                  <a:pt x="0" y="368"/>
                  <a:pt x="0" y="398"/>
                  <a:pt x="0" y="413"/>
                </a:cubicBezTo>
                <a:cubicBezTo>
                  <a:pt x="44" y="486"/>
                  <a:pt x="44" y="486"/>
                  <a:pt x="44" y="486"/>
                </a:cubicBezTo>
                <a:cubicBezTo>
                  <a:pt x="58" y="501"/>
                  <a:pt x="73" y="501"/>
                  <a:pt x="103" y="501"/>
                </a:cubicBezTo>
                <a:cubicBezTo>
                  <a:pt x="147" y="472"/>
                  <a:pt x="147" y="472"/>
                  <a:pt x="147" y="472"/>
                </a:cubicBezTo>
                <a:cubicBezTo>
                  <a:pt x="162" y="486"/>
                  <a:pt x="191" y="501"/>
                  <a:pt x="220" y="516"/>
                </a:cubicBezTo>
                <a:cubicBezTo>
                  <a:pt x="220" y="545"/>
                  <a:pt x="220" y="545"/>
                  <a:pt x="220" y="545"/>
                </a:cubicBezTo>
                <a:cubicBezTo>
                  <a:pt x="220" y="560"/>
                  <a:pt x="235" y="589"/>
                  <a:pt x="250" y="589"/>
                </a:cubicBezTo>
                <a:cubicBezTo>
                  <a:pt x="338" y="589"/>
                  <a:pt x="338" y="589"/>
                  <a:pt x="338" y="589"/>
                </a:cubicBezTo>
                <a:cubicBezTo>
                  <a:pt x="353" y="589"/>
                  <a:pt x="367" y="560"/>
                  <a:pt x="367" y="545"/>
                </a:cubicBezTo>
                <a:cubicBezTo>
                  <a:pt x="367" y="516"/>
                  <a:pt x="367" y="516"/>
                  <a:pt x="367" y="516"/>
                </a:cubicBezTo>
                <a:cubicBezTo>
                  <a:pt x="397" y="501"/>
                  <a:pt x="426" y="486"/>
                  <a:pt x="441" y="472"/>
                </a:cubicBezTo>
                <a:cubicBezTo>
                  <a:pt x="485" y="501"/>
                  <a:pt x="485" y="501"/>
                  <a:pt x="485" y="501"/>
                </a:cubicBezTo>
                <a:cubicBezTo>
                  <a:pt x="515" y="501"/>
                  <a:pt x="529" y="501"/>
                  <a:pt x="544" y="486"/>
                </a:cubicBezTo>
                <a:cubicBezTo>
                  <a:pt x="588" y="413"/>
                  <a:pt x="588" y="413"/>
                  <a:pt x="588" y="413"/>
                </a:cubicBezTo>
                <a:cubicBezTo>
                  <a:pt x="588" y="398"/>
                  <a:pt x="588" y="368"/>
                  <a:pt x="574" y="354"/>
                </a:cubicBezTo>
                <a:close/>
                <a:moveTo>
                  <a:pt x="544" y="413"/>
                </a:moveTo>
                <a:lnTo>
                  <a:pt x="544" y="413"/>
                </a:lnTo>
                <a:cubicBezTo>
                  <a:pt x="515" y="442"/>
                  <a:pt x="515" y="442"/>
                  <a:pt x="515" y="442"/>
                </a:cubicBezTo>
                <a:cubicBezTo>
                  <a:pt x="515" y="457"/>
                  <a:pt x="500" y="457"/>
                  <a:pt x="500" y="457"/>
                </a:cubicBezTo>
                <a:cubicBezTo>
                  <a:pt x="441" y="427"/>
                  <a:pt x="441" y="427"/>
                  <a:pt x="441" y="427"/>
                </a:cubicBezTo>
                <a:cubicBezTo>
                  <a:pt x="412" y="457"/>
                  <a:pt x="382" y="472"/>
                  <a:pt x="338" y="486"/>
                </a:cubicBezTo>
                <a:cubicBezTo>
                  <a:pt x="338" y="530"/>
                  <a:pt x="338" y="530"/>
                  <a:pt x="338" y="530"/>
                </a:cubicBezTo>
                <a:cubicBezTo>
                  <a:pt x="338" y="530"/>
                  <a:pt x="324" y="545"/>
                  <a:pt x="309" y="545"/>
                </a:cubicBezTo>
                <a:cubicBezTo>
                  <a:pt x="279" y="545"/>
                  <a:pt x="279" y="545"/>
                  <a:pt x="279" y="545"/>
                </a:cubicBezTo>
                <a:cubicBezTo>
                  <a:pt x="265" y="545"/>
                  <a:pt x="250" y="530"/>
                  <a:pt x="250" y="530"/>
                </a:cubicBezTo>
                <a:cubicBezTo>
                  <a:pt x="250" y="486"/>
                  <a:pt x="250" y="486"/>
                  <a:pt x="250" y="486"/>
                </a:cubicBezTo>
                <a:cubicBezTo>
                  <a:pt x="206" y="472"/>
                  <a:pt x="176" y="457"/>
                  <a:pt x="147" y="427"/>
                </a:cubicBezTo>
                <a:cubicBezTo>
                  <a:pt x="88" y="457"/>
                  <a:pt x="88" y="457"/>
                  <a:pt x="88" y="457"/>
                </a:cubicBezTo>
                <a:cubicBezTo>
                  <a:pt x="88" y="457"/>
                  <a:pt x="73" y="457"/>
                  <a:pt x="73" y="442"/>
                </a:cubicBezTo>
                <a:cubicBezTo>
                  <a:pt x="44" y="413"/>
                  <a:pt x="44" y="413"/>
                  <a:pt x="44" y="413"/>
                </a:cubicBezTo>
                <a:cubicBezTo>
                  <a:pt x="44" y="398"/>
                  <a:pt x="44" y="383"/>
                  <a:pt x="58" y="383"/>
                </a:cubicBezTo>
                <a:cubicBezTo>
                  <a:pt x="103" y="354"/>
                  <a:pt x="103" y="354"/>
                  <a:pt x="103" y="354"/>
                </a:cubicBezTo>
                <a:cubicBezTo>
                  <a:pt x="103" y="339"/>
                  <a:pt x="103" y="309"/>
                  <a:pt x="103" y="295"/>
                </a:cubicBezTo>
                <a:cubicBezTo>
                  <a:pt x="103" y="265"/>
                  <a:pt x="103" y="251"/>
                  <a:pt x="103" y="221"/>
                </a:cubicBezTo>
                <a:cubicBezTo>
                  <a:pt x="58" y="192"/>
                  <a:pt x="58" y="192"/>
                  <a:pt x="58" y="192"/>
                </a:cubicBezTo>
                <a:cubicBezTo>
                  <a:pt x="44" y="192"/>
                  <a:pt x="44" y="177"/>
                  <a:pt x="44" y="163"/>
                </a:cubicBezTo>
                <a:cubicBezTo>
                  <a:pt x="73" y="133"/>
                  <a:pt x="73" y="133"/>
                  <a:pt x="73" y="133"/>
                </a:cubicBezTo>
                <a:cubicBezTo>
                  <a:pt x="73" y="133"/>
                  <a:pt x="88" y="118"/>
                  <a:pt x="88" y="133"/>
                </a:cubicBezTo>
                <a:cubicBezTo>
                  <a:pt x="147" y="163"/>
                  <a:pt x="147" y="163"/>
                  <a:pt x="147" y="163"/>
                </a:cubicBezTo>
                <a:cubicBezTo>
                  <a:pt x="176" y="133"/>
                  <a:pt x="206" y="104"/>
                  <a:pt x="250" y="104"/>
                </a:cubicBezTo>
                <a:cubicBezTo>
                  <a:pt x="250" y="59"/>
                  <a:pt x="250" y="59"/>
                  <a:pt x="250" y="59"/>
                </a:cubicBezTo>
                <a:cubicBezTo>
                  <a:pt x="250" y="45"/>
                  <a:pt x="265" y="30"/>
                  <a:pt x="279" y="30"/>
                </a:cubicBezTo>
                <a:cubicBezTo>
                  <a:pt x="309" y="30"/>
                  <a:pt x="309" y="30"/>
                  <a:pt x="309" y="30"/>
                </a:cubicBezTo>
                <a:cubicBezTo>
                  <a:pt x="324" y="30"/>
                  <a:pt x="338" y="45"/>
                  <a:pt x="338" y="59"/>
                </a:cubicBezTo>
                <a:cubicBezTo>
                  <a:pt x="338" y="104"/>
                  <a:pt x="338" y="104"/>
                  <a:pt x="338" y="104"/>
                </a:cubicBezTo>
                <a:cubicBezTo>
                  <a:pt x="382" y="104"/>
                  <a:pt x="412" y="133"/>
                  <a:pt x="441" y="163"/>
                </a:cubicBezTo>
                <a:cubicBezTo>
                  <a:pt x="500" y="133"/>
                  <a:pt x="500" y="133"/>
                  <a:pt x="500" y="133"/>
                </a:cubicBezTo>
                <a:cubicBezTo>
                  <a:pt x="500" y="118"/>
                  <a:pt x="515" y="133"/>
                  <a:pt x="515" y="133"/>
                </a:cubicBezTo>
                <a:cubicBezTo>
                  <a:pt x="544" y="163"/>
                  <a:pt x="544" y="163"/>
                  <a:pt x="544" y="163"/>
                </a:cubicBezTo>
                <a:cubicBezTo>
                  <a:pt x="544" y="177"/>
                  <a:pt x="544" y="192"/>
                  <a:pt x="529" y="192"/>
                </a:cubicBezTo>
                <a:cubicBezTo>
                  <a:pt x="485" y="221"/>
                  <a:pt x="485" y="221"/>
                  <a:pt x="485" y="221"/>
                </a:cubicBezTo>
                <a:cubicBezTo>
                  <a:pt x="485" y="251"/>
                  <a:pt x="485" y="265"/>
                  <a:pt x="485" y="295"/>
                </a:cubicBezTo>
                <a:cubicBezTo>
                  <a:pt x="485" y="309"/>
                  <a:pt x="485" y="339"/>
                  <a:pt x="485" y="354"/>
                </a:cubicBezTo>
                <a:cubicBezTo>
                  <a:pt x="529" y="383"/>
                  <a:pt x="529" y="383"/>
                  <a:pt x="529" y="383"/>
                </a:cubicBezTo>
                <a:cubicBezTo>
                  <a:pt x="544" y="383"/>
                  <a:pt x="544" y="398"/>
                  <a:pt x="544" y="413"/>
                </a:cubicBezTo>
                <a:close/>
              </a:path>
            </a:pathLst>
          </a:custGeom>
          <a:solidFill>
            <a:srgbClr val="005AA2"/>
          </a:solidFill>
          <a:ln>
            <a:solidFill>
              <a:srgbClr val="FFFFFF"/>
            </a:solidFill>
          </a:ln>
          <a:effectLst/>
        </p:spPr>
        <p:txBody>
          <a:bodyPr wrap="none" lIns="243753" tIns="121878" rIns="243753" bIns="121878" anchor="ctr"/>
          <a:lstStyle/>
          <a:p>
            <a:pPr>
              <a:defRPr/>
            </a:pPr>
            <a:endParaRPr lang="en-US" sz="4799"/>
          </a:p>
        </p:txBody>
      </p:sp>
      <p:sp>
        <p:nvSpPr>
          <p:cNvPr id="29" name="Freeform 171">
            <a:extLst>
              <a:ext uri="{FF2B5EF4-FFF2-40B4-BE49-F238E27FC236}">
                <a16:creationId xmlns:a16="http://schemas.microsoft.com/office/drawing/2014/main" id="{9171E34D-BBD0-4DE4-B53A-6403935ADAA0}"/>
              </a:ext>
            </a:extLst>
          </p:cNvPr>
          <p:cNvSpPr>
            <a:spLocks noChangeArrowheads="1"/>
          </p:cNvSpPr>
          <p:nvPr/>
        </p:nvSpPr>
        <p:spPr bwMode="auto">
          <a:xfrm>
            <a:off x="10540196" y="3690719"/>
            <a:ext cx="360040" cy="360040"/>
          </a:xfrm>
          <a:custGeom>
            <a:avLst/>
            <a:gdLst>
              <a:gd name="T0" fmla="*/ 294 w 589"/>
              <a:gd name="T1" fmla="*/ 192 h 590"/>
              <a:gd name="T2" fmla="*/ 294 w 589"/>
              <a:gd name="T3" fmla="*/ 383 h 590"/>
              <a:gd name="T4" fmla="*/ 294 w 589"/>
              <a:gd name="T5" fmla="*/ 192 h 590"/>
              <a:gd name="T6" fmla="*/ 294 w 589"/>
              <a:gd name="T7" fmla="*/ 354 h 590"/>
              <a:gd name="T8" fmla="*/ 294 w 589"/>
              <a:gd name="T9" fmla="*/ 236 h 590"/>
              <a:gd name="T10" fmla="*/ 294 w 589"/>
              <a:gd name="T11" fmla="*/ 354 h 590"/>
              <a:gd name="T12" fmla="*/ 574 w 589"/>
              <a:gd name="T13" fmla="*/ 354 h 590"/>
              <a:gd name="T14" fmla="*/ 529 w 589"/>
              <a:gd name="T15" fmla="*/ 295 h 590"/>
              <a:gd name="T16" fmla="*/ 574 w 589"/>
              <a:gd name="T17" fmla="*/ 221 h 590"/>
              <a:gd name="T18" fmla="*/ 544 w 589"/>
              <a:gd name="T19" fmla="*/ 104 h 590"/>
              <a:gd name="T20" fmla="*/ 441 w 589"/>
              <a:gd name="T21" fmla="*/ 118 h 590"/>
              <a:gd name="T22" fmla="*/ 367 w 589"/>
              <a:gd name="T23" fmla="*/ 30 h 590"/>
              <a:gd name="T24" fmla="*/ 250 w 589"/>
              <a:gd name="T25" fmla="*/ 0 h 590"/>
              <a:gd name="T26" fmla="*/ 220 w 589"/>
              <a:gd name="T27" fmla="*/ 74 h 590"/>
              <a:gd name="T28" fmla="*/ 103 w 589"/>
              <a:gd name="T29" fmla="*/ 89 h 590"/>
              <a:gd name="T30" fmla="*/ 0 w 589"/>
              <a:gd name="T31" fmla="*/ 163 h 590"/>
              <a:gd name="T32" fmla="*/ 58 w 589"/>
              <a:gd name="T33" fmla="*/ 251 h 590"/>
              <a:gd name="T34" fmla="*/ 58 w 589"/>
              <a:gd name="T35" fmla="*/ 339 h 590"/>
              <a:gd name="T36" fmla="*/ 0 w 589"/>
              <a:gd name="T37" fmla="*/ 413 h 590"/>
              <a:gd name="T38" fmla="*/ 103 w 589"/>
              <a:gd name="T39" fmla="*/ 501 h 590"/>
              <a:gd name="T40" fmla="*/ 220 w 589"/>
              <a:gd name="T41" fmla="*/ 516 h 590"/>
              <a:gd name="T42" fmla="*/ 250 w 589"/>
              <a:gd name="T43" fmla="*/ 589 h 590"/>
              <a:gd name="T44" fmla="*/ 367 w 589"/>
              <a:gd name="T45" fmla="*/ 545 h 590"/>
              <a:gd name="T46" fmla="*/ 441 w 589"/>
              <a:gd name="T47" fmla="*/ 472 h 590"/>
              <a:gd name="T48" fmla="*/ 544 w 589"/>
              <a:gd name="T49" fmla="*/ 486 h 590"/>
              <a:gd name="T50" fmla="*/ 574 w 589"/>
              <a:gd name="T51" fmla="*/ 354 h 590"/>
              <a:gd name="T52" fmla="*/ 544 w 589"/>
              <a:gd name="T53" fmla="*/ 413 h 590"/>
              <a:gd name="T54" fmla="*/ 500 w 589"/>
              <a:gd name="T55" fmla="*/ 457 h 590"/>
              <a:gd name="T56" fmla="*/ 338 w 589"/>
              <a:gd name="T57" fmla="*/ 486 h 590"/>
              <a:gd name="T58" fmla="*/ 309 w 589"/>
              <a:gd name="T59" fmla="*/ 545 h 590"/>
              <a:gd name="T60" fmla="*/ 250 w 589"/>
              <a:gd name="T61" fmla="*/ 530 h 590"/>
              <a:gd name="T62" fmla="*/ 147 w 589"/>
              <a:gd name="T63" fmla="*/ 427 h 590"/>
              <a:gd name="T64" fmla="*/ 73 w 589"/>
              <a:gd name="T65" fmla="*/ 442 h 590"/>
              <a:gd name="T66" fmla="*/ 58 w 589"/>
              <a:gd name="T67" fmla="*/ 383 h 590"/>
              <a:gd name="T68" fmla="*/ 103 w 589"/>
              <a:gd name="T69" fmla="*/ 295 h 590"/>
              <a:gd name="T70" fmla="*/ 58 w 589"/>
              <a:gd name="T71" fmla="*/ 192 h 590"/>
              <a:gd name="T72" fmla="*/ 73 w 589"/>
              <a:gd name="T73" fmla="*/ 133 h 590"/>
              <a:gd name="T74" fmla="*/ 147 w 589"/>
              <a:gd name="T75" fmla="*/ 163 h 590"/>
              <a:gd name="T76" fmla="*/ 250 w 589"/>
              <a:gd name="T77" fmla="*/ 59 h 590"/>
              <a:gd name="T78" fmla="*/ 309 w 589"/>
              <a:gd name="T79" fmla="*/ 30 h 590"/>
              <a:gd name="T80" fmla="*/ 338 w 589"/>
              <a:gd name="T81" fmla="*/ 104 h 590"/>
              <a:gd name="T82" fmla="*/ 500 w 589"/>
              <a:gd name="T83" fmla="*/ 133 h 590"/>
              <a:gd name="T84" fmla="*/ 544 w 589"/>
              <a:gd name="T85" fmla="*/ 163 h 590"/>
              <a:gd name="T86" fmla="*/ 485 w 589"/>
              <a:gd name="T87" fmla="*/ 221 h 590"/>
              <a:gd name="T88" fmla="*/ 485 w 589"/>
              <a:gd name="T89" fmla="*/ 354 h 590"/>
              <a:gd name="T90" fmla="*/ 544 w 589"/>
              <a:gd name="T91" fmla="*/ 413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9" h="590">
                <a:moveTo>
                  <a:pt x="294" y="192"/>
                </a:moveTo>
                <a:lnTo>
                  <a:pt x="294" y="192"/>
                </a:lnTo>
                <a:cubicBezTo>
                  <a:pt x="235" y="192"/>
                  <a:pt x="191" y="236"/>
                  <a:pt x="191" y="295"/>
                </a:cubicBezTo>
                <a:cubicBezTo>
                  <a:pt x="191" y="339"/>
                  <a:pt x="235" y="383"/>
                  <a:pt x="294" y="383"/>
                </a:cubicBezTo>
                <a:cubicBezTo>
                  <a:pt x="353" y="383"/>
                  <a:pt x="397" y="339"/>
                  <a:pt x="397" y="295"/>
                </a:cubicBezTo>
                <a:cubicBezTo>
                  <a:pt x="397" y="236"/>
                  <a:pt x="353" y="192"/>
                  <a:pt x="294" y="192"/>
                </a:cubicBezTo>
                <a:close/>
                <a:moveTo>
                  <a:pt x="294" y="354"/>
                </a:moveTo>
                <a:lnTo>
                  <a:pt x="294" y="354"/>
                </a:lnTo>
                <a:cubicBezTo>
                  <a:pt x="265" y="354"/>
                  <a:pt x="235" y="324"/>
                  <a:pt x="235" y="295"/>
                </a:cubicBezTo>
                <a:cubicBezTo>
                  <a:pt x="235" y="251"/>
                  <a:pt x="265" y="236"/>
                  <a:pt x="294" y="236"/>
                </a:cubicBezTo>
                <a:cubicBezTo>
                  <a:pt x="324" y="236"/>
                  <a:pt x="353" y="251"/>
                  <a:pt x="353" y="295"/>
                </a:cubicBezTo>
                <a:cubicBezTo>
                  <a:pt x="353" y="324"/>
                  <a:pt x="324" y="354"/>
                  <a:pt x="294" y="354"/>
                </a:cubicBezTo>
                <a:close/>
                <a:moveTo>
                  <a:pt x="574" y="354"/>
                </a:moveTo>
                <a:lnTo>
                  <a:pt x="574" y="354"/>
                </a:lnTo>
                <a:cubicBezTo>
                  <a:pt x="529" y="339"/>
                  <a:pt x="529" y="339"/>
                  <a:pt x="529" y="339"/>
                </a:cubicBezTo>
                <a:cubicBezTo>
                  <a:pt x="529" y="324"/>
                  <a:pt x="529" y="309"/>
                  <a:pt x="529" y="295"/>
                </a:cubicBezTo>
                <a:cubicBezTo>
                  <a:pt x="529" y="280"/>
                  <a:pt x="529" y="265"/>
                  <a:pt x="529" y="251"/>
                </a:cubicBezTo>
                <a:cubicBezTo>
                  <a:pt x="574" y="221"/>
                  <a:pt x="574" y="221"/>
                  <a:pt x="574" y="221"/>
                </a:cubicBezTo>
                <a:cubicBezTo>
                  <a:pt x="588" y="206"/>
                  <a:pt x="588" y="192"/>
                  <a:pt x="588" y="163"/>
                </a:cubicBezTo>
                <a:cubicBezTo>
                  <a:pt x="544" y="104"/>
                  <a:pt x="544" y="104"/>
                  <a:pt x="544" y="104"/>
                </a:cubicBezTo>
                <a:cubicBezTo>
                  <a:pt x="529" y="74"/>
                  <a:pt x="515" y="74"/>
                  <a:pt x="485" y="89"/>
                </a:cubicBezTo>
                <a:cubicBezTo>
                  <a:pt x="441" y="118"/>
                  <a:pt x="441" y="118"/>
                  <a:pt x="441" y="118"/>
                </a:cubicBezTo>
                <a:cubicBezTo>
                  <a:pt x="426" y="89"/>
                  <a:pt x="397" y="74"/>
                  <a:pt x="367" y="74"/>
                </a:cubicBezTo>
                <a:cubicBezTo>
                  <a:pt x="367" y="30"/>
                  <a:pt x="367" y="30"/>
                  <a:pt x="367" y="30"/>
                </a:cubicBezTo>
                <a:cubicBezTo>
                  <a:pt x="367" y="15"/>
                  <a:pt x="353" y="0"/>
                  <a:pt x="338" y="0"/>
                </a:cubicBezTo>
                <a:cubicBezTo>
                  <a:pt x="250" y="0"/>
                  <a:pt x="250" y="0"/>
                  <a:pt x="250" y="0"/>
                </a:cubicBezTo>
                <a:cubicBezTo>
                  <a:pt x="235" y="0"/>
                  <a:pt x="220" y="15"/>
                  <a:pt x="220" y="30"/>
                </a:cubicBezTo>
                <a:cubicBezTo>
                  <a:pt x="220" y="74"/>
                  <a:pt x="220" y="74"/>
                  <a:pt x="220" y="74"/>
                </a:cubicBezTo>
                <a:cubicBezTo>
                  <a:pt x="191" y="74"/>
                  <a:pt x="162" y="89"/>
                  <a:pt x="147" y="118"/>
                </a:cubicBezTo>
                <a:cubicBezTo>
                  <a:pt x="103" y="89"/>
                  <a:pt x="103" y="89"/>
                  <a:pt x="103" y="89"/>
                </a:cubicBezTo>
                <a:cubicBezTo>
                  <a:pt x="73" y="74"/>
                  <a:pt x="58" y="74"/>
                  <a:pt x="44" y="104"/>
                </a:cubicBezTo>
                <a:cubicBezTo>
                  <a:pt x="0" y="163"/>
                  <a:pt x="0" y="163"/>
                  <a:pt x="0" y="163"/>
                </a:cubicBezTo>
                <a:cubicBezTo>
                  <a:pt x="0" y="192"/>
                  <a:pt x="0" y="206"/>
                  <a:pt x="14" y="221"/>
                </a:cubicBezTo>
                <a:cubicBezTo>
                  <a:pt x="58" y="251"/>
                  <a:pt x="58" y="251"/>
                  <a:pt x="58" y="251"/>
                </a:cubicBezTo>
                <a:cubicBezTo>
                  <a:pt x="58" y="265"/>
                  <a:pt x="58" y="280"/>
                  <a:pt x="58" y="295"/>
                </a:cubicBezTo>
                <a:cubicBezTo>
                  <a:pt x="58" y="309"/>
                  <a:pt x="58" y="324"/>
                  <a:pt x="58" y="339"/>
                </a:cubicBezTo>
                <a:cubicBezTo>
                  <a:pt x="14" y="354"/>
                  <a:pt x="14" y="354"/>
                  <a:pt x="14" y="354"/>
                </a:cubicBezTo>
                <a:cubicBezTo>
                  <a:pt x="0" y="368"/>
                  <a:pt x="0" y="398"/>
                  <a:pt x="0" y="413"/>
                </a:cubicBezTo>
                <a:cubicBezTo>
                  <a:pt x="44" y="486"/>
                  <a:pt x="44" y="486"/>
                  <a:pt x="44" y="486"/>
                </a:cubicBezTo>
                <a:cubicBezTo>
                  <a:pt x="58" y="501"/>
                  <a:pt x="73" y="501"/>
                  <a:pt x="103" y="501"/>
                </a:cubicBezTo>
                <a:cubicBezTo>
                  <a:pt x="147" y="472"/>
                  <a:pt x="147" y="472"/>
                  <a:pt x="147" y="472"/>
                </a:cubicBezTo>
                <a:cubicBezTo>
                  <a:pt x="162" y="486"/>
                  <a:pt x="191" y="501"/>
                  <a:pt x="220" y="516"/>
                </a:cubicBezTo>
                <a:cubicBezTo>
                  <a:pt x="220" y="545"/>
                  <a:pt x="220" y="545"/>
                  <a:pt x="220" y="545"/>
                </a:cubicBezTo>
                <a:cubicBezTo>
                  <a:pt x="220" y="560"/>
                  <a:pt x="235" y="589"/>
                  <a:pt x="250" y="589"/>
                </a:cubicBezTo>
                <a:cubicBezTo>
                  <a:pt x="338" y="589"/>
                  <a:pt x="338" y="589"/>
                  <a:pt x="338" y="589"/>
                </a:cubicBezTo>
                <a:cubicBezTo>
                  <a:pt x="353" y="589"/>
                  <a:pt x="367" y="560"/>
                  <a:pt x="367" y="545"/>
                </a:cubicBezTo>
                <a:cubicBezTo>
                  <a:pt x="367" y="516"/>
                  <a:pt x="367" y="516"/>
                  <a:pt x="367" y="516"/>
                </a:cubicBezTo>
                <a:cubicBezTo>
                  <a:pt x="397" y="501"/>
                  <a:pt x="426" y="486"/>
                  <a:pt x="441" y="472"/>
                </a:cubicBezTo>
                <a:cubicBezTo>
                  <a:pt x="485" y="501"/>
                  <a:pt x="485" y="501"/>
                  <a:pt x="485" y="501"/>
                </a:cubicBezTo>
                <a:cubicBezTo>
                  <a:pt x="515" y="501"/>
                  <a:pt x="529" y="501"/>
                  <a:pt x="544" y="486"/>
                </a:cubicBezTo>
                <a:cubicBezTo>
                  <a:pt x="588" y="413"/>
                  <a:pt x="588" y="413"/>
                  <a:pt x="588" y="413"/>
                </a:cubicBezTo>
                <a:cubicBezTo>
                  <a:pt x="588" y="398"/>
                  <a:pt x="588" y="368"/>
                  <a:pt x="574" y="354"/>
                </a:cubicBezTo>
                <a:close/>
                <a:moveTo>
                  <a:pt x="544" y="413"/>
                </a:moveTo>
                <a:lnTo>
                  <a:pt x="544" y="413"/>
                </a:lnTo>
                <a:cubicBezTo>
                  <a:pt x="515" y="442"/>
                  <a:pt x="515" y="442"/>
                  <a:pt x="515" y="442"/>
                </a:cubicBezTo>
                <a:cubicBezTo>
                  <a:pt x="515" y="457"/>
                  <a:pt x="500" y="457"/>
                  <a:pt x="500" y="457"/>
                </a:cubicBezTo>
                <a:cubicBezTo>
                  <a:pt x="441" y="427"/>
                  <a:pt x="441" y="427"/>
                  <a:pt x="441" y="427"/>
                </a:cubicBezTo>
                <a:cubicBezTo>
                  <a:pt x="412" y="457"/>
                  <a:pt x="382" y="472"/>
                  <a:pt x="338" y="486"/>
                </a:cubicBezTo>
                <a:cubicBezTo>
                  <a:pt x="338" y="530"/>
                  <a:pt x="338" y="530"/>
                  <a:pt x="338" y="530"/>
                </a:cubicBezTo>
                <a:cubicBezTo>
                  <a:pt x="338" y="530"/>
                  <a:pt x="324" y="545"/>
                  <a:pt x="309" y="545"/>
                </a:cubicBezTo>
                <a:cubicBezTo>
                  <a:pt x="279" y="545"/>
                  <a:pt x="279" y="545"/>
                  <a:pt x="279" y="545"/>
                </a:cubicBezTo>
                <a:cubicBezTo>
                  <a:pt x="265" y="545"/>
                  <a:pt x="250" y="530"/>
                  <a:pt x="250" y="530"/>
                </a:cubicBezTo>
                <a:cubicBezTo>
                  <a:pt x="250" y="486"/>
                  <a:pt x="250" y="486"/>
                  <a:pt x="250" y="486"/>
                </a:cubicBezTo>
                <a:cubicBezTo>
                  <a:pt x="206" y="472"/>
                  <a:pt x="176" y="457"/>
                  <a:pt x="147" y="427"/>
                </a:cubicBezTo>
                <a:cubicBezTo>
                  <a:pt x="88" y="457"/>
                  <a:pt x="88" y="457"/>
                  <a:pt x="88" y="457"/>
                </a:cubicBezTo>
                <a:cubicBezTo>
                  <a:pt x="88" y="457"/>
                  <a:pt x="73" y="457"/>
                  <a:pt x="73" y="442"/>
                </a:cubicBezTo>
                <a:cubicBezTo>
                  <a:pt x="44" y="413"/>
                  <a:pt x="44" y="413"/>
                  <a:pt x="44" y="413"/>
                </a:cubicBezTo>
                <a:cubicBezTo>
                  <a:pt x="44" y="398"/>
                  <a:pt x="44" y="383"/>
                  <a:pt x="58" y="383"/>
                </a:cubicBezTo>
                <a:cubicBezTo>
                  <a:pt x="103" y="354"/>
                  <a:pt x="103" y="354"/>
                  <a:pt x="103" y="354"/>
                </a:cubicBezTo>
                <a:cubicBezTo>
                  <a:pt x="103" y="339"/>
                  <a:pt x="103" y="309"/>
                  <a:pt x="103" y="295"/>
                </a:cubicBezTo>
                <a:cubicBezTo>
                  <a:pt x="103" y="265"/>
                  <a:pt x="103" y="251"/>
                  <a:pt x="103" y="221"/>
                </a:cubicBezTo>
                <a:cubicBezTo>
                  <a:pt x="58" y="192"/>
                  <a:pt x="58" y="192"/>
                  <a:pt x="58" y="192"/>
                </a:cubicBezTo>
                <a:cubicBezTo>
                  <a:pt x="44" y="192"/>
                  <a:pt x="44" y="177"/>
                  <a:pt x="44" y="163"/>
                </a:cubicBezTo>
                <a:cubicBezTo>
                  <a:pt x="73" y="133"/>
                  <a:pt x="73" y="133"/>
                  <a:pt x="73" y="133"/>
                </a:cubicBezTo>
                <a:cubicBezTo>
                  <a:pt x="73" y="133"/>
                  <a:pt x="88" y="118"/>
                  <a:pt x="88" y="133"/>
                </a:cubicBezTo>
                <a:cubicBezTo>
                  <a:pt x="147" y="163"/>
                  <a:pt x="147" y="163"/>
                  <a:pt x="147" y="163"/>
                </a:cubicBezTo>
                <a:cubicBezTo>
                  <a:pt x="176" y="133"/>
                  <a:pt x="206" y="104"/>
                  <a:pt x="250" y="104"/>
                </a:cubicBezTo>
                <a:cubicBezTo>
                  <a:pt x="250" y="59"/>
                  <a:pt x="250" y="59"/>
                  <a:pt x="250" y="59"/>
                </a:cubicBezTo>
                <a:cubicBezTo>
                  <a:pt x="250" y="45"/>
                  <a:pt x="265" y="30"/>
                  <a:pt x="279" y="30"/>
                </a:cubicBezTo>
                <a:cubicBezTo>
                  <a:pt x="309" y="30"/>
                  <a:pt x="309" y="30"/>
                  <a:pt x="309" y="30"/>
                </a:cubicBezTo>
                <a:cubicBezTo>
                  <a:pt x="324" y="30"/>
                  <a:pt x="338" y="45"/>
                  <a:pt x="338" y="59"/>
                </a:cubicBezTo>
                <a:cubicBezTo>
                  <a:pt x="338" y="104"/>
                  <a:pt x="338" y="104"/>
                  <a:pt x="338" y="104"/>
                </a:cubicBezTo>
                <a:cubicBezTo>
                  <a:pt x="382" y="104"/>
                  <a:pt x="412" y="133"/>
                  <a:pt x="441" y="163"/>
                </a:cubicBezTo>
                <a:cubicBezTo>
                  <a:pt x="500" y="133"/>
                  <a:pt x="500" y="133"/>
                  <a:pt x="500" y="133"/>
                </a:cubicBezTo>
                <a:cubicBezTo>
                  <a:pt x="500" y="118"/>
                  <a:pt x="515" y="133"/>
                  <a:pt x="515" y="133"/>
                </a:cubicBezTo>
                <a:cubicBezTo>
                  <a:pt x="544" y="163"/>
                  <a:pt x="544" y="163"/>
                  <a:pt x="544" y="163"/>
                </a:cubicBezTo>
                <a:cubicBezTo>
                  <a:pt x="544" y="177"/>
                  <a:pt x="544" y="192"/>
                  <a:pt x="529" y="192"/>
                </a:cubicBezTo>
                <a:cubicBezTo>
                  <a:pt x="485" y="221"/>
                  <a:pt x="485" y="221"/>
                  <a:pt x="485" y="221"/>
                </a:cubicBezTo>
                <a:cubicBezTo>
                  <a:pt x="485" y="251"/>
                  <a:pt x="485" y="265"/>
                  <a:pt x="485" y="295"/>
                </a:cubicBezTo>
                <a:cubicBezTo>
                  <a:pt x="485" y="309"/>
                  <a:pt x="485" y="339"/>
                  <a:pt x="485" y="354"/>
                </a:cubicBezTo>
                <a:cubicBezTo>
                  <a:pt x="529" y="383"/>
                  <a:pt x="529" y="383"/>
                  <a:pt x="529" y="383"/>
                </a:cubicBezTo>
                <a:cubicBezTo>
                  <a:pt x="544" y="383"/>
                  <a:pt x="544" y="398"/>
                  <a:pt x="544" y="413"/>
                </a:cubicBezTo>
                <a:close/>
              </a:path>
            </a:pathLst>
          </a:custGeom>
          <a:solidFill>
            <a:srgbClr val="005AA2"/>
          </a:solidFill>
          <a:ln>
            <a:solidFill>
              <a:srgbClr val="FFFFFF"/>
            </a:solidFill>
          </a:ln>
          <a:effectLst/>
        </p:spPr>
        <p:txBody>
          <a:bodyPr wrap="none" lIns="243753" tIns="121878" rIns="243753" bIns="121878" anchor="ctr"/>
          <a:lstStyle/>
          <a:p>
            <a:pPr>
              <a:defRPr/>
            </a:pPr>
            <a:endParaRPr lang="en-US" sz="4799"/>
          </a:p>
        </p:txBody>
      </p:sp>
      <p:pic>
        <p:nvPicPr>
          <p:cNvPr id="30" name="Image 29"/>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22315" t="19575" r="21208" b="25108"/>
          <a:stretch/>
        </p:blipFill>
        <p:spPr>
          <a:xfrm>
            <a:off x="11216554" y="225320"/>
            <a:ext cx="764568" cy="599661"/>
          </a:xfrm>
          <a:prstGeom prst="rect">
            <a:avLst/>
          </a:prstGeom>
          <a:solidFill>
            <a:schemeClr val="bg1"/>
          </a:solidFill>
        </p:spPr>
      </p:pic>
    </p:spTree>
    <p:extLst>
      <p:ext uri="{BB962C8B-B14F-4D97-AF65-F5344CB8AC3E}">
        <p14:creationId xmlns:p14="http://schemas.microsoft.com/office/powerpoint/2010/main" val="24285411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Priorisation</a:t>
            </a:r>
          </a:p>
        </p:txBody>
      </p:sp>
      <p:sp>
        <p:nvSpPr>
          <p:cNvPr id="3" name="Espace réservé du contenu 2"/>
          <p:cNvSpPr>
            <a:spLocks noGrp="1"/>
          </p:cNvSpPr>
          <p:nvPr>
            <p:ph idx="1"/>
          </p:nvPr>
        </p:nvSpPr>
        <p:spPr/>
        <p:txBody>
          <a:bodyPr/>
          <a:lstStyle/>
          <a:p>
            <a:r>
              <a:rPr lang="fr-FR" dirty="0"/>
              <a:t>Prioriser avec des critères de « performance » selon votre business model</a:t>
            </a:r>
          </a:p>
          <a:p>
            <a:endParaRPr lang="fr-FR" dirty="0"/>
          </a:p>
        </p:txBody>
      </p:sp>
      <p:pic>
        <p:nvPicPr>
          <p:cNvPr id="5" name="Image 4"/>
          <p:cNvPicPr>
            <a:picLocks noChangeAspect="1"/>
          </p:cNvPicPr>
          <p:nvPr/>
        </p:nvPicPr>
        <p:blipFill>
          <a:blip r:embed="rId2"/>
          <a:stretch>
            <a:fillRect/>
          </a:stretch>
        </p:blipFill>
        <p:spPr>
          <a:xfrm>
            <a:off x="4144818" y="2909486"/>
            <a:ext cx="4971473" cy="3359262"/>
          </a:xfrm>
          <a:prstGeom prst="rect">
            <a:avLst/>
          </a:prstGeom>
        </p:spPr>
      </p:pic>
    </p:spTree>
    <p:extLst>
      <p:ext uri="{BB962C8B-B14F-4D97-AF65-F5344CB8AC3E}">
        <p14:creationId xmlns:p14="http://schemas.microsoft.com/office/powerpoint/2010/main" val="2121848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Origine japonaise</a:t>
            </a:r>
          </a:p>
        </p:txBody>
      </p:sp>
      <p:sp>
        <p:nvSpPr>
          <p:cNvPr id="3" name="Espace réservé du contenu 2"/>
          <p:cNvSpPr>
            <a:spLocks noGrp="1"/>
          </p:cNvSpPr>
          <p:nvPr>
            <p:ph idx="1"/>
          </p:nvPr>
        </p:nvSpPr>
        <p:spPr/>
        <p:txBody>
          <a:bodyPr/>
          <a:lstStyle/>
          <a:p>
            <a:r>
              <a:rPr lang="fr-FR" dirty="0"/>
              <a:t>Avant Scrum il y avait la Toyota </a:t>
            </a:r>
            <a:r>
              <a:rPr lang="fr-FR" dirty="0" err="1"/>
              <a:t>way</a:t>
            </a:r>
            <a:r>
              <a:rPr lang="fr-FR" dirty="0"/>
              <a:t> (kaizen)</a:t>
            </a:r>
          </a:p>
          <a:p>
            <a:pPr lvl="1"/>
            <a:r>
              <a:rPr lang="fr-FR" dirty="0"/>
              <a:t>Façon de faire</a:t>
            </a:r>
          </a:p>
          <a:p>
            <a:pPr lvl="1"/>
            <a:r>
              <a:rPr lang="fr-FR" dirty="0"/>
              <a:t>Façon d’être</a:t>
            </a:r>
          </a:p>
          <a:p>
            <a:pPr lvl="1"/>
            <a:r>
              <a:rPr lang="fr-FR" dirty="0"/>
              <a:t>Façon de vivre</a:t>
            </a:r>
          </a:p>
          <a:p>
            <a:pPr marL="457200" lvl="1" indent="0">
              <a:buNone/>
            </a:pPr>
            <a:endParaRPr lang="fr-FR" dirty="0"/>
          </a:p>
          <a:p>
            <a:r>
              <a:rPr lang="fr-FR" sz="1600" dirty="0"/>
              <a:t>Première apparition de la métaphore avec le rugby en 1986 :</a:t>
            </a:r>
          </a:p>
          <a:p>
            <a:pPr lvl="1"/>
            <a:r>
              <a:rPr lang="fr-FR" dirty="0"/>
              <a:t>Article </a:t>
            </a:r>
            <a:r>
              <a:rPr lang="en-US" b="1" i="0" dirty="0">
                <a:solidFill>
                  <a:srgbClr val="282828"/>
                </a:solidFill>
                <a:effectLst/>
                <a:latin typeface="GT America"/>
              </a:rPr>
              <a:t>The New </a:t>
            </a:r>
            <a:r>
              <a:rPr lang="en-US" b="1" i="0" dirty="0" err="1">
                <a:solidFill>
                  <a:srgbClr val="282828"/>
                </a:solidFill>
                <a:effectLst/>
                <a:latin typeface="GT America"/>
              </a:rPr>
              <a:t>New</a:t>
            </a:r>
            <a:r>
              <a:rPr lang="en-US" b="1" i="0" dirty="0">
                <a:solidFill>
                  <a:srgbClr val="282828"/>
                </a:solidFill>
                <a:effectLst/>
                <a:latin typeface="GT America"/>
              </a:rPr>
              <a:t> Product Development Game</a:t>
            </a:r>
            <a:endParaRPr lang="fr-FR" dirty="0"/>
          </a:p>
          <a:p>
            <a:pPr lvl="1"/>
            <a:r>
              <a:rPr lang="fr-FR" dirty="0" err="1"/>
              <a:t>Hirotaka</a:t>
            </a:r>
            <a:r>
              <a:rPr lang="fr-FR" dirty="0"/>
              <a:t> </a:t>
            </a:r>
            <a:r>
              <a:rPr lang="fr-FR" dirty="0" err="1"/>
              <a:t>Takeuchi</a:t>
            </a:r>
            <a:r>
              <a:rPr lang="fr-FR" dirty="0"/>
              <a:t> et </a:t>
            </a:r>
            <a:r>
              <a:rPr lang="fr-FR" dirty="0" err="1"/>
              <a:t>Ikujiro</a:t>
            </a:r>
            <a:r>
              <a:rPr lang="fr-FR" dirty="0"/>
              <a:t> </a:t>
            </a:r>
            <a:r>
              <a:rPr lang="fr-FR" dirty="0" err="1"/>
              <a:t>Nonaka</a:t>
            </a:r>
            <a:endParaRPr lang="fr-FR" dirty="0"/>
          </a:p>
          <a:p>
            <a:pPr lvl="1"/>
            <a:r>
              <a:rPr lang="fr-FR" dirty="0"/>
              <a:t>Adapté des méthodes industrielles</a:t>
            </a:r>
          </a:p>
        </p:txBody>
      </p:sp>
      <p:pic>
        <p:nvPicPr>
          <p:cNvPr id="4" name="Image 3"/>
          <p:cNvPicPr>
            <a:picLocks noChangeAspect="1"/>
          </p:cNvPicPr>
          <p:nvPr/>
        </p:nvPicPr>
        <p:blipFill>
          <a:blip r:embed="rId3"/>
          <a:stretch>
            <a:fillRect/>
          </a:stretch>
        </p:blipFill>
        <p:spPr>
          <a:xfrm>
            <a:off x="8399061" y="1340753"/>
            <a:ext cx="2960444" cy="2367315"/>
          </a:xfrm>
          <a:prstGeom prst="rect">
            <a:avLst/>
          </a:prstGeom>
        </p:spPr>
      </p:pic>
    </p:spTree>
    <p:extLst>
      <p:ext uri="{BB962C8B-B14F-4D97-AF65-F5344CB8AC3E}">
        <p14:creationId xmlns:p14="http://schemas.microsoft.com/office/powerpoint/2010/main" val="13853676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Comment prioriser - </a:t>
            </a:r>
            <a:r>
              <a:rPr lang="fr-FR" dirty="0" err="1"/>
              <a:t>MoSCoW</a:t>
            </a:r>
            <a:endParaRPr lang="fr-FR" dirty="0"/>
          </a:p>
        </p:txBody>
      </p:sp>
      <p:sp>
        <p:nvSpPr>
          <p:cNvPr id="3" name="Espace réservé du contenu 2"/>
          <p:cNvSpPr>
            <a:spLocks noGrp="1"/>
          </p:cNvSpPr>
          <p:nvPr>
            <p:ph idx="1"/>
          </p:nvPr>
        </p:nvSpPr>
        <p:spPr/>
        <p:txBody>
          <a:bodyPr/>
          <a:lstStyle/>
          <a:p>
            <a:r>
              <a:rPr lang="en-US" b="1" dirty="0" err="1"/>
              <a:t>MoSCoW</a:t>
            </a:r>
            <a:r>
              <a:rPr lang="en-US" dirty="0"/>
              <a:t> </a:t>
            </a:r>
            <a:r>
              <a:rPr lang="en-US" dirty="0" err="1"/>
              <a:t>est</a:t>
            </a:r>
            <a:r>
              <a:rPr lang="en-US" dirty="0"/>
              <a:t> </a:t>
            </a:r>
            <a:r>
              <a:rPr lang="en-US" dirty="0" err="1"/>
              <a:t>issu</a:t>
            </a:r>
            <a:r>
              <a:rPr lang="en-US" dirty="0"/>
              <a:t> du Lean Management</a:t>
            </a:r>
          </a:p>
          <a:p>
            <a:pPr lvl="1"/>
            <a:r>
              <a:rPr lang="en-US" b="1" dirty="0"/>
              <a:t>M</a:t>
            </a:r>
            <a:r>
              <a:rPr lang="en-US" dirty="0"/>
              <a:t>ust Have – </a:t>
            </a:r>
            <a:r>
              <a:rPr lang="en-US" b="1" dirty="0"/>
              <a:t>S</a:t>
            </a:r>
            <a:r>
              <a:rPr lang="en-US" dirty="0"/>
              <a:t>hould Have – </a:t>
            </a:r>
            <a:r>
              <a:rPr lang="en-US" b="1" dirty="0"/>
              <a:t>C</a:t>
            </a:r>
            <a:r>
              <a:rPr lang="en-US" dirty="0"/>
              <a:t>ould Have – </a:t>
            </a:r>
            <a:r>
              <a:rPr lang="en-US" b="1" dirty="0"/>
              <a:t>W</a:t>
            </a:r>
            <a:r>
              <a:rPr lang="en-US" dirty="0"/>
              <a:t>on’t Have</a:t>
            </a:r>
            <a:endParaRPr lang="fr-FR" dirty="0"/>
          </a:p>
        </p:txBody>
      </p:sp>
      <p:pic>
        <p:nvPicPr>
          <p:cNvPr id="4" name="Picture 2" descr="http://www.dsdm.org/sites/default/files/MoSCoW_Business_Case_p66_0.png"/>
          <p:cNvPicPr>
            <a:picLocks noChangeAspect="1" noChangeArrowheads="1"/>
          </p:cNvPicPr>
          <p:nvPr/>
        </p:nvPicPr>
        <p:blipFill>
          <a:blip r:embed="rId2" cstate="print"/>
          <a:srcRect/>
          <a:stretch>
            <a:fillRect/>
          </a:stretch>
        </p:blipFill>
        <p:spPr bwMode="auto">
          <a:xfrm>
            <a:off x="3180340" y="3155038"/>
            <a:ext cx="6693333" cy="3149378"/>
          </a:xfrm>
          <a:prstGeom prst="rect">
            <a:avLst/>
          </a:prstGeom>
          <a:noFill/>
        </p:spPr>
      </p:pic>
    </p:spTree>
    <p:extLst>
      <p:ext uri="{BB962C8B-B14F-4D97-AF65-F5344CB8AC3E}">
        <p14:creationId xmlns:p14="http://schemas.microsoft.com/office/powerpoint/2010/main" val="12002179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Comment prioriser – Business Value</a:t>
            </a:r>
          </a:p>
        </p:txBody>
      </p:sp>
      <p:sp>
        <p:nvSpPr>
          <p:cNvPr id="3" name="Espace réservé du contenu 2"/>
          <p:cNvSpPr>
            <a:spLocks noGrp="1"/>
          </p:cNvSpPr>
          <p:nvPr>
            <p:ph idx="1"/>
          </p:nvPr>
        </p:nvSpPr>
        <p:spPr/>
        <p:txBody>
          <a:bodyPr>
            <a:normAutofit lnSpcReduction="10000"/>
          </a:bodyPr>
          <a:lstStyle/>
          <a:p>
            <a:r>
              <a:rPr lang="fr-FR" b="1" dirty="0"/>
              <a:t>La Business Value positive</a:t>
            </a:r>
          </a:p>
          <a:p>
            <a:pPr marL="742950" lvl="2" indent="-342900"/>
            <a:r>
              <a:rPr lang="fr-FR" sz="1600" dirty="0"/>
              <a:t>Le gain pour le produit si la User story est livrée</a:t>
            </a:r>
          </a:p>
          <a:p>
            <a:r>
              <a:rPr lang="fr-FR" b="1" dirty="0"/>
              <a:t>La Business Value négative</a:t>
            </a:r>
          </a:p>
          <a:p>
            <a:pPr marL="742950" lvl="2" indent="-342900"/>
            <a:r>
              <a:rPr lang="fr-FR" sz="1600" dirty="0"/>
              <a:t>La perte pour le produit si la User Story n’est pas livrée</a:t>
            </a:r>
          </a:p>
          <a:p>
            <a:r>
              <a:rPr lang="fr-FR" b="1" dirty="0"/>
              <a:t>Le Risque</a:t>
            </a:r>
          </a:p>
          <a:p>
            <a:pPr marL="742950" lvl="2" indent="-342900"/>
            <a:r>
              <a:rPr lang="fr-FR" sz="1600" dirty="0"/>
              <a:t>Entre 1 et 5 </a:t>
            </a:r>
          </a:p>
          <a:p>
            <a:r>
              <a:rPr lang="fr-FR" b="1" dirty="0"/>
              <a:t>Les Dépendances</a:t>
            </a:r>
          </a:p>
          <a:p>
            <a:pPr marL="742950" lvl="2" indent="-342900"/>
            <a:r>
              <a:rPr lang="fr-FR" sz="1600" dirty="0"/>
              <a:t>Le nombre de relations avec les autres stories</a:t>
            </a:r>
          </a:p>
          <a:p>
            <a:r>
              <a:rPr lang="fr-FR" b="1" dirty="0"/>
              <a:t>L’effort</a:t>
            </a:r>
          </a:p>
          <a:p>
            <a:pPr marL="742950" lvl="2" indent="-342900"/>
            <a:r>
              <a:rPr lang="fr-FR" sz="1600" dirty="0"/>
              <a:t>En point de story par exemple </a:t>
            </a:r>
            <a:endParaRPr lang="en-US" sz="1600" dirty="0"/>
          </a:p>
          <a:p>
            <a:endParaRPr lang="fr-FR" dirty="0"/>
          </a:p>
        </p:txBody>
      </p:sp>
      <p:sp>
        <p:nvSpPr>
          <p:cNvPr id="5" name="Espace réservé du numéro de diapositive 4"/>
          <p:cNvSpPr>
            <a:spLocks noGrp="1"/>
          </p:cNvSpPr>
          <p:nvPr>
            <p:ph type="sldNum" sz="quarter" idx="4294967295"/>
          </p:nvPr>
        </p:nvSpPr>
        <p:spPr>
          <a:xfrm>
            <a:off x="10117994" y="6134740"/>
            <a:ext cx="762001" cy="365125"/>
          </a:xfrm>
          <a:prstGeom prst="rect">
            <a:avLst/>
          </a:prstGeom>
        </p:spPr>
        <p:txBody>
          <a:bodyPr/>
          <a:lstStyle/>
          <a:p>
            <a:fld id="{2AC27A5A-7290-4DE1-BA94-4BE8A8E57DCF}" type="slidenum">
              <a:rPr lang="en-US" sz="1400" smtClean="0">
                <a:cs typeface="Arial" panose="020B0604020202020204" pitchFamily="34" charset="0"/>
              </a:rPr>
              <a:t>51</a:t>
            </a:fld>
            <a:endParaRPr lang="en-US" sz="1400" dirty="0">
              <a:cs typeface="Arial" panose="020B0604020202020204" pitchFamily="34" charset="0"/>
            </a:endParaRPr>
          </a:p>
        </p:txBody>
      </p:sp>
      <p:sp>
        <p:nvSpPr>
          <p:cNvPr id="6" name="Rectangle 5">
            <a:extLst>
              <a:ext uri="{FF2B5EF4-FFF2-40B4-BE49-F238E27FC236}">
                <a16:creationId xmlns:a16="http://schemas.microsoft.com/office/drawing/2014/main" id="{B949B61B-0DBB-4BD4-A41A-0FD194D102C0}"/>
              </a:ext>
            </a:extLst>
          </p:cNvPr>
          <p:cNvSpPr/>
          <p:nvPr/>
        </p:nvSpPr>
        <p:spPr>
          <a:xfrm>
            <a:off x="2327995" y="5850495"/>
            <a:ext cx="7388660" cy="933615"/>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sz="1400" b="1" dirty="0">
              <a:solidFill>
                <a:prstClr val="white"/>
              </a:solidFill>
              <a:cs typeface="Arial" panose="020B0604020202020204" pitchFamily="34" charset="0"/>
            </a:endParaRPr>
          </a:p>
        </p:txBody>
      </p:sp>
      <p:sp>
        <p:nvSpPr>
          <p:cNvPr id="7" name="ZoneTexte 6">
            <a:extLst>
              <a:ext uri="{FF2B5EF4-FFF2-40B4-BE49-F238E27FC236}">
                <a16:creationId xmlns:a16="http://schemas.microsoft.com/office/drawing/2014/main" id="{FBD22C41-FCEA-4F84-9139-2FBEF584B353}"/>
              </a:ext>
            </a:extLst>
          </p:cNvPr>
          <p:cNvSpPr txBox="1"/>
          <p:nvPr/>
        </p:nvSpPr>
        <p:spPr>
          <a:xfrm>
            <a:off x="3882012" y="5927393"/>
            <a:ext cx="6325737" cy="405338"/>
          </a:xfrm>
          <a:prstGeom prst="rect">
            <a:avLst/>
          </a:prstGeom>
        </p:spPr>
        <p:txBody>
          <a:bodyPr vert="horz" wrap="none" lIns="82296" tIns="41148" rIns="82296" bIns="41148" rtlCol="0" anchor="t">
            <a:noAutofit/>
          </a:bodyPr>
          <a:lstStyle/>
          <a:p>
            <a:pPr>
              <a:spcBef>
                <a:spcPct val="0"/>
              </a:spcBef>
            </a:pPr>
            <a:r>
              <a:rPr lang="fr-FR" sz="1400" b="1" dirty="0">
                <a:solidFill>
                  <a:srgbClr val="000000"/>
                </a:solidFill>
                <a:cs typeface="Arial" panose="020B0604020202020204" pitchFamily="34" charset="0"/>
              </a:rPr>
              <a:t>(Valeur positive – Valeur négative) x Risque x Dépendances</a:t>
            </a:r>
          </a:p>
        </p:txBody>
      </p:sp>
      <p:sp>
        <p:nvSpPr>
          <p:cNvPr id="8" name="ZoneTexte 7">
            <a:extLst>
              <a:ext uri="{FF2B5EF4-FFF2-40B4-BE49-F238E27FC236}">
                <a16:creationId xmlns:a16="http://schemas.microsoft.com/office/drawing/2014/main" id="{0D9CAB24-4BD6-4EF0-BE94-35B6661510C7}"/>
              </a:ext>
            </a:extLst>
          </p:cNvPr>
          <p:cNvSpPr txBox="1"/>
          <p:nvPr/>
        </p:nvSpPr>
        <p:spPr>
          <a:xfrm>
            <a:off x="3882011" y="6284581"/>
            <a:ext cx="6325737" cy="405338"/>
          </a:xfrm>
          <a:prstGeom prst="rect">
            <a:avLst/>
          </a:prstGeom>
        </p:spPr>
        <p:txBody>
          <a:bodyPr vert="horz" wrap="none" lIns="82296" tIns="41148" rIns="82296" bIns="41148" rtlCol="0" anchor="t">
            <a:noAutofit/>
          </a:bodyPr>
          <a:lstStyle/>
          <a:p>
            <a:pPr algn="ctr">
              <a:spcBef>
                <a:spcPct val="0"/>
              </a:spcBef>
            </a:pPr>
            <a:r>
              <a:rPr lang="fr-FR" sz="1400" b="1" dirty="0">
                <a:solidFill>
                  <a:srgbClr val="000000"/>
                </a:solidFill>
                <a:cs typeface="Arial" panose="020B0604020202020204" pitchFamily="34" charset="0"/>
              </a:rPr>
              <a:t>Effort</a:t>
            </a:r>
          </a:p>
        </p:txBody>
      </p:sp>
      <p:cxnSp>
        <p:nvCxnSpPr>
          <p:cNvPr id="9" name="Connecteur droit 8">
            <a:extLst>
              <a:ext uri="{FF2B5EF4-FFF2-40B4-BE49-F238E27FC236}">
                <a16:creationId xmlns:a16="http://schemas.microsoft.com/office/drawing/2014/main" id="{35952153-7B95-40F2-84BF-4339F441277E}"/>
              </a:ext>
            </a:extLst>
          </p:cNvPr>
          <p:cNvCxnSpPr/>
          <p:nvPr/>
        </p:nvCxnSpPr>
        <p:spPr>
          <a:xfrm>
            <a:off x="3544011" y="6279523"/>
            <a:ext cx="5849371" cy="5058"/>
          </a:xfrm>
          <a:prstGeom prst="line">
            <a:avLst/>
          </a:prstGeom>
        </p:spPr>
        <p:style>
          <a:lnRef idx="1">
            <a:schemeClr val="dk1"/>
          </a:lnRef>
          <a:fillRef idx="0">
            <a:schemeClr val="dk1"/>
          </a:fillRef>
          <a:effectRef idx="0">
            <a:schemeClr val="dk1"/>
          </a:effectRef>
          <a:fontRef idx="minor">
            <a:schemeClr val="tx1"/>
          </a:fontRef>
        </p:style>
      </p:cxnSp>
      <p:sp>
        <p:nvSpPr>
          <p:cNvPr id="10" name="ZoneTexte 9">
            <a:extLst>
              <a:ext uri="{FF2B5EF4-FFF2-40B4-BE49-F238E27FC236}">
                <a16:creationId xmlns:a16="http://schemas.microsoft.com/office/drawing/2014/main" id="{C608DB9B-A9A6-40EA-9FD5-E07244B98DDE}"/>
              </a:ext>
            </a:extLst>
          </p:cNvPr>
          <p:cNvSpPr txBox="1"/>
          <p:nvPr/>
        </p:nvSpPr>
        <p:spPr>
          <a:xfrm>
            <a:off x="2327995" y="6076854"/>
            <a:ext cx="1216015" cy="405338"/>
          </a:xfrm>
          <a:prstGeom prst="rect">
            <a:avLst/>
          </a:prstGeom>
        </p:spPr>
        <p:txBody>
          <a:bodyPr vert="horz" wrap="none" lIns="82296" tIns="41148" rIns="82296" bIns="41148" rtlCol="0" anchor="t">
            <a:noAutofit/>
          </a:bodyPr>
          <a:lstStyle/>
          <a:p>
            <a:pPr algn="ctr">
              <a:spcBef>
                <a:spcPct val="0"/>
              </a:spcBef>
            </a:pPr>
            <a:r>
              <a:rPr lang="fr-FR" sz="1400" b="1" dirty="0">
                <a:solidFill>
                  <a:srgbClr val="000000"/>
                </a:solidFill>
                <a:cs typeface="Arial" panose="020B0604020202020204" pitchFamily="34" charset="0"/>
              </a:rPr>
              <a:t>Priorité =</a:t>
            </a:r>
          </a:p>
        </p:txBody>
      </p:sp>
    </p:spTree>
    <p:extLst>
      <p:ext uri="{BB962C8B-B14F-4D97-AF65-F5344CB8AC3E}">
        <p14:creationId xmlns:p14="http://schemas.microsoft.com/office/powerpoint/2010/main" val="39550255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Comment prioriser – Matrice de priorisation</a:t>
            </a:r>
          </a:p>
        </p:txBody>
      </p:sp>
      <p:sp>
        <p:nvSpPr>
          <p:cNvPr id="3" name="Espace réservé du contenu 2"/>
          <p:cNvSpPr>
            <a:spLocks noGrp="1"/>
          </p:cNvSpPr>
          <p:nvPr>
            <p:ph idx="1"/>
          </p:nvPr>
        </p:nvSpPr>
        <p:spPr/>
        <p:txBody>
          <a:bodyPr/>
          <a:lstStyle/>
          <a:p>
            <a:r>
              <a:rPr lang="fr-FR" dirty="0"/>
              <a:t>Affecter une valeur selon la classification choisie</a:t>
            </a:r>
          </a:p>
          <a:p>
            <a:pPr marL="742950" lvl="2" indent="-342900"/>
            <a:r>
              <a:rPr lang="fr-FR" sz="1600" dirty="0"/>
              <a:t>Ici, urgence et valeur métier </a:t>
            </a:r>
          </a:p>
          <a:p>
            <a:r>
              <a:rPr lang="fr-FR" dirty="0"/>
              <a:t>Calculer la priorité selon la formule</a:t>
            </a:r>
          </a:p>
          <a:p>
            <a:pPr marL="742950" lvl="2" indent="-342900"/>
            <a:r>
              <a:rPr lang="fr-FR" sz="1600" dirty="0"/>
              <a:t>Priorité = produit des deux axes</a:t>
            </a:r>
          </a:p>
          <a:p>
            <a:pPr marL="742950" lvl="2" indent="-342900"/>
            <a:r>
              <a:rPr lang="fr-FR" sz="1600" dirty="0"/>
              <a:t>Ici, Priorité = Urgence x Valeur Métier</a:t>
            </a:r>
          </a:p>
          <a:p>
            <a:pPr marL="742950" lvl="2" indent="-342900"/>
            <a:endParaRPr lang="fr-FR" sz="1600" dirty="0"/>
          </a:p>
          <a:p>
            <a:pPr marL="742950" lvl="2" indent="-342900"/>
            <a:endParaRPr lang="fr-FR" sz="1600" dirty="0"/>
          </a:p>
          <a:p>
            <a:r>
              <a:rPr lang="fr-FR" dirty="0"/>
              <a:t>On obtient ainsi 4 niveaux de priorité</a:t>
            </a:r>
          </a:p>
          <a:p>
            <a:r>
              <a:rPr lang="fr-FR" dirty="0"/>
              <a:t>C’est suffisant pour gérer les 2-3 prochains itérations</a:t>
            </a:r>
          </a:p>
          <a:p>
            <a:pPr marL="742950" lvl="2" indent="-342900"/>
            <a:endParaRPr lang="fr-FR" sz="1600" dirty="0"/>
          </a:p>
          <a:p>
            <a:endParaRPr lang="fr-FR" dirty="0"/>
          </a:p>
        </p:txBody>
      </p:sp>
      <p:graphicFrame>
        <p:nvGraphicFramePr>
          <p:cNvPr id="4" name="Tableau 3"/>
          <p:cNvGraphicFramePr>
            <a:graphicFrameLocks noGrp="1"/>
          </p:cNvGraphicFramePr>
          <p:nvPr>
            <p:extLst>
              <p:ext uri="{D42A27DB-BD31-4B8C-83A1-F6EECF244321}">
                <p14:modId xmlns:p14="http://schemas.microsoft.com/office/powerpoint/2010/main" val="576777905"/>
              </p:ext>
            </p:extLst>
          </p:nvPr>
        </p:nvGraphicFramePr>
        <p:xfrm>
          <a:off x="9008975" y="1905000"/>
          <a:ext cx="2333592" cy="1727202"/>
        </p:xfrm>
        <a:graphic>
          <a:graphicData uri="http://schemas.openxmlformats.org/drawingml/2006/table">
            <a:tbl>
              <a:tblPr bandRow="1">
                <a:tableStyleId>{5C22544A-7EE6-4342-B048-85BDC9FD1C3A}</a:tableStyleId>
              </a:tblPr>
              <a:tblGrid>
                <a:gridCol w="388932">
                  <a:extLst>
                    <a:ext uri="{9D8B030D-6E8A-4147-A177-3AD203B41FA5}">
                      <a16:colId xmlns:a16="http://schemas.microsoft.com/office/drawing/2014/main" val="20000"/>
                    </a:ext>
                  </a:extLst>
                </a:gridCol>
                <a:gridCol w="388932">
                  <a:extLst>
                    <a:ext uri="{9D8B030D-6E8A-4147-A177-3AD203B41FA5}">
                      <a16:colId xmlns:a16="http://schemas.microsoft.com/office/drawing/2014/main" val="20001"/>
                    </a:ext>
                  </a:extLst>
                </a:gridCol>
                <a:gridCol w="388932">
                  <a:extLst>
                    <a:ext uri="{9D8B030D-6E8A-4147-A177-3AD203B41FA5}">
                      <a16:colId xmlns:a16="http://schemas.microsoft.com/office/drawing/2014/main" val="20002"/>
                    </a:ext>
                  </a:extLst>
                </a:gridCol>
                <a:gridCol w="388932">
                  <a:extLst>
                    <a:ext uri="{9D8B030D-6E8A-4147-A177-3AD203B41FA5}">
                      <a16:colId xmlns:a16="http://schemas.microsoft.com/office/drawing/2014/main" val="20003"/>
                    </a:ext>
                  </a:extLst>
                </a:gridCol>
                <a:gridCol w="388932">
                  <a:extLst>
                    <a:ext uri="{9D8B030D-6E8A-4147-A177-3AD203B41FA5}">
                      <a16:colId xmlns:a16="http://schemas.microsoft.com/office/drawing/2014/main" val="20004"/>
                    </a:ext>
                  </a:extLst>
                </a:gridCol>
                <a:gridCol w="388932">
                  <a:extLst>
                    <a:ext uri="{9D8B030D-6E8A-4147-A177-3AD203B41FA5}">
                      <a16:colId xmlns:a16="http://schemas.microsoft.com/office/drawing/2014/main" val="20005"/>
                    </a:ext>
                  </a:extLst>
                </a:gridCol>
              </a:tblGrid>
              <a:tr h="287867">
                <a:tc>
                  <a:txBody>
                    <a:bodyPr/>
                    <a:lstStyle/>
                    <a:p>
                      <a:pPr algn="ctr"/>
                      <a:r>
                        <a:rPr lang="fr-FR" sz="1300" dirty="0">
                          <a:latin typeface="Calibri" panose="020F0502020204030204" pitchFamily="34" charset="0"/>
                          <a:cs typeface="Calibri" panose="020F0502020204030204" pitchFamily="34" charset="0"/>
                        </a:rPr>
                        <a:t>5</a:t>
                      </a:r>
                    </a:p>
                  </a:txBody>
                  <a:tcPr marL="84667" marR="84667" marT="42333" marB="42333">
                    <a:solidFill>
                      <a:schemeClr val="bg1">
                        <a:lumMod val="75000"/>
                      </a:schemeClr>
                    </a:solidFill>
                  </a:tcPr>
                </a:tc>
                <a:tc>
                  <a:txBody>
                    <a:bodyPr/>
                    <a:lstStyle/>
                    <a:p>
                      <a:pPr algn="ctr"/>
                      <a:r>
                        <a:rPr lang="fr-FR" sz="1300" dirty="0">
                          <a:latin typeface="Calibri" panose="020F0502020204030204" pitchFamily="34" charset="0"/>
                          <a:cs typeface="Calibri" panose="020F0502020204030204" pitchFamily="34" charset="0"/>
                        </a:rPr>
                        <a:t>5</a:t>
                      </a:r>
                    </a:p>
                  </a:txBody>
                  <a:tcPr marL="84667" marR="84667" marT="42333" marB="42333">
                    <a:solidFill>
                      <a:srgbClr val="00FF00"/>
                    </a:solidFill>
                  </a:tcPr>
                </a:tc>
                <a:tc>
                  <a:txBody>
                    <a:bodyPr/>
                    <a:lstStyle/>
                    <a:p>
                      <a:pPr algn="ctr"/>
                      <a:r>
                        <a:rPr lang="fr-FR" sz="1300" dirty="0">
                          <a:latin typeface="Calibri" panose="020F0502020204030204" pitchFamily="34" charset="0"/>
                          <a:cs typeface="Calibri" panose="020F0502020204030204" pitchFamily="34" charset="0"/>
                        </a:rPr>
                        <a:t>10</a:t>
                      </a:r>
                    </a:p>
                  </a:txBody>
                  <a:tcPr marL="84667" marR="84667" marT="42333" marB="42333">
                    <a:solidFill>
                      <a:srgbClr val="FFFF00"/>
                    </a:solidFill>
                  </a:tcPr>
                </a:tc>
                <a:tc>
                  <a:txBody>
                    <a:bodyPr/>
                    <a:lstStyle/>
                    <a:p>
                      <a:pPr algn="ctr"/>
                      <a:r>
                        <a:rPr lang="fr-FR" sz="1300" dirty="0">
                          <a:latin typeface="Calibri" panose="020F0502020204030204" pitchFamily="34" charset="0"/>
                          <a:cs typeface="Calibri" panose="020F0502020204030204" pitchFamily="34" charset="0"/>
                        </a:rPr>
                        <a:t>15</a:t>
                      </a:r>
                    </a:p>
                  </a:txBody>
                  <a:tcPr marL="84667" marR="84667" marT="42333" marB="42333">
                    <a:solidFill>
                      <a:srgbClr val="FFC000"/>
                    </a:solidFill>
                  </a:tcPr>
                </a:tc>
                <a:tc>
                  <a:txBody>
                    <a:bodyPr/>
                    <a:lstStyle/>
                    <a:p>
                      <a:pPr marL="0" algn="ctr" defTabSz="914400" rtl="0" eaLnBrk="1" latinLnBrk="0" hangingPunct="1"/>
                      <a:r>
                        <a:rPr lang="fr-FR" sz="1300" kern="1200" dirty="0">
                          <a:solidFill>
                            <a:schemeClr val="dk1"/>
                          </a:solidFill>
                          <a:latin typeface="Calibri" panose="020F0502020204030204" pitchFamily="34" charset="0"/>
                          <a:ea typeface="+mn-ea"/>
                          <a:cs typeface="Calibri" panose="020F0502020204030204" pitchFamily="34" charset="0"/>
                        </a:rPr>
                        <a:t>20</a:t>
                      </a:r>
                    </a:p>
                  </a:txBody>
                  <a:tcPr marL="84667" marR="84667" marT="42333" marB="42333">
                    <a:solidFill>
                      <a:srgbClr val="FFC000"/>
                    </a:solidFill>
                  </a:tcPr>
                </a:tc>
                <a:tc>
                  <a:txBody>
                    <a:bodyPr/>
                    <a:lstStyle/>
                    <a:p>
                      <a:pPr algn="ctr"/>
                      <a:r>
                        <a:rPr lang="fr-FR" sz="1300" dirty="0">
                          <a:latin typeface="Calibri" panose="020F0502020204030204" pitchFamily="34" charset="0"/>
                          <a:cs typeface="Calibri" panose="020F0502020204030204" pitchFamily="34" charset="0"/>
                        </a:rPr>
                        <a:t>25</a:t>
                      </a:r>
                    </a:p>
                  </a:txBody>
                  <a:tcPr marL="84667" marR="84667" marT="42333" marB="42333">
                    <a:solidFill>
                      <a:srgbClr val="FF0000"/>
                    </a:solidFill>
                  </a:tcPr>
                </a:tc>
                <a:extLst>
                  <a:ext uri="{0D108BD9-81ED-4DB2-BD59-A6C34878D82A}">
                    <a16:rowId xmlns:a16="http://schemas.microsoft.com/office/drawing/2014/main" val="10000"/>
                  </a:ext>
                </a:extLst>
              </a:tr>
              <a:tr h="287867">
                <a:tc>
                  <a:txBody>
                    <a:bodyPr/>
                    <a:lstStyle/>
                    <a:p>
                      <a:pPr algn="ctr"/>
                      <a:r>
                        <a:rPr lang="fr-FR" sz="1300" dirty="0">
                          <a:latin typeface="Calibri" panose="020F0502020204030204" pitchFamily="34" charset="0"/>
                          <a:cs typeface="Calibri" panose="020F0502020204030204" pitchFamily="34" charset="0"/>
                        </a:rPr>
                        <a:t>4</a:t>
                      </a:r>
                    </a:p>
                  </a:txBody>
                  <a:tcPr marL="84667" marR="84667" marT="42333" marB="42333">
                    <a:solidFill>
                      <a:schemeClr val="bg1">
                        <a:lumMod val="75000"/>
                      </a:schemeClr>
                    </a:solidFill>
                  </a:tcPr>
                </a:tc>
                <a:tc>
                  <a:txBody>
                    <a:bodyPr/>
                    <a:lstStyle/>
                    <a:p>
                      <a:pPr algn="ctr"/>
                      <a:r>
                        <a:rPr lang="fr-FR" sz="1300" dirty="0">
                          <a:latin typeface="Calibri" panose="020F0502020204030204" pitchFamily="34" charset="0"/>
                          <a:cs typeface="Calibri" panose="020F0502020204030204" pitchFamily="34" charset="0"/>
                        </a:rPr>
                        <a:t>4</a:t>
                      </a:r>
                    </a:p>
                  </a:txBody>
                  <a:tcPr marL="84667" marR="84667" marT="42333" marB="42333">
                    <a:solidFill>
                      <a:srgbClr val="00FF00"/>
                    </a:solidFill>
                  </a:tcPr>
                </a:tc>
                <a:tc>
                  <a:txBody>
                    <a:bodyPr/>
                    <a:lstStyle/>
                    <a:p>
                      <a:pPr algn="ctr"/>
                      <a:r>
                        <a:rPr lang="fr-FR" sz="1300" dirty="0">
                          <a:latin typeface="Calibri" panose="020F0502020204030204" pitchFamily="34" charset="0"/>
                          <a:cs typeface="Calibri" panose="020F0502020204030204" pitchFamily="34" charset="0"/>
                        </a:rPr>
                        <a:t>8</a:t>
                      </a:r>
                    </a:p>
                  </a:txBody>
                  <a:tcPr marL="84667" marR="84667" marT="42333" marB="42333">
                    <a:solidFill>
                      <a:srgbClr val="FFFF00"/>
                    </a:solidFill>
                  </a:tcPr>
                </a:tc>
                <a:tc>
                  <a:txBody>
                    <a:bodyPr/>
                    <a:lstStyle/>
                    <a:p>
                      <a:pPr algn="ctr"/>
                      <a:r>
                        <a:rPr lang="fr-FR" sz="1300" dirty="0">
                          <a:latin typeface="Calibri" panose="020F0502020204030204" pitchFamily="34" charset="0"/>
                          <a:cs typeface="Calibri" panose="020F0502020204030204" pitchFamily="34" charset="0"/>
                        </a:rPr>
                        <a:t>12</a:t>
                      </a:r>
                    </a:p>
                  </a:txBody>
                  <a:tcPr marL="84667" marR="84667" marT="42333" marB="42333">
                    <a:solidFill>
                      <a:srgbClr val="FFFF00"/>
                    </a:solidFill>
                  </a:tcPr>
                </a:tc>
                <a:tc>
                  <a:txBody>
                    <a:bodyPr/>
                    <a:lstStyle/>
                    <a:p>
                      <a:pPr marL="0" algn="ctr" defTabSz="914400" rtl="0" eaLnBrk="1" latinLnBrk="0" hangingPunct="1"/>
                      <a:r>
                        <a:rPr lang="fr-FR" sz="1300" kern="1200" dirty="0">
                          <a:solidFill>
                            <a:schemeClr val="dk1"/>
                          </a:solidFill>
                          <a:latin typeface="Calibri" panose="020F0502020204030204" pitchFamily="34" charset="0"/>
                          <a:ea typeface="+mn-ea"/>
                          <a:cs typeface="Calibri" panose="020F0502020204030204" pitchFamily="34" charset="0"/>
                        </a:rPr>
                        <a:t>16</a:t>
                      </a:r>
                    </a:p>
                  </a:txBody>
                  <a:tcPr marL="84667" marR="84667" marT="42333" marB="42333">
                    <a:solidFill>
                      <a:srgbClr val="FFC000"/>
                    </a:solidFill>
                  </a:tcPr>
                </a:tc>
                <a:tc>
                  <a:txBody>
                    <a:bodyPr/>
                    <a:lstStyle/>
                    <a:p>
                      <a:pPr algn="ctr"/>
                      <a:r>
                        <a:rPr lang="fr-FR" sz="1300" dirty="0">
                          <a:latin typeface="Calibri" panose="020F0502020204030204" pitchFamily="34" charset="0"/>
                          <a:cs typeface="Calibri" panose="020F0502020204030204" pitchFamily="34" charset="0"/>
                        </a:rPr>
                        <a:t>20</a:t>
                      </a:r>
                    </a:p>
                  </a:txBody>
                  <a:tcPr marL="84667" marR="84667" marT="42333" marB="42333">
                    <a:solidFill>
                      <a:srgbClr val="FFC000"/>
                    </a:solidFill>
                  </a:tcPr>
                </a:tc>
                <a:extLst>
                  <a:ext uri="{0D108BD9-81ED-4DB2-BD59-A6C34878D82A}">
                    <a16:rowId xmlns:a16="http://schemas.microsoft.com/office/drawing/2014/main" val="10001"/>
                  </a:ext>
                </a:extLst>
              </a:tr>
              <a:tr h="287867">
                <a:tc>
                  <a:txBody>
                    <a:bodyPr/>
                    <a:lstStyle/>
                    <a:p>
                      <a:pPr algn="ctr"/>
                      <a:r>
                        <a:rPr lang="fr-FR" sz="1300" dirty="0">
                          <a:latin typeface="Calibri" panose="020F0502020204030204" pitchFamily="34" charset="0"/>
                          <a:cs typeface="Calibri" panose="020F0502020204030204" pitchFamily="34" charset="0"/>
                        </a:rPr>
                        <a:t>3</a:t>
                      </a:r>
                    </a:p>
                  </a:txBody>
                  <a:tcPr marL="84667" marR="84667" marT="42333" marB="42333">
                    <a:solidFill>
                      <a:schemeClr val="bg1">
                        <a:lumMod val="75000"/>
                      </a:schemeClr>
                    </a:solidFill>
                  </a:tcPr>
                </a:tc>
                <a:tc>
                  <a:txBody>
                    <a:bodyPr/>
                    <a:lstStyle/>
                    <a:p>
                      <a:pPr algn="ctr"/>
                      <a:r>
                        <a:rPr lang="fr-FR" sz="1300" dirty="0">
                          <a:latin typeface="Calibri" panose="020F0502020204030204" pitchFamily="34" charset="0"/>
                          <a:cs typeface="Calibri" panose="020F0502020204030204" pitchFamily="34" charset="0"/>
                        </a:rPr>
                        <a:t>3</a:t>
                      </a:r>
                    </a:p>
                  </a:txBody>
                  <a:tcPr marL="84667" marR="84667" marT="42333" marB="42333">
                    <a:solidFill>
                      <a:srgbClr val="00FF00"/>
                    </a:solidFill>
                  </a:tcPr>
                </a:tc>
                <a:tc>
                  <a:txBody>
                    <a:bodyPr/>
                    <a:lstStyle/>
                    <a:p>
                      <a:pPr algn="ctr"/>
                      <a:r>
                        <a:rPr lang="fr-FR" sz="1300" dirty="0">
                          <a:latin typeface="Calibri" panose="020F0502020204030204" pitchFamily="34" charset="0"/>
                          <a:cs typeface="Calibri" panose="020F0502020204030204" pitchFamily="34" charset="0"/>
                        </a:rPr>
                        <a:t>6</a:t>
                      </a:r>
                    </a:p>
                  </a:txBody>
                  <a:tcPr marL="84667" marR="84667" marT="42333" marB="42333">
                    <a:solidFill>
                      <a:srgbClr val="FFFF00"/>
                    </a:solidFill>
                  </a:tcPr>
                </a:tc>
                <a:tc>
                  <a:txBody>
                    <a:bodyPr/>
                    <a:lstStyle/>
                    <a:p>
                      <a:pPr algn="ctr"/>
                      <a:r>
                        <a:rPr lang="fr-FR" sz="1300" dirty="0">
                          <a:latin typeface="Calibri" panose="020F0502020204030204" pitchFamily="34" charset="0"/>
                          <a:cs typeface="Calibri" panose="020F0502020204030204" pitchFamily="34" charset="0"/>
                        </a:rPr>
                        <a:t>9</a:t>
                      </a:r>
                    </a:p>
                  </a:txBody>
                  <a:tcPr marL="84667" marR="84667" marT="42333" marB="42333">
                    <a:solidFill>
                      <a:srgbClr val="FFFF00"/>
                    </a:solidFill>
                  </a:tcPr>
                </a:tc>
                <a:tc>
                  <a:txBody>
                    <a:bodyPr/>
                    <a:lstStyle/>
                    <a:p>
                      <a:pPr algn="ctr"/>
                      <a:r>
                        <a:rPr lang="fr-FR" sz="1300" dirty="0">
                          <a:latin typeface="Calibri" panose="020F0502020204030204" pitchFamily="34" charset="0"/>
                          <a:cs typeface="Calibri" panose="020F0502020204030204" pitchFamily="34" charset="0"/>
                        </a:rPr>
                        <a:t>12</a:t>
                      </a:r>
                    </a:p>
                  </a:txBody>
                  <a:tcPr marL="84667" marR="84667" marT="42333" marB="42333">
                    <a:solidFill>
                      <a:srgbClr val="FFFF00"/>
                    </a:solidFill>
                  </a:tcPr>
                </a:tc>
                <a:tc>
                  <a:txBody>
                    <a:bodyPr/>
                    <a:lstStyle/>
                    <a:p>
                      <a:pPr algn="ctr"/>
                      <a:r>
                        <a:rPr lang="fr-FR" sz="1300" dirty="0">
                          <a:latin typeface="Calibri" panose="020F0502020204030204" pitchFamily="34" charset="0"/>
                          <a:cs typeface="Calibri" panose="020F0502020204030204" pitchFamily="34" charset="0"/>
                        </a:rPr>
                        <a:t>15</a:t>
                      </a:r>
                    </a:p>
                  </a:txBody>
                  <a:tcPr marL="84667" marR="84667" marT="42333" marB="42333">
                    <a:solidFill>
                      <a:srgbClr val="FFC000"/>
                    </a:solidFill>
                  </a:tcPr>
                </a:tc>
                <a:extLst>
                  <a:ext uri="{0D108BD9-81ED-4DB2-BD59-A6C34878D82A}">
                    <a16:rowId xmlns:a16="http://schemas.microsoft.com/office/drawing/2014/main" val="10002"/>
                  </a:ext>
                </a:extLst>
              </a:tr>
              <a:tr h="287867">
                <a:tc>
                  <a:txBody>
                    <a:bodyPr/>
                    <a:lstStyle/>
                    <a:p>
                      <a:pPr algn="ctr"/>
                      <a:r>
                        <a:rPr lang="fr-FR" sz="1300" dirty="0">
                          <a:latin typeface="Calibri" panose="020F0502020204030204" pitchFamily="34" charset="0"/>
                          <a:cs typeface="Calibri" panose="020F0502020204030204" pitchFamily="34" charset="0"/>
                        </a:rPr>
                        <a:t>2</a:t>
                      </a:r>
                    </a:p>
                  </a:txBody>
                  <a:tcPr marL="84667" marR="84667" marT="42333" marB="42333">
                    <a:solidFill>
                      <a:schemeClr val="bg1">
                        <a:lumMod val="75000"/>
                      </a:schemeClr>
                    </a:solidFill>
                  </a:tcPr>
                </a:tc>
                <a:tc>
                  <a:txBody>
                    <a:bodyPr/>
                    <a:lstStyle/>
                    <a:p>
                      <a:pPr algn="ctr"/>
                      <a:r>
                        <a:rPr lang="fr-FR" sz="1300" dirty="0">
                          <a:latin typeface="Calibri" panose="020F0502020204030204" pitchFamily="34" charset="0"/>
                          <a:cs typeface="Calibri" panose="020F0502020204030204" pitchFamily="34" charset="0"/>
                        </a:rPr>
                        <a:t>2</a:t>
                      </a:r>
                    </a:p>
                  </a:txBody>
                  <a:tcPr marL="84667" marR="84667" marT="42333" marB="42333">
                    <a:solidFill>
                      <a:srgbClr val="00FF00"/>
                    </a:solidFill>
                  </a:tcPr>
                </a:tc>
                <a:tc>
                  <a:txBody>
                    <a:bodyPr/>
                    <a:lstStyle/>
                    <a:p>
                      <a:pPr algn="ctr"/>
                      <a:r>
                        <a:rPr lang="fr-FR" sz="1300" dirty="0">
                          <a:latin typeface="Calibri" panose="020F0502020204030204" pitchFamily="34" charset="0"/>
                          <a:cs typeface="Calibri" panose="020F0502020204030204" pitchFamily="34" charset="0"/>
                        </a:rPr>
                        <a:t>4</a:t>
                      </a:r>
                    </a:p>
                  </a:txBody>
                  <a:tcPr marL="84667" marR="84667" marT="42333" marB="42333">
                    <a:solidFill>
                      <a:srgbClr val="00FF00"/>
                    </a:solidFill>
                  </a:tcPr>
                </a:tc>
                <a:tc>
                  <a:txBody>
                    <a:bodyPr/>
                    <a:lstStyle/>
                    <a:p>
                      <a:pPr algn="ctr"/>
                      <a:r>
                        <a:rPr lang="fr-FR" sz="1300" dirty="0">
                          <a:latin typeface="Calibri" panose="020F0502020204030204" pitchFamily="34" charset="0"/>
                          <a:cs typeface="Calibri" panose="020F0502020204030204" pitchFamily="34" charset="0"/>
                        </a:rPr>
                        <a:t>6</a:t>
                      </a:r>
                    </a:p>
                  </a:txBody>
                  <a:tcPr marL="84667" marR="84667" marT="42333" marB="42333">
                    <a:solidFill>
                      <a:srgbClr val="FFFF00"/>
                    </a:solidFill>
                  </a:tcPr>
                </a:tc>
                <a:tc>
                  <a:txBody>
                    <a:bodyPr/>
                    <a:lstStyle/>
                    <a:p>
                      <a:pPr algn="ctr"/>
                      <a:r>
                        <a:rPr lang="fr-FR" sz="1300" dirty="0">
                          <a:latin typeface="Calibri" panose="020F0502020204030204" pitchFamily="34" charset="0"/>
                          <a:cs typeface="Calibri" panose="020F0502020204030204" pitchFamily="34" charset="0"/>
                        </a:rPr>
                        <a:t>8</a:t>
                      </a:r>
                    </a:p>
                  </a:txBody>
                  <a:tcPr marL="84667" marR="84667" marT="42333" marB="42333">
                    <a:solidFill>
                      <a:srgbClr val="FFFF00"/>
                    </a:solidFill>
                  </a:tcPr>
                </a:tc>
                <a:tc>
                  <a:txBody>
                    <a:bodyPr/>
                    <a:lstStyle/>
                    <a:p>
                      <a:pPr algn="ctr"/>
                      <a:r>
                        <a:rPr lang="fr-FR" sz="1300" dirty="0">
                          <a:latin typeface="Calibri" panose="020F0502020204030204" pitchFamily="34" charset="0"/>
                          <a:cs typeface="Calibri" panose="020F0502020204030204" pitchFamily="34" charset="0"/>
                        </a:rPr>
                        <a:t>10</a:t>
                      </a:r>
                    </a:p>
                  </a:txBody>
                  <a:tcPr marL="84667" marR="84667" marT="42333" marB="42333">
                    <a:solidFill>
                      <a:srgbClr val="FFFF00"/>
                    </a:solidFill>
                  </a:tcPr>
                </a:tc>
                <a:extLst>
                  <a:ext uri="{0D108BD9-81ED-4DB2-BD59-A6C34878D82A}">
                    <a16:rowId xmlns:a16="http://schemas.microsoft.com/office/drawing/2014/main" val="10003"/>
                  </a:ext>
                </a:extLst>
              </a:tr>
              <a:tr h="287867">
                <a:tc>
                  <a:txBody>
                    <a:bodyPr/>
                    <a:lstStyle/>
                    <a:p>
                      <a:pPr algn="ctr"/>
                      <a:r>
                        <a:rPr lang="fr-FR" sz="1300" dirty="0">
                          <a:latin typeface="Calibri" panose="020F0502020204030204" pitchFamily="34" charset="0"/>
                          <a:cs typeface="Calibri" panose="020F0502020204030204" pitchFamily="34" charset="0"/>
                        </a:rPr>
                        <a:t>1</a:t>
                      </a:r>
                    </a:p>
                  </a:txBody>
                  <a:tcPr marL="84667" marR="84667" marT="42333" marB="42333">
                    <a:solidFill>
                      <a:schemeClr val="bg1">
                        <a:lumMod val="75000"/>
                      </a:schemeClr>
                    </a:solidFill>
                  </a:tcPr>
                </a:tc>
                <a:tc>
                  <a:txBody>
                    <a:bodyPr/>
                    <a:lstStyle/>
                    <a:p>
                      <a:pPr algn="ctr"/>
                      <a:r>
                        <a:rPr lang="fr-FR" sz="1300" dirty="0">
                          <a:latin typeface="Calibri" panose="020F0502020204030204" pitchFamily="34" charset="0"/>
                          <a:cs typeface="Calibri" panose="020F0502020204030204" pitchFamily="34" charset="0"/>
                        </a:rPr>
                        <a:t>1</a:t>
                      </a:r>
                    </a:p>
                  </a:txBody>
                  <a:tcPr marL="84667" marR="84667" marT="42333" marB="42333">
                    <a:solidFill>
                      <a:srgbClr val="00FF00"/>
                    </a:solidFill>
                  </a:tcPr>
                </a:tc>
                <a:tc>
                  <a:txBody>
                    <a:bodyPr/>
                    <a:lstStyle/>
                    <a:p>
                      <a:pPr algn="ctr"/>
                      <a:r>
                        <a:rPr lang="fr-FR" sz="1300" dirty="0">
                          <a:latin typeface="Calibri" panose="020F0502020204030204" pitchFamily="34" charset="0"/>
                          <a:cs typeface="Calibri" panose="020F0502020204030204" pitchFamily="34" charset="0"/>
                        </a:rPr>
                        <a:t>2</a:t>
                      </a:r>
                    </a:p>
                  </a:txBody>
                  <a:tcPr marL="84667" marR="84667" marT="42333" marB="42333">
                    <a:solidFill>
                      <a:srgbClr val="00FF00"/>
                    </a:solidFill>
                  </a:tcPr>
                </a:tc>
                <a:tc>
                  <a:txBody>
                    <a:bodyPr/>
                    <a:lstStyle/>
                    <a:p>
                      <a:pPr algn="ctr"/>
                      <a:r>
                        <a:rPr lang="fr-FR" sz="1300" dirty="0">
                          <a:latin typeface="Calibri" panose="020F0502020204030204" pitchFamily="34" charset="0"/>
                          <a:cs typeface="Calibri" panose="020F0502020204030204" pitchFamily="34" charset="0"/>
                        </a:rPr>
                        <a:t>3</a:t>
                      </a:r>
                    </a:p>
                  </a:txBody>
                  <a:tcPr marL="84667" marR="84667" marT="42333" marB="42333">
                    <a:solidFill>
                      <a:srgbClr val="00FF00"/>
                    </a:solidFill>
                  </a:tcPr>
                </a:tc>
                <a:tc>
                  <a:txBody>
                    <a:bodyPr/>
                    <a:lstStyle/>
                    <a:p>
                      <a:pPr algn="ctr"/>
                      <a:r>
                        <a:rPr lang="fr-FR" sz="1300" dirty="0">
                          <a:latin typeface="Calibri" panose="020F0502020204030204" pitchFamily="34" charset="0"/>
                          <a:cs typeface="Calibri" panose="020F0502020204030204" pitchFamily="34" charset="0"/>
                        </a:rPr>
                        <a:t>4</a:t>
                      </a:r>
                    </a:p>
                  </a:txBody>
                  <a:tcPr marL="84667" marR="84667" marT="42333" marB="42333">
                    <a:solidFill>
                      <a:srgbClr val="00FF00"/>
                    </a:solidFill>
                  </a:tcPr>
                </a:tc>
                <a:tc>
                  <a:txBody>
                    <a:bodyPr/>
                    <a:lstStyle/>
                    <a:p>
                      <a:pPr algn="ctr"/>
                      <a:r>
                        <a:rPr lang="fr-FR" sz="1300" dirty="0">
                          <a:latin typeface="Calibri" panose="020F0502020204030204" pitchFamily="34" charset="0"/>
                          <a:cs typeface="Calibri" panose="020F0502020204030204" pitchFamily="34" charset="0"/>
                        </a:rPr>
                        <a:t>5</a:t>
                      </a:r>
                    </a:p>
                  </a:txBody>
                  <a:tcPr marL="84667" marR="84667" marT="42333" marB="42333">
                    <a:solidFill>
                      <a:srgbClr val="00FF00"/>
                    </a:solidFill>
                  </a:tcPr>
                </a:tc>
                <a:extLst>
                  <a:ext uri="{0D108BD9-81ED-4DB2-BD59-A6C34878D82A}">
                    <a16:rowId xmlns:a16="http://schemas.microsoft.com/office/drawing/2014/main" val="10004"/>
                  </a:ext>
                </a:extLst>
              </a:tr>
              <a:tr h="287867">
                <a:tc>
                  <a:txBody>
                    <a:bodyPr/>
                    <a:lstStyle/>
                    <a:p>
                      <a:pPr algn="ctr"/>
                      <a:endParaRPr lang="fr-FR" sz="1300" dirty="0">
                        <a:latin typeface="Calibri" panose="020F0502020204030204" pitchFamily="34" charset="0"/>
                        <a:cs typeface="Calibri" panose="020F0502020204030204" pitchFamily="34" charset="0"/>
                      </a:endParaRPr>
                    </a:p>
                  </a:txBody>
                  <a:tcPr marL="84667" marR="84667" marT="42333" marB="42333">
                    <a:solidFill>
                      <a:schemeClr val="bg1">
                        <a:lumMod val="75000"/>
                      </a:schemeClr>
                    </a:solidFill>
                  </a:tcPr>
                </a:tc>
                <a:tc>
                  <a:txBody>
                    <a:bodyPr/>
                    <a:lstStyle/>
                    <a:p>
                      <a:pPr algn="ctr"/>
                      <a:r>
                        <a:rPr lang="fr-FR" sz="1300" dirty="0">
                          <a:latin typeface="Calibri" panose="020F0502020204030204" pitchFamily="34" charset="0"/>
                          <a:cs typeface="Calibri" panose="020F0502020204030204" pitchFamily="34" charset="0"/>
                        </a:rPr>
                        <a:t>1</a:t>
                      </a:r>
                    </a:p>
                  </a:txBody>
                  <a:tcPr marL="84667" marR="84667" marT="42333" marB="42333">
                    <a:solidFill>
                      <a:schemeClr val="bg1">
                        <a:lumMod val="75000"/>
                      </a:schemeClr>
                    </a:solidFill>
                  </a:tcPr>
                </a:tc>
                <a:tc>
                  <a:txBody>
                    <a:bodyPr/>
                    <a:lstStyle/>
                    <a:p>
                      <a:pPr algn="ctr"/>
                      <a:r>
                        <a:rPr lang="fr-FR" sz="1300" dirty="0">
                          <a:latin typeface="Calibri" panose="020F0502020204030204" pitchFamily="34" charset="0"/>
                          <a:cs typeface="Calibri" panose="020F0502020204030204" pitchFamily="34" charset="0"/>
                        </a:rPr>
                        <a:t>2</a:t>
                      </a:r>
                    </a:p>
                  </a:txBody>
                  <a:tcPr marL="84667" marR="84667" marT="42333" marB="42333">
                    <a:solidFill>
                      <a:schemeClr val="bg1">
                        <a:lumMod val="75000"/>
                      </a:schemeClr>
                    </a:solidFill>
                  </a:tcPr>
                </a:tc>
                <a:tc>
                  <a:txBody>
                    <a:bodyPr/>
                    <a:lstStyle/>
                    <a:p>
                      <a:pPr algn="ctr"/>
                      <a:r>
                        <a:rPr lang="fr-FR" sz="1300" dirty="0">
                          <a:latin typeface="Calibri" panose="020F0502020204030204" pitchFamily="34" charset="0"/>
                          <a:cs typeface="Calibri" panose="020F0502020204030204" pitchFamily="34" charset="0"/>
                        </a:rPr>
                        <a:t>3</a:t>
                      </a:r>
                    </a:p>
                  </a:txBody>
                  <a:tcPr marL="84667" marR="84667" marT="42333" marB="42333">
                    <a:solidFill>
                      <a:schemeClr val="bg1">
                        <a:lumMod val="75000"/>
                      </a:schemeClr>
                    </a:solidFill>
                  </a:tcPr>
                </a:tc>
                <a:tc>
                  <a:txBody>
                    <a:bodyPr/>
                    <a:lstStyle/>
                    <a:p>
                      <a:pPr algn="ctr"/>
                      <a:r>
                        <a:rPr lang="fr-FR" sz="1300" dirty="0">
                          <a:latin typeface="Calibri" panose="020F0502020204030204" pitchFamily="34" charset="0"/>
                          <a:cs typeface="Calibri" panose="020F0502020204030204" pitchFamily="34" charset="0"/>
                        </a:rPr>
                        <a:t>4</a:t>
                      </a:r>
                    </a:p>
                  </a:txBody>
                  <a:tcPr marL="84667" marR="84667" marT="42333" marB="42333">
                    <a:solidFill>
                      <a:schemeClr val="bg1">
                        <a:lumMod val="75000"/>
                      </a:schemeClr>
                    </a:solidFill>
                  </a:tcPr>
                </a:tc>
                <a:tc>
                  <a:txBody>
                    <a:bodyPr/>
                    <a:lstStyle/>
                    <a:p>
                      <a:pPr algn="ctr"/>
                      <a:r>
                        <a:rPr lang="fr-FR" sz="1300" dirty="0">
                          <a:latin typeface="Calibri" panose="020F0502020204030204" pitchFamily="34" charset="0"/>
                          <a:cs typeface="Calibri" panose="020F0502020204030204" pitchFamily="34" charset="0"/>
                        </a:rPr>
                        <a:t>5</a:t>
                      </a:r>
                    </a:p>
                  </a:txBody>
                  <a:tcPr marL="84667" marR="84667" marT="42333" marB="42333">
                    <a:solidFill>
                      <a:schemeClr val="bg1">
                        <a:lumMod val="75000"/>
                      </a:schemeClr>
                    </a:solidFill>
                  </a:tcPr>
                </a:tc>
                <a:extLst>
                  <a:ext uri="{0D108BD9-81ED-4DB2-BD59-A6C34878D82A}">
                    <a16:rowId xmlns:a16="http://schemas.microsoft.com/office/drawing/2014/main" val="10005"/>
                  </a:ext>
                </a:extLst>
              </a:tr>
            </a:tbl>
          </a:graphicData>
        </a:graphic>
      </p:graphicFrame>
      <p:sp>
        <p:nvSpPr>
          <p:cNvPr id="5" name="Rectangle 4"/>
          <p:cNvSpPr/>
          <p:nvPr/>
        </p:nvSpPr>
        <p:spPr>
          <a:xfrm>
            <a:off x="8996120" y="3703485"/>
            <a:ext cx="829073" cy="276999"/>
          </a:xfrm>
          <a:prstGeom prst="rect">
            <a:avLst/>
          </a:prstGeom>
        </p:spPr>
        <p:txBody>
          <a:bodyPr wrap="none">
            <a:spAutoFit/>
          </a:bodyPr>
          <a:lstStyle/>
          <a:p>
            <a:r>
              <a:rPr lang="fr-FR" sz="1200" dirty="0">
                <a:cs typeface="Calibri" panose="020F0502020204030204" pitchFamily="34" charset="0"/>
              </a:rPr>
              <a:t>Urgence</a:t>
            </a:r>
          </a:p>
        </p:txBody>
      </p:sp>
      <p:sp>
        <p:nvSpPr>
          <p:cNvPr id="6" name="Rectangle 5"/>
          <p:cNvSpPr/>
          <p:nvPr/>
        </p:nvSpPr>
        <p:spPr>
          <a:xfrm>
            <a:off x="8583571" y="2544404"/>
            <a:ext cx="369332" cy="1087798"/>
          </a:xfrm>
          <a:prstGeom prst="rect">
            <a:avLst/>
          </a:prstGeom>
        </p:spPr>
        <p:txBody>
          <a:bodyPr vert="vert270" wrap="none">
            <a:spAutoFit/>
          </a:bodyPr>
          <a:lstStyle/>
          <a:p>
            <a:r>
              <a:rPr lang="fr-FR" sz="1200" dirty="0">
                <a:cs typeface="Calibri" panose="020F0502020204030204" pitchFamily="34" charset="0"/>
              </a:rPr>
              <a:t>Valeur Métier</a:t>
            </a:r>
          </a:p>
        </p:txBody>
      </p:sp>
      <p:graphicFrame>
        <p:nvGraphicFramePr>
          <p:cNvPr id="8" name="Espace réservé du contenu 17"/>
          <p:cNvGraphicFramePr>
            <a:graphicFrameLocks/>
          </p:cNvGraphicFramePr>
          <p:nvPr>
            <p:extLst>
              <p:ext uri="{D42A27DB-BD31-4B8C-83A1-F6EECF244321}">
                <p14:modId xmlns:p14="http://schemas.microsoft.com/office/powerpoint/2010/main" val="2661243288"/>
              </p:ext>
            </p:extLst>
          </p:nvPr>
        </p:nvGraphicFramePr>
        <p:xfrm>
          <a:off x="9008975" y="4051767"/>
          <a:ext cx="2945961" cy="2293904"/>
        </p:xfrm>
        <a:graphic>
          <a:graphicData uri="http://schemas.openxmlformats.org/drawingml/2006/table">
            <a:tbl>
              <a:tblPr bandRow="1">
                <a:tableStyleId>{5FD0F851-EC5A-4D38-B0AD-8093EC10F338}</a:tableStyleId>
              </a:tblPr>
              <a:tblGrid>
                <a:gridCol w="493640">
                  <a:extLst>
                    <a:ext uri="{9D8B030D-6E8A-4147-A177-3AD203B41FA5}">
                      <a16:colId xmlns:a16="http://schemas.microsoft.com/office/drawing/2014/main" val="20000"/>
                    </a:ext>
                  </a:extLst>
                </a:gridCol>
                <a:gridCol w="2452321">
                  <a:extLst>
                    <a:ext uri="{9D8B030D-6E8A-4147-A177-3AD203B41FA5}">
                      <a16:colId xmlns:a16="http://schemas.microsoft.com/office/drawing/2014/main" val="20001"/>
                    </a:ext>
                  </a:extLst>
                </a:gridCol>
              </a:tblGrid>
              <a:tr h="415200">
                <a:tc>
                  <a:txBody>
                    <a:bodyPr/>
                    <a:lstStyle/>
                    <a:p>
                      <a:r>
                        <a:rPr lang="fr-FR" sz="1200" dirty="0">
                          <a:latin typeface="+mn-lt"/>
                          <a:cs typeface="Calibri" panose="020F0502020204030204" pitchFamily="34" charset="0"/>
                        </a:rPr>
                        <a:t>25</a:t>
                      </a:r>
                    </a:p>
                  </a:txBody>
                  <a:tcPr marL="84667" marR="84667" marT="35278" marB="35278">
                    <a:solidFill>
                      <a:srgbClr val="FF0000"/>
                    </a:solidFill>
                  </a:tcPr>
                </a:tc>
                <a:tc>
                  <a:txBody>
                    <a:bodyPr/>
                    <a:lstStyle/>
                    <a:p>
                      <a:r>
                        <a:rPr lang="fr-FR" sz="1200" dirty="0">
                          <a:latin typeface="+mn-lt"/>
                          <a:cs typeface="Calibri" panose="020F0502020204030204" pitchFamily="34" charset="0"/>
                        </a:rPr>
                        <a:t>Critique</a:t>
                      </a:r>
                    </a:p>
                    <a:p>
                      <a:r>
                        <a:rPr lang="fr-FR" sz="1200" dirty="0">
                          <a:latin typeface="+mn-lt"/>
                          <a:cs typeface="Calibri" panose="020F0502020204030204" pitchFamily="34" charset="0"/>
                        </a:rPr>
                        <a:t>Doit</a:t>
                      </a:r>
                      <a:r>
                        <a:rPr lang="fr-FR" sz="1200" baseline="0" dirty="0">
                          <a:latin typeface="+mn-lt"/>
                          <a:cs typeface="Calibri" panose="020F0502020204030204" pitchFamily="34" charset="0"/>
                        </a:rPr>
                        <a:t> être fait immédiatement</a:t>
                      </a:r>
                    </a:p>
                  </a:txBody>
                  <a:tcPr marL="84667" marR="84667" marT="35278" marB="35278"/>
                </a:tc>
                <a:extLst>
                  <a:ext uri="{0D108BD9-81ED-4DB2-BD59-A6C34878D82A}">
                    <a16:rowId xmlns:a16="http://schemas.microsoft.com/office/drawing/2014/main" val="10000"/>
                  </a:ext>
                </a:extLst>
              </a:tr>
              <a:tr h="415200">
                <a:tc>
                  <a:txBody>
                    <a:bodyPr/>
                    <a:lstStyle/>
                    <a:p>
                      <a:r>
                        <a:rPr lang="fr-FR" sz="1200" dirty="0">
                          <a:latin typeface="+mn-lt"/>
                          <a:cs typeface="Calibri" panose="020F0502020204030204" pitchFamily="34" charset="0"/>
                        </a:rPr>
                        <a:t>15-20</a:t>
                      </a:r>
                    </a:p>
                  </a:txBody>
                  <a:tcPr marL="84667" marR="84667" marT="35278" marB="35278">
                    <a:solidFill>
                      <a:srgbClr val="FFC000"/>
                    </a:solidFill>
                  </a:tcPr>
                </a:tc>
                <a:tc>
                  <a:txBody>
                    <a:bodyPr/>
                    <a:lstStyle/>
                    <a:p>
                      <a:r>
                        <a:rPr lang="fr-FR" sz="1200" dirty="0">
                          <a:latin typeface="+mn-lt"/>
                          <a:cs typeface="Calibri" panose="020F0502020204030204" pitchFamily="34" charset="0"/>
                        </a:rPr>
                        <a:t>Important</a:t>
                      </a:r>
                    </a:p>
                    <a:p>
                      <a:r>
                        <a:rPr lang="fr-FR" sz="1200" dirty="0">
                          <a:latin typeface="+mn-lt"/>
                          <a:cs typeface="Calibri" panose="020F0502020204030204" pitchFamily="34" charset="0"/>
                        </a:rPr>
                        <a:t>A</a:t>
                      </a:r>
                      <a:r>
                        <a:rPr lang="fr-FR" sz="1200" baseline="0" dirty="0">
                          <a:latin typeface="+mn-lt"/>
                          <a:cs typeface="Calibri" panose="020F0502020204030204" pitchFamily="34" charset="0"/>
                        </a:rPr>
                        <a:t> inclure dans la prochaine itération</a:t>
                      </a:r>
                      <a:endParaRPr lang="fr-FR" sz="1200" dirty="0">
                        <a:latin typeface="+mn-lt"/>
                        <a:cs typeface="Calibri" panose="020F0502020204030204" pitchFamily="34" charset="0"/>
                      </a:endParaRPr>
                    </a:p>
                  </a:txBody>
                  <a:tcPr marL="84667" marR="84667" marT="35278" marB="35278"/>
                </a:tc>
                <a:extLst>
                  <a:ext uri="{0D108BD9-81ED-4DB2-BD59-A6C34878D82A}">
                    <a16:rowId xmlns:a16="http://schemas.microsoft.com/office/drawing/2014/main" val="10001"/>
                  </a:ext>
                </a:extLst>
              </a:tr>
              <a:tr h="594127">
                <a:tc>
                  <a:txBody>
                    <a:bodyPr/>
                    <a:lstStyle/>
                    <a:p>
                      <a:r>
                        <a:rPr lang="fr-FR" sz="1200" dirty="0">
                          <a:latin typeface="+mn-lt"/>
                          <a:cs typeface="Calibri" panose="020F0502020204030204" pitchFamily="34" charset="0"/>
                        </a:rPr>
                        <a:t>6-12</a:t>
                      </a:r>
                    </a:p>
                  </a:txBody>
                  <a:tcPr marL="84667" marR="84667" marT="35278" marB="35278">
                    <a:solidFill>
                      <a:srgbClr val="FFFF00"/>
                    </a:solidFill>
                  </a:tcPr>
                </a:tc>
                <a:tc>
                  <a:txBody>
                    <a:bodyPr/>
                    <a:lstStyle/>
                    <a:p>
                      <a:r>
                        <a:rPr lang="fr-FR" sz="1200" dirty="0">
                          <a:latin typeface="+mn-lt"/>
                          <a:cs typeface="Calibri" panose="020F0502020204030204" pitchFamily="34" charset="0"/>
                        </a:rPr>
                        <a:t>Modérément</a:t>
                      </a:r>
                      <a:r>
                        <a:rPr lang="fr-FR" sz="1200" baseline="0" dirty="0">
                          <a:latin typeface="+mn-lt"/>
                          <a:cs typeface="Calibri" panose="020F0502020204030204" pitchFamily="34" charset="0"/>
                        </a:rPr>
                        <a:t> important</a:t>
                      </a:r>
                    </a:p>
                    <a:p>
                      <a:r>
                        <a:rPr lang="fr-FR" sz="1200" baseline="0" dirty="0">
                          <a:latin typeface="+mn-lt"/>
                          <a:cs typeface="Calibri" panose="020F0502020204030204" pitchFamily="34" charset="0"/>
                        </a:rPr>
                        <a:t>A prévoir pour les 2-3 prochaines itérations</a:t>
                      </a:r>
                      <a:endParaRPr lang="fr-FR" sz="1200" dirty="0">
                        <a:latin typeface="+mn-lt"/>
                        <a:cs typeface="Calibri" panose="020F0502020204030204" pitchFamily="34" charset="0"/>
                      </a:endParaRPr>
                    </a:p>
                  </a:txBody>
                  <a:tcPr marL="84667" marR="84667" marT="35278" marB="35278"/>
                </a:tc>
                <a:extLst>
                  <a:ext uri="{0D108BD9-81ED-4DB2-BD59-A6C34878D82A}">
                    <a16:rowId xmlns:a16="http://schemas.microsoft.com/office/drawing/2014/main" val="10002"/>
                  </a:ext>
                </a:extLst>
              </a:tr>
              <a:tr h="594127">
                <a:tc>
                  <a:txBody>
                    <a:bodyPr/>
                    <a:lstStyle/>
                    <a:p>
                      <a:r>
                        <a:rPr lang="fr-FR" sz="1200" dirty="0">
                          <a:latin typeface="+mn-lt"/>
                          <a:cs typeface="Calibri" panose="020F0502020204030204" pitchFamily="34" charset="0"/>
                        </a:rPr>
                        <a:t>1-5</a:t>
                      </a:r>
                    </a:p>
                  </a:txBody>
                  <a:tcPr marL="84667" marR="84667" marT="35278" marB="35278">
                    <a:solidFill>
                      <a:srgbClr val="00FF00"/>
                    </a:solidFill>
                  </a:tcPr>
                </a:tc>
                <a:tc>
                  <a:txBody>
                    <a:bodyPr/>
                    <a:lstStyle/>
                    <a:p>
                      <a:r>
                        <a:rPr lang="fr-FR" sz="1200" dirty="0">
                          <a:latin typeface="+mn-lt"/>
                          <a:cs typeface="Calibri" panose="020F0502020204030204" pitchFamily="34" charset="0"/>
                        </a:rPr>
                        <a:t>Nice to have</a:t>
                      </a:r>
                    </a:p>
                    <a:p>
                      <a:r>
                        <a:rPr lang="fr-FR" sz="1200" dirty="0">
                          <a:latin typeface="+mn-lt"/>
                          <a:cs typeface="Calibri" panose="020F0502020204030204" pitchFamily="34" charset="0"/>
                        </a:rPr>
                        <a:t>Faible</a:t>
                      </a:r>
                      <a:r>
                        <a:rPr lang="fr-FR" sz="1200" baseline="0" dirty="0">
                          <a:latin typeface="+mn-lt"/>
                          <a:cs typeface="Calibri" panose="020F0502020204030204" pitchFamily="34" charset="0"/>
                        </a:rPr>
                        <a:t> priorité</a:t>
                      </a:r>
                    </a:p>
                    <a:p>
                      <a:r>
                        <a:rPr lang="fr-FR" sz="1200" baseline="0" dirty="0">
                          <a:latin typeface="+mn-lt"/>
                          <a:cs typeface="Calibri" panose="020F0502020204030204" pitchFamily="34" charset="0"/>
                        </a:rPr>
                        <a:t>Planification peu importante</a:t>
                      </a:r>
                      <a:endParaRPr lang="fr-FR" sz="1200" dirty="0">
                        <a:latin typeface="+mn-lt"/>
                        <a:cs typeface="Calibri" panose="020F0502020204030204" pitchFamily="34" charset="0"/>
                      </a:endParaRPr>
                    </a:p>
                  </a:txBody>
                  <a:tcPr marL="84667" marR="84667" marT="35278" marB="35278"/>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1124017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Comment prioriser sinon …</a:t>
            </a:r>
          </a:p>
        </p:txBody>
      </p:sp>
      <p:sp>
        <p:nvSpPr>
          <p:cNvPr id="3" name="Espace réservé du contenu 2"/>
          <p:cNvSpPr>
            <a:spLocks noGrp="1"/>
          </p:cNvSpPr>
          <p:nvPr>
            <p:ph idx="1"/>
          </p:nvPr>
        </p:nvSpPr>
        <p:spPr/>
        <p:txBody>
          <a:bodyPr>
            <a:normAutofit/>
          </a:bodyPr>
          <a:lstStyle/>
          <a:p>
            <a:pPr marL="342900" lvl="1" indent="-342900"/>
            <a:r>
              <a:rPr lang="fr-FR" sz="1800" b="1" dirty="0" err="1"/>
              <a:t>Bubble</a:t>
            </a:r>
            <a:r>
              <a:rPr lang="fr-FR" sz="1800" b="1" dirty="0"/>
              <a:t> sort</a:t>
            </a:r>
          </a:p>
          <a:p>
            <a:pPr marL="800100" lvl="3" indent="-342900"/>
            <a:r>
              <a:rPr lang="fr-FR" sz="1600" dirty="0"/>
              <a:t>On compare des éléments les uns aux autres, par paire d’éléments voisins</a:t>
            </a:r>
          </a:p>
          <a:p>
            <a:pPr marL="342900" lvl="1" indent="-342900"/>
            <a:endParaRPr lang="fr-FR" sz="1800" dirty="0"/>
          </a:p>
          <a:p>
            <a:pPr marL="342900" lvl="1" indent="-342900"/>
            <a:r>
              <a:rPr lang="fr-FR" sz="1800" b="1" dirty="0" err="1"/>
              <a:t>Buy</a:t>
            </a:r>
            <a:r>
              <a:rPr lang="fr-FR" sz="1800" b="1" dirty="0"/>
              <a:t> a </a:t>
            </a:r>
            <a:r>
              <a:rPr lang="fr-FR" sz="1800" b="1" dirty="0" err="1"/>
              <a:t>feature</a:t>
            </a:r>
            <a:r>
              <a:rPr lang="fr-FR" sz="1800" b="1" dirty="0"/>
              <a:t> </a:t>
            </a:r>
          </a:p>
          <a:p>
            <a:pPr marL="800100" lvl="3" indent="-342900"/>
            <a:r>
              <a:rPr lang="fr-FR" sz="1600" dirty="0"/>
              <a:t>Combien de points sur ma réserve de 1000 points dois-je attribuer à cette fonctionnalité  ?</a:t>
            </a:r>
          </a:p>
          <a:p>
            <a:pPr marL="342900" lvl="1" indent="-342900"/>
            <a:endParaRPr lang="fr-FR" sz="1800" dirty="0"/>
          </a:p>
          <a:p>
            <a:pPr marL="342900" lvl="1" indent="-342900"/>
            <a:r>
              <a:rPr lang="fr-FR" sz="1800" b="1" dirty="0"/>
              <a:t>Le canot de sauvetage</a:t>
            </a:r>
          </a:p>
          <a:p>
            <a:pPr marL="800100" lvl="3" indent="-342900"/>
            <a:r>
              <a:rPr lang="fr-FR" sz="1600" dirty="0"/>
              <a:t>On identifie l’élément le moins important, puis le suivant….</a:t>
            </a:r>
          </a:p>
          <a:p>
            <a:endParaRPr lang="fr-FR" dirty="0"/>
          </a:p>
        </p:txBody>
      </p:sp>
      <p:pic>
        <p:nvPicPr>
          <p:cNvPr id="4" name="Image 3"/>
          <p:cNvPicPr>
            <a:picLocks noChangeAspect="1"/>
          </p:cNvPicPr>
          <p:nvPr/>
        </p:nvPicPr>
        <p:blipFill rotWithShape="1">
          <a:blip r:embed="rId2"/>
          <a:srcRect r="37252"/>
          <a:stretch/>
        </p:blipFill>
        <p:spPr>
          <a:xfrm flipH="1">
            <a:off x="1442037" y="1914236"/>
            <a:ext cx="1001508" cy="884864"/>
          </a:xfrm>
          <a:prstGeom prst="rect">
            <a:avLst/>
          </a:prstGeom>
        </p:spPr>
      </p:pic>
      <p:pic>
        <p:nvPicPr>
          <p:cNvPr id="5" name="Picture 2" descr="Résultat de recherche d'images pour &quot;canot de sauvetage&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409" y="4737233"/>
            <a:ext cx="1224136" cy="866523"/>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a:blip r:embed="rId4"/>
          <a:stretch>
            <a:fillRect/>
          </a:stretch>
        </p:blipFill>
        <p:spPr>
          <a:xfrm>
            <a:off x="1152375" y="3381712"/>
            <a:ext cx="1436837" cy="763673"/>
          </a:xfrm>
          <a:prstGeom prst="rect">
            <a:avLst/>
          </a:prstGeom>
        </p:spPr>
      </p:pic>
    </p:spTree>
    <p:extLst>
      <p:ext uri="{BB962C8B-B14F-4D97-AF65-F5344CB8AC3E}">
        <p14:creationId xmlns:p14="http://schemas.microsoft.com/office/powerpoint/2010/main" val="38286711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évènements</a:t>
            </a:r>
          </a:p>
        </p:txBody>
      </p:sp>
      <p:sp>
        <p:nvSpPr>
          <p:cNvPr id="3" name="Espace réservé du texte 2"/>
          <p:cNvSpPr>
            <a:spLocks noGrp="1"/>
          </p:cNvSpPr>
          <p:nvPr>
            <p:ph type="body" idx="1"/>
          </p:nvPr>
        </p:nvSpPr>
        <p:spPr/>
        <p:txBody>
          <a:bodyPr/>
          <a:lstStyle/>
          <a:p>
            <a:r>
              <a:rPr lang="fr-FR" dirty="0"/>
              <a:t>Scrum</a:t>
            </a:r>
          </a:p>
        </p:txBody>
      </p:sp>
      <p:grpSp>
        <p:nvGrpSpPr>
          <p:cNvPr id="6" name="Groupe 5"/>
          <p:cNvGrpSpPr/>
          <p:nvPr/>
        </p:nvGrpSpPr>
        <p:grpSpPr>
          <a:xfrm>
            <a:off x="11136560" y="142924"/>
            <a:ext cx="817216" cy="847348"/>
            <a:chOff x="1183362" y="4146094"/>
            <a:chExt cx="2495550" cy="2088400"/>
          </a:xfrm>
        </p:grpSpPr>
        <p:pic>
          <p:nvPicPr>
            <p:cNvPr id="7" name="Image 6"/>
            <p:cNvPicPr>
              <a:picLocks noChangeAspect="1"/>
            </p:cNvPicPr>
            <p:nvPr/>
          </p:nvPicPr>
          <p:blipFill>
            <a:blip r:embed="rId2"/>
            <a:stretch>
              <a:fillRect/>
            </a:stretch>
          </p:blipFill>
          <p:spPr>
            <a:xfrm>
              <a:off x="1183362" y="4367594"/>
              <a:ext cx="2495550" cy="1866900"/>
            </a:xfrm>
            <a:prstGeom prst="rect">
              <a:avLst/>
            </a:prstGeom>
          </p:spPr>
        </p:pic>
        <p:pic>
          <p:nvPicPr>
            <p:cNvPr id="8" name="Image 7"/>
            <p:cNvPicPr>
              <a:picLocks noChangeAspect="1"/>
            </p:cNvPicPr>
            <p:nvPr/>
          </p:nvPicPr>
          <p:blipFill>
            <a:blip r:embed="rId3"/>
            <a:stretch>
              <a:fillRect/>
            </a:stretch>
          </p:blipFill>
          <p:spPr>
            <a:xfrm>
              <a:off x="1786880" y="4146094"/>
              <a:ext cx="587223" cy="564043"/>
            </a:xfrm>
            <a:prstGeom prst="rect">
              <a:avLst/>
            </a:prstGeom>
          </p:spPr>
        </p:pic>
      </p:grpSp>
      <p:grpSp>
        <p:nvGrpSpPr>
          <p:cNvPr id="9" name="Groupe 8"/>
          <p:cNvGrpSpPr/>
          <p:nvPr/>
        </p:nvGrpSpPr>
        <p:grpSpPr>
          <a:xfrm>
            <a:off x="9183068" y="2680201"/>
            <a:ext cx="1743549" cy="1710327"/>
            <a:chOff x="1183362" y="4146094"/>
            <a:chExt cx="2495550" cy="2088400"/>
          </a:xfrm>
        </p:grpSpPr>
        <p:pic>
          <p:nvPicPr>
            <p:cNvPr id="10" name="Image 9"/>
            <p:cNvPicPr>
              <a:picLocks noChangeAspect="1"/>
            </p:cNvPicPr>
            <p:nvPr/>
          </p:nvPicPr>
          <p:blipFill>
            <a:blip r:embed="rId2"/>
            <a:stretch>
              <a:fillRect/>
            </a:stretch>
          </p:blipFill>
          <p:spPr>
            <a:xfrm>
              <a:off x="1183362" y="4367594"/>
              <a:ext cx="2495550" cy="1866900"/>
            </a:xfrm>
            <a:prstGeom prst="rect">
              <a:avLst/>
            </a:prstGeom>
          </p:spPr>
        </p:pic>
        <p:pic>
          <p:nvPicPr>
            <p:cNvPr id="11" name="Image 10"/>
            <p:cNvPicPr>
              <a:picLocks noChangeAspect="1"/>
            </p:cNvPicPr>
            <p:nvPr/>
          </p:nvPicPr>
          <p:blipFill>
            <a:blip r:embed="rId3"/>
            <a:stretch>
              <a:fillRect/>
            </a:stretch>
          </p:blipFill>
          <p:spPr>
            <a:xfrm>
              <a:off x="1786880" y="4146094"/>
              <a:ext cx="587223" cy="564043"/>
            </a:xfrm>
            <a:prstGeom prst="rect">
              <a:avLst/>
            </a:prstGeom>
          </p:spPr>
        </p:pic>
      </p:grpSp>
    </p:spTree>
    <p:extLst>
      <p:ext uri="{BB962C8B-B14F-4D97-AF65-F5344CB8AC3E}">
        <p14:creationId xmlns:p14="http://schemas.microsoft.com/office/powerpoint/2010/main" val="10743765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Sprint Planning</a:t>
            </a:r>
          </a:p>
        </p:txBody>
      </p:sp>
      <p:pic>
        <p:nvPicPr>
          <p:cNvPr id="4" name="Image 3"/>
          <p:cNvPicPr>
            <a:picLocks noChangeAspect="1"/>
          </p:cNvPicPr>
          <p:nvPr/>
        </p:nvPicPr>
        <p:blipFill>
          <a:blip r:embed="rId3"/>
          <a:stretch>
            <a:fillRect/>
          </a:stretch>
        </p:blipFill>
        <p:spPr>
          <a:xfrm>
            <a:off x="3082204" y="1786512"/>
            <a:ext cx="8410575" cy="4467225"/>
          </a:xfrm>
          <a:prstGeom prst="rect">
            <a:avLst/>
          </a:prstGeom>
        </p:spPr>
      </p:pic>
      <p:grpSp>
        <p:nvGrpSpPr>
          <p:cNvPr id="5" name="Groupe 4"/>
          <p:cNvGrpSpPr/>
          <p:nvPr/>
        </p:nvGrpSpPr>
        <p:grpSpPr>
          <a:xfrm>
            <a:off x="11136560" y="142924"/>
            <a:ext cx="817216" cy="847348"/>
            <a:chOff x="1183362" y="4146094"/>
            <a:chExt cx="2495550" cy="2088400"/>
          </a:xfrm>
        </p:grpSpPr>
        <p:pic>
          <p:nvPicPr>
            <p:cNvPr id="6" name="Image 5"/>
            <p:cNvPicPr>
              <a:picLocks noChangeAspect="1"/>
            </p:cNvPicPr>
            <p:nvPr/>
          </p:nvPicPr>
          <p:blipFill>
            <a:blip r:embed="rId4"/>
            <a:stretch>
              <a:fillRect/>
            </a:stretch>
          </p:blipFill>
          <p:spPr>
            <a:xfrm>
              <a:off x="1183362" y="4367594"/>
              <a:ext cx="2495550" cy="1866900"/>
            </a:xfrm>
            <a:prstGeom prst="rect">
              <a:avLst/>
            </a:prstGeom>
          </p:spPr>
        </p:pic>
        <p:pic>
          <p:nvPicPr>
            <p:cNvPr id="7" name="Image 6"/>
            <p:cNvPicPr>
              <a:picLocks noChangeAspect="1"/>
            </p:cNvPicPr>
            <p:nvPr/>
          </p:nvPicPr>
          <p:blipFill>
            <a:blip r:embed="rId5"/>
            <a:stretch>
              <a:fillRect/>
            </a:stretch>
          </p:blipFill>
          <p:spPr>
            <a:xfrm>
              <a:off x="1786880" y="4146094"/>
              <a:ext cx="587223" cy="564043"/>
            </a:xfrm>
            <a:prstGeom prst="rect">
              <a:avLst/>
            </a:prstGeom>
          </p:spPr>
        </p:pic>
      </p:grpSp>
    </p:spTree>
    <p:extLst>
      <p:ext uri="{BB962C8B-B14F-4D97-AF65-F5344CB8AC3E}">
        <p14:creationId xmlns:p14="http://schemas.microsoft.com/office/powerpoint/2010/main" val="39002857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En réalité </a:t>
            </a:r>
          </a:p>
        </p:txBody>
      </p:sp>
      <p:pic>
        <p:nvPicPr>
          <p:cNvPr id="4" name="Image 3"/>
          <p:cNvPicPr>
            <a:picLocks noChangeAspect="1"/>
          </p:cNvPicPr>
          <p:nvPr/>
        </p:nvPicPr>
        <p:blipFill>
          <a:blip r:embed="rId2"/>
          <a:stretch>
            <a:fillRect/>
          </a:stretch>
        </p:blipFill>
        <p:spPr>
          <a:xfrm>
            <a:off x="3661328" y="1656687"/>
            <a:ext cx="6774879" cy="4598269"/>
          </a:xfrm>
          <a:prstGeom prst="rect">
            <a:avLst/>
          </a:prstGeom>
        </p:spPr>
      </p:pic>
    </p:spTree>
    <p:extLst>
      <p:ext uri="{BB962C8B-B14F-4D97-AF65-F5344CB8AC3E}">
        <p14:creationId xmlns:p14="http://schemas.microsoft.com/office/powerpoint/2010/main" val="34595644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Sprint</a:t>
            </a:r>
          </a:p>
        </p:txBody>
      </p:sp>
      <p:sp>
        <p:nvSpPr>
          <p:cNvPr id="3" name="Espace réservé du contenu 2"/>
          <p:cNvSpPr>
            <a:spLocks noGrp="1"/>
          </p:cNvSpPr>
          <p:nvPr>
            <p:ph idx="1"/>
          </p:nvPr>
        </p:nvSpPr>
        <p:spPr/>
        <p:txBody>
          <a:bodyPr>
            <a:normAutofit lnSpcReduction="10000"/>
          </a:bodyPr>
          <a:lstStyle/>
          <a:p>
            <a:r>
              <a:rPr lang="fr-FR" dirty="0"/>
              <a:t>Durée </a:t>
            </a:r>
          </a:p>
          <a:p>
            <a:pPr lvl="1"/>
            <a:r>
              <a:rPr lang="fr-FR" dirty="0"/>
              <a:t>En moyenne de 1 à 4 semaines</a:t>
            </a:r>
          </a:p>
          <a:p>
            <a:r>
              <a:rPr lang="fr-FR" dirty="0"/>
              <a:t>Scope</a:t>
            </a:r>
          </a:p>
          <a:p>
            <a:pPr lvl="1"/>
            <a:r>
              <a:rPr lang="fr-FR" dirty="0"/>
              <a:t>Contenu du sprint fixé dès le démarrage</a:t>
            </a:r>
          </a:p>
          <a:p>
            <a:r>
              <a:rPr lang="fr-FR" dirty="0"/>
              <a:t>Stabilité</a:t>
            </a:r>
          </a:p>
          <a:p>
            <a:pPr lvl="1"/>
            <a:r>
              <a:rPr lang="fr-FR" dirty="0"/>
              <a:t>Eviter toute modification. Préférer les repousser dans le sprint suivant.</a:t>
            </a:r>
          </a:p>
          <a:p>
            <a:r>
              <a:rPr lang="fr-FR" dirty="0"/>
              <a:t>Valeur</a:t>
            </a:r>
          </a:p>
          <a:p>
            <a:pPr lvl="1"/>
            <a:r>
              <a:rPr lang="fr-FR" dirty="0"/>
              <a:t>Chaque sprint doit ajouter de la valeur au produit</a:t>
            </a:r>
          </a:p>
          <a:p>
            <a:r>
              <a:rPr lang="fr-FR" dirty="0"/>
              <a:t>Produit</a:t>
            </a:r>
          </a:p>
          <a:p>
            <a:pPr lvl="1"/>
            <a:r>
              <a:rPr lang="fr-FR" dirty="0"/>
              <a:t>Potentiellement livrable</a:t>
            </a:r>
          </a:p>
          <a:p>
            <a:pPr marL="457200" lvl="1" indent="0">
              <a:buNone/>
            </a:pPr>
            <a:endParaRPr lang="fr-FR" dirty="0"/>
          </a:p>
        </p:txBody>
      </p:sp>
      <p:grpSp>
        <p:nvGrpSpPr>
          <p:cNvPr id="4" name="Groupe 3"/>
          <p:cNvGrpSpPr/>
          <p:nvPr/>
        </p:nvGrpSpPr>
        <p:grpSpPr>
          <a:xfrm>
            <a:off x="11136560" y="142924"/>
            <a:ext cx="817216" cy="847348"/>
            <a:chOff x="1183362" y="4146094"/>
            <a:chExt cx="2495550" cy="2088400"/>
          </a:xfrm>
        </p:grpSpPr>
        <p:pic>
          <p:nvPicPr>
            <p:cNvPr id="5" name="Image 4"/>
            <p:cNvPicPr>
              <a:picLocks noChangeAspect="1"/>
            </p:cNvPicPr>
            <p:nvPr/>
          </p:nvPicPr>
          <p:blipFill>
            <a:blip r:embed="rId2"/>
            <a:stretch>
              <a:fillRect/>
            </a:stretch>
          </p:blipFill>
          <p:spPr>
            <a:xfrm>
              <a:off x="1183362" y="4367594"/>
              <a:ext cx="2495550" cy="1866900"/>
            </a:xfrm>
            <a:prstGeom prst="rect">
              <a:avLst/>
            </a:prstGeom>
          </p:spPr>
        </p:pic>
        <p:pic>
          <p:nvPicPr>
            <p:cNvPr id="6" name="Image 5"/>
            <p:cNvPicPr>
              <a:picLocks noChangeAspect="1"/>
            </p:cNvPicPr>
            <p:nvPr/>
          </p:nvPicPr>
          <p:blipFill>
            <a:blip r:embed="rId3"/>
            <a:stretch>
              <a:fillRect/>
            </a:stretch>
          </p:blipFill>
          <p:spPr>
            <a:xfrm>
              <a:off x="1786880" y="4146094"/>
              <a:ext cx="587223" cy="564043"/>
            </a:xfrm>
            <a:prstGeom prst="rect">
              <a:avLst/>
            </a:prstGeom>
          </p:spPr>
        </p:pic>
      </p:grpSp>
    </p:spTree>
    <p:extLst>
      <p:ext uri="{BB962C8B-B14F-4D97-AF65-F5344CB8AC3E}">
        <p14:creationId xmlns:p14="http://schemas.microsoft.com/office/powerpoint/2010/main" val="22392257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Daily </a:t>
            </a:r>
            <a:r>
              <a:rPr lang="fr-FR" dirty="0" err="1"/>
              <a:t>Scrum</a:t>
            </a:r>
            <a:endParaRPr lang="fr-FR" dirty="0"/>
          </a:p>
        </p:txBody>
      </p:sp>
      <p:sp>
        <p:nvSpPr>
          <p:cNvPr id="3" name="Espace réservé du contenu 2"/>
          <p:cNvSpPr>
            <a:spLocks noGrp="1"/>
          </p:cNvSpPr>
          <p:nvPr>
            <p:ph idx="1"/>
          </p:nvPr>
        </p:nvSpPr>
        <p:spPr/>
        <p:txBody>
          <a:bodyPr/>
          <a:lstStyle/>
          <a:p>
            <a:r>
              <a:rPr lang="fr-FR" dirty="0"/>
              <a:t>3 questions à se poser :</a:t>
            </a:r>
          </a:p>
          <a:p>
            <a:pPr lvl="1"/>
            <a:r>
              <a:rPr lang="fr-FR" dirty="0"/>
              <a:t>Sur quoi ai-je travaillé hier ?</a:t>
            </a:r>
          </a:p>
          <a:p>
            <a:pPr lvl="1"/>
            <a:r>
              <a:rPr lang="fr-FR" dirty="0"/>
              <a:t>Qu’ai-je prévu de faire aujourd’hui ?</a:t>
            </a:r>
          </a:p>
          <a:p>
            <a:pPr lvl="1"/>
            <a:r>
              <a:rPr lang="fr-FR" dirty="0"/>
              <a:t>Des obstacles sur ma route ?</a:t>
            </a:r>
          </a:p>
          <a:p>
            <a:endParaRPr lang="fr-FR" dirty="0"/>
          </a:p>
          <a:p>
            <a:r>
              <a:rPr lang="fr-FR" dirty="0"/>
              <a:t>Quelques règles de bases :</a:t>
            </a:r>
          </a:p>
          <a:p>
            <a:pPr lvl="1"/>
            <a:r>
              <a:rPr lang="fr-FR" dirty="0"/>
              <a:t>Fait par l’équipe et pour l’équipe (SM et PO spectateurs)</a:t>
            </a:r>
          </a:p>
          <a:p>
            <a:pPr lvl="1"/>
            <a:r>
              <a:rPr lang="fr-FR" dirty="0"/>
              <a:t>Moment de partage, pas de </a:t>
            </a:r>
            <a:r>
              <a:rPr lang="fr-FR" dirty="0" err="1"/>
              <a:t>reporting</a:t>
            </a:r>
            <a:endParaRPr lang="fr-FR" dirty="0"/>
          </a:p>
          <a:p>
            <a:pPr lvl="1"/>
            <a:r>
              <a:rPr lang="fr-FR" dirty="0"/>
              <a:t>Tous debout, pas plus de 15 min</a:t>
            </a:r>
          </a:p>
          <a:p>
            <a:pPr lvl="1"/>
            <a:r>
              <a:rPr lang="fr-FR" dirty="0"/>
              <a:t>Même heure, même lieu, tous les jours</a:t>
            </a:r>
          </a:p>
          <a:p>
            <a:endParaRPr lang="fr-FR" dirty="0"/>
          </a:p>
          <a:p>
            <a:endParaRPr lang="fr-FR" dirty="0"/>
          </a:p>
          <a:p>
            <a:pPr lvl="1"/>
            <a:endParaRPr lang="fr-FR" dirty="0"/>
          </a:p>
          <a:p>
            <a:pPr lvl="1"/>
            <a:endParaRPr lang="fr-FR" dirty="0"/>
          </a:p>
        </p:txBody>
      </p:sp>
      <p:pic>
        <p:nvPicPr>
          <p:cNvPr id="4" name="Image 3"/>
          <p:cNvPicPr>
            <a:picLocks noChangeAspect="1"/>
          </p:cNvPicPr>
          <p:nvPr/>
        </p:nvPicPr>
        <p:blipFill>
          <a:blip r:embed="rId2"/>
          <a:stretch>
            <a:fillRect/>
          </a:stretch>
        </p:blipFill>
        <p:spPr>
          <a:xfrm>
            <a:off x="7514235" y="1780968"/>
            <a:ext cx="3819959" cy="2401274"/>
          </a:xfrm>
          <a:prstGeom prst="rect">
            <a:avLst/>
          </a:prstGeom>
        </p:spPr>
      </p:pic>
      <p:grpSp>
        <p:nvGrpSpPr>
          <p:cNvPr id="5" name="Groupe 4"/>
          <p:cNvGrpSpPr/>
          <p:nvPr/>
        </p:nvGrpSpPr>
        <p:grpSpPr>
          <a:xfrm>
            <a:off x="11136560" y="142924"/>
            <a:ext cx="817216" cy="847348"/>
            <a:chOff x="1183362" y="4146094"/>
            <a:chExt cx="2495550" cy="2088400"/>
          </a:xfrm>
        </p:grpSpPr>
        <p:pic>
          <p:nvPicPr>
            <p:cNvPr id="6" name="Image 5"/>
            <p:cNvPicPr>
              <a:picLocks noChangeAspect="1"/>
            </p:cNvPicPr>
            <p:nvPr/>
          </p:nvPicPr>
          <p:blipFill>
            <a:blip r:embed="rId3"/>
            <a:stretch>
              <a:fillRect/>
            </a:stretch>
          </p:blipFill>
          <p:spPr>
            <a:xfrm>
              <a:off x="1183362" y="4367594"/>
              <a:ext cx="2495550" cy="1866900"/>
            </a:xfrm>
            <a:prstGeom prst="rect">
              <a:avLst/>
            </a:prstGeom>
          </p:spPr>
        </p:pic>
        <p:pic>
          <p:nvPicPr>
            <p:cNvPr id="7" name="Image 6"/>
            <p:cNvPicPr>
              <a:picLocks noChangeAspect="1"/>
            </p:cNvPicPr>
            <p:nvPr/>
          </p:nvPicPr>
          <p:blipFill>
            <a:blip r:embed="rId4"/>
            <a:stretch>
              <a:fillRect/>
            </a:stretch>
          </p:blipFill>
          <p:spPr>
            <a:xfrm>
              <a:off x="1786880" y="4146094"/>
              <a:ext cx="587223" cy="564043"/>
            </a:xfrm>
            <a:prstGeom prst="rect">
              <a:avLst/>
            </a:prstGeom>
          </p:spPr>
        </p:pic>
      </p:grpSp>
    </p:spTree>
    <p:extLst>
      <p:ext uri="{BB962C8B-B14F-4D97-AF65-F5344CB8AC3E}">
        <p14:creationId xmlns:p14="http://schemas.microsoft.com/office/powerpoint/2010/main" val="17858379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Sprint </a:t>
            </a:r>
            <a:r>
              <a:rPr lang="fr-FR" dirty="0" err="1"/>
              <a:t>Review</a:t>
            </a:r>
            <a:r>
              <a:rPr lang="fr-FR" dirty="0"/>
              <a:t> : démo</a:t>
            </a:r>
          </a:p>
        </p:txBody>
      </p:sp>
      <p:sp>
        <p:nvSpPr>
          <p:cNvPr id="3" name="Espace réservé du contenu 2"/>
          <p:cNvSpPr>
            <a:spLocks noGrp="1"/>
          </p:cNvSpPr>
          <p:nvPr>
            <p:ph idx="1"/>
          </p:nvPr>
        </p:nvSpPr>
        <p:spPr/>
        <p:txBody>
          <a:bodyPr/>
          <a:lstStyle/>
          <a:p>
            <a:r>
              <a:rPr lang="fr-FR" dirty="0"/>
              <a:t>Démonstration du produit réalisé par l’équipe durant le sprint</a:t>
            </a:r>
          </a:p>
          <a:p>
            <a:pPr lvl="1"/>
            <a:r>
              <a:rPr lang="fr-FR" dirty="0"/>
              <a:t>Visibilité</a:t>
            </a:r>
          </a:p>
          <a:p>
            <a:r>
              <a:rPr lang="fr-FR" dirty="0"/>
              <a:t>Feedback immédiat</a:t>
            </a:r>
          </a:p>
          <a:p>
            <a:pPr lvl="1"/>
            <a:r>
              <a:rPr lang="fr-FR" dirty="0"/>
              <a:t>Amélioration</a:t>
            </a:r>
          </a:p>
          <a:p>
            <a:r>
              <a:rPr lang="fr-FR" dirty="0"/>
              <a:t>Moment de partage privilégié entre l’équipe et les parties prenantes</a:t>
            </a:r>
          </a:p>
          <a:p>
            <a:pPr lvl="1"/>
            <a:r>
              <a:rPr lang="fr-FR" dirty="0"/>
              <a:t>Communication</a:t>
            </a:r>
          </a:p>
          <a:p>
            <a:endParaRPr lang="fr-FR" dirty="0"/>
          </a:p>
        </p:txBody>
      </p:sp>
      <p:grpSp>
        <p:nvGrpSpPr>
          <p:cNvPr id="4" name="Groupe 3"/>
          <p:cNvGrpSpPr/>
          <p:nvPr/>
        </p:nvGrpSpPr>
        <p:grpSpPr>
          <a:xfrm>
            <a:off x="11136560" y="142924"/>
            <a:ext cx="817216" cy="847348"/>
            <a:chOff x="1183362" y="4146094"/>
            <a:chExt cx="2495550" cy="2088400"/>
          </a:xfrm>
        </p:grpSpPr>
        <p:pic>
          <p:nvPicPr>
            <p:cNvPr id="5" name="Image 4"/>
            <p:cNvPicPr>
              <a:picLocks noChangeAspect="1"/>
            </p:cNvPicPr>
            <p:nvPr/>
          </p:nvPicPr>
          <p:blipFill>
            <a:blip r:embed="rId2"/>
            <a:stretch>
              <a:fillRect/>
            </a:stretch>
          </p:blipFill>
          <p:spPr>
            <a:xfrm>
              <a:off x="1183362" y="4367594"/>
              <a:ext cx="2495550" cy="1866900"/>
            </a:xfrm>
            <a:prstGeom prst="rect">
              <a:avLst/>
            </a:prstGeom>
          </p:spPr>
        </p:pic>
        <p:pic>
          <p:nvPicPr>
            <p:cNvPr id="6" name="Image 5"/>
            <p:cNvPicPr>
              <a:picLocks noChangeAspect="1"/>
            </p:cNvPicPr>
            <p:nvPr/>
          </p:nvPicPr>
          <p:blipFill>
            <a:blip r:embed="rId3"/>
            <a:stretch>
              <a:fillRect/>
            </a:stretch>
          </p:blipFill>
          <p:spPr>
            <a:xfrm>
              <a:off x="1786880" y="4146094"/>
              <a:ext cx="587223" cy="564043"/>
            </a:xfrm>
            <a:prstGeom prst="rect">
              <a:avLst/>
            </a:prstGeom>
          </p:spPr>
        </p:pic>
      </p:grpSp>
      <p:pic>
        <p:nvPicPr>
          <p:cNvPr id="10" name="Image 9"/>
          <p:cNvPicPr>
            <a:picLocks noChangeAspect="1"/>
          </p:cNvPicPr>
          <p:nvPr/>
        </p:nvPicPr>
        <p:blipFill>
          <a:blip r:embed="rId4"/>
          <a:stretch>
            <a:fillRect/>
          </a:stretch>
        </p:blipFill>
        <p:spPr>
          <a:xfrm>
            <a:off x="8772809" y="4356728"/>
            <a:ext cx="2317028" cy="1682650"/>
          </a:xfrm>
          <a:prstGeom prst="rect">
            <a:avLst/>
          </a:prstGeom>
        </p:spPr>
      </p:pic>
      <p:sp>
        <p:nvSpPr>
          <p:cNvPr id="11" name="ZoneTexte 10"/>
          <p:cNvSpPr txBox="1"/>
          <p:nvPr/>
        </p:nvSpPr>
        <p:spPr>
          <a:xfrm>
            <a:off x="8753969" y="6009369"/>
            <a:ext cx="2382591" cy="523220"/>
          </a:xfrm>
          <a:prstGeom prst="rect">
            <a:avLst/>
          </a:prstGeom>
          <a:noFill/>
        </p:spPr>
        <p:txBody>
          <a:bodyPr wrap="square" rtlCol="0">
            <a:spAutoFit/>
          </a:bodyPr>
          <a:lstStyle/>
          <a:p>
            <a:pPr algn="ctr"/>
            <a:r>
              <a:rPr lang="fr-FR" sz="1400" dirty="0"/>
              <a:t>Représentant business, utilisateurs finaux, etc…</a:t>
            </a:r>
          </a:p>
        </p:txBody>
      </p:sp>
      <p:pic>
        <p:nvPicPr>
          <p:cNvPr id="12" name="Image 11"/>
          <p:cNvPicPr>
            <a:picLocks noChangeAspect="1"/>
          </p:cNvPicPr>
          <p:nvPr/>
        </p:nvPicPr>
        <p:blipFill>
          <a:blip r:embed="rId5"/>
          <a:stretch>
            <a:fillRect/>
          </a:stretch>
        </p:blipFill>
        <p:spPr>
          <a:xfrm>
            <a:off x="6047800" y="4482450"/>
            <a:ext cx="1707429" cy="2050139"/>
          </a:xfrm>
          <a:prstGeom prst="rect">
            <a:avLst/>
          </a:prstGeom>
        </p:spPr>
      </p:pic>
      <p:pic>
        <p:nvPicPr>
          <p:cNvPr id="13" name="Imag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6003" y="4566639"/>
            <a:ext cx="2286418" cy="1965950"/>
          </a:xfrm>
          <a:prstGeom prst="rect">
            <a:avLst/>
          </a:prstGeom>
        </p:spPr>
      </p:pic>
      <p:pic>
        <p:nvPicPr>
          <p:cNvPr id="14" name="Imag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71543" y="4662908"/>
            <a:ext cx="1861482" cy="1773412"/>
          </a:xfrm>
          <a:prstGeom prst="rect">
            <a:avLst/>
          </a:prstGeom>
        </p:spPr>
      </p:pic>
    </p:spTree>
    <p:extLst>
      <p:ext uri="{BB962C8B-B14F-4D97-AF65-F5344CB8AC3E}">
        <p14:creationId xmlns:p14="http://schemas.microsoft.com/office/powerpoint/2010/main" val="1398728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Origine japonaise</a:t>
            </a:r>
          </a:p>
        </p:txBody>
      </p:sp>
      <p:pic>
        <p:nvPicPr>
          <p:cNvPr id="4" name="Picture 2" descr="RÃ©sultat de recherche d'images pour &quot;12 principes agile&quot;"/>
          <p:cNvPicPr>
            <a:picLocks noChangeAspect="1" noChangeArrowheads="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b="64920"/>
          <a:stretch/>
        </p:blipFill>
        <p:spPr bwMode="auto">
          <a:xfrm>
            <a:off x="1400352" y="2377355"/>
            <a:ext cx="5410177" cy="1195662"/>
          </a:xfrm>
          <a:prstGeom prst="rect">
            <a:avLst/>
          </a:prstGeom>
          <a:noFill/>
          <a:extLst>
            <a:ext uri="{909E8E84-426E-40DD-AFC4-6F175D3DCCD1}">
              <a14:hiddenFill xmlns:a14="http://schemas.microsoft.com/office/drawing/2010/main">
                <a:solidFill>
                  <a:srgbClr val="FFFFFF"/>
                </a:solidFill>
              </a14:hiddenFill>
            </a:ext>
          </a:extLst>
        </p:spPr>
      </p:pic>
      <p:sp>
        <p:nvSpPr>
          <p:cNvPr id="5" name="Titre 1">
            <a:extLst>
              <a:ext uri="{FF2B5EF4-FFF2-40B4-BE49-F238E27FC236}">
                <a16:creationId xmlns:a16="http://schemas.microsoft.com/office/drawing/2014/main" id="{AD6D032D-8B40-4FEA-AB92-A44ED0AE7A15}"/>
              </a:ext>
            </a:extLst>
          </p:cNvPr>
          <p:cNvSpPr txBox="1">
            <a:spLocks/>
          </p:cNvSpPr>
          <p:nvPr/>
        </p:nvSpPr>
        <p:spPr>
          <a:xfrm>
            <a:off x="8340080" y="2068391"/>
            <a:ext cx="3851920" cy="553998"/>
          </a:xfrm>
          <a:prstGeom prst="rect">
            <a:avLst/>
          </a:prstGeom>
        </p:spPr>
        <p:txBody>
          <a:bodyPr wrap="square" lIns="0" tIns="0" rIns="0" bIns="0" anchor="ctr" anchorCtr="0">
            <a:spAutoFit/>
          </a:bodyPr>
          <a:lstStyle>
            <a:lvl1pPr indent="0">
              <a:spcBef>
                <a:spcPct val="0"/>
              </a:spcBef>
              <a:buFontTx/>
              <a:buNone/>
              <a:defRPr sz="2601" b="1">
                <a:solidFill>
                  <a:schemeClr val="accent1"/>
                </a:solidFill>
                <a:latin typeface="+mj-lt"/>
                <a:ea typeface="+mj-ea"/>
                <a:cs typeface="+mj-cs"/>
              </a:defRPr>
            </a:lvl1pPr>
          </a:lstStyle>
          <a:p>
            <a:r>
              <a:rPr lang="fr-FR" sz="1800" dirty="0">
                <a:solidFill>
                  <a:schemeClr val="tx1"/>
                </a:solidFill>
              </a:rPr>
              <a:t>Implémentation standard</a:t>
            </a:r>
          </a:p>
          <a:p>
            <a:r>
              <a:rPr lang="fr-FR" sz="1800" dirty="0">
                <a:solidFill>
                  <a:schemeClr val="tx1"/>
                </a:solidFill>
              </a:rPr>
              <a:t>Amélioration des performances</a:t>
            </a:r>
          </a:p>
        </p:txBody>
      </p:sp>
      <p:sp>
        <p:nvSpPr>
          <p:cNvPr id="6" name="Titre 1">
            <a:extLst>
              <a:ext uri="{FF2B5EF4-FFF2-40B4-BE49-F238E27FC236}">
                <a16:creationId xmlns:a16="http://schemas.microsoft.com/office/drawing/2014/main" id="{AD6D032D-8B40-4FEA-AB92-A44ED0AE7A15}"/>
              </a:ext>
            </a:extLst>
          </p:cNvPr>
          <p:cNvSpPr txBox="1">
            <a:spLocks/>
          </p:cNvSpPr>
          <p:nvPr/>
        </p:nvSpPr>
        <p:spPr>
          <a:xfrm>
            <a:off x="7753056" y="3834916"/>
            <a:ext cx="4540543" cy="553998"/>
          </a:xfrm>
          <a:prstGeom prst="rect">
            <a:avLst/>
          </a:prstGeom>
        </p:spPr>
        <p:txBody>
          <a:bodyPr wrap="square" lIns="0" tIns="0" rIns="0" bIns="0" anchor="ctr" anchorCtr="0">
            <a:spAutoFit/>
          </a:bodyPr>
          <a:lstStyle>
            <a:lvl1pPr indent="0">
              <a:spcBef>
                <a:spcPct val="0"/>
              </a:spcBef>
              <a:buFontTx/>
              <a:buNone/>
              <a:defRPr sz="2601" b="1">
                <a:solidFill>
                  <a:schemeClr val="accent1"/>
                </a:solidFill>
                <a:latin typeface="+mj-lt"/>
                <a:ea typeface="+mj-ea"/>
                <a:cs typeface="+mj-cs"/>
              </a:defRPr>
            </a:lvl1pPr>
          </a:lstStyle>
          <a:p>
            <a:r>
              <a:rPr lang="fr-FR" sz="1800" dirty="0">
                <a:solidFill>
                  <a:schemeClr val="accent4"/>
                </a:solidFill>
              </a:rPr>
              <a:t>Vélocité et qualité en hausse</a:t>
            </a:r>
          </a:p>
          <a:p>
            <a:r>
              <a:rPr lang="fr-FR" sz="1800" dirty="0">
                <a:solidFill>
                  <a:schemeClr val="accent4"/>
                </a:solidFill>
              </a:rPr>
              <a:t>Transformation vers l’hyper-productivité</a:t>
            </a:r>
          </a:p>
        </p:txBody>
      </p:sp>
      <p:sp>
        <p:nvSpPr>
          <p:cNvPr id="7" name="Titre 1">
            <a:extLst>
              <a:ext uri="{FF2B5EF4-FFF2-40B4-BE49-F238E27FC236}">
                <a16:creationId xmlns:a16="http://schemas.microsoft.com/office/drawing/2014/main" id="{AD6D032D-8B40-4FEA-AB92-A44ED0AE7A15}"/>
              </a:ext>
            </a:extLst>
          </p:cNvPr>
          <p:cNvSpPr txBox="1">
            <a:spLocks/>
          </p:cNvSpPr>
          <p:nvPr/>
        </p:nvSpPr>
        <p:spPr>
          <a:xfrm>
            <a:off x="7978835" y="5782075"/>
            <a:ext cx="3005254" cy="276999"/>
          </a:xfrm>
          <a:prstGeom prst="rect">
            <a:avLst/>
          </a:prstGeom>
        </p:spPr>
        <p:txBody>
          <a:bodyPr wrap="square" lIns="0" tIns="0" rIns="0" bIns="0" anchor="ctr" anchorCtr="0">
            <a:spAutoFit/>
          </a:bodyPr>
          <a:lstStyle>
            <a:lvl1pPr indent="0">
              <a:spcBef>
                <a:spcPct val="0"/>
              </a:spcBef>
              <a:buFontTx/>
              <a:buNone/>
              <a:defRPr sz="2601" b="1">
                <a:solidFill>
                  <a:schemeClr val="accent1"/>
                </a:solidFill>
                <a:latin typeface="+mj-lt"/>
                <a:ea typeface="+mj-ea"/>
                <a:cs typeface="+mj-cs"/>
              </a:defRPr>
            </a:lvl1pPr>
          </a:lstStyle>
          <a:p>
            <a:r>
              <a:rPr lang="fr-FR" sz="1800" dirty="0">
                <a:solidFill>
                  <a:schemeClr val="accent6"/>
                </a:solidFill>
              </a:rPr>
              <a:t>Equipe hyper-productive</a:t>
            </a:r>
          </a:p>
        </p:txBody>
      </p:sp>
      <p:sp>
        <p:nvSpPr>
          <p:cNvPr id="8" name="Flèche droite 7"/>
          <p:cNvSpPr/>
          <p:nvPr/>
        </p:nvSpPr>
        <p:spPr>
          <a:xfrm rot="1641235">
            <a:off x="6601756" y="5516873"/>
            <a:ext cx="1147686" cy="295022"/>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Flèche droite 8"/>
          <p:cNvSpPr/>
          <p:nvPr/>
        </p:nvSpPr>
        <p:spPr>
          <a:xfrm rot="19987530">
            <a:off x="6855652" y="2634435"/>
            <a:ext cx="1448415" cy="31868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Flèche droite 9"/>
          <p:cNvSpPr/>
          <p:nvPr/>
        </p:nvSpPr>
        <p:spPr>
          <a:xfrm>
            <a:off x="6568854" y="4077072"/>
            <a:ext cx="1091166" cy="288032"/>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Picture 2" descr="RÃ©sultat de recherche d'images pour &quot;12 principes agile&quot;"/>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t="35643" b="34780"/>
          <a:stretch/>
        </p:blipFill>
        <p:spPr bwMode="auto">
          <a:xfrm>
            <a:off x="1400352" y="3573016"/>
            <a:ext cx="5410177" cy="100811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RÃ©sultat de recherche d'images pour &quot;12 principes agile&quot;"/>
          <p:cNvPicPr>
            <a:picLocks noChangeAspect="1" noChangeArrowheads="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t="66769"/>
          <a:stretch/>
        </p:blipFill>
        <p:spPr bwMode="auto">
          <a:xfrm>
            <a:off x="1400352" y="4653136"/>
            <a:ext cx="5410177" cy="1132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05749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boucles de feedback</a:t>
            </a:r>
          </a:p>
        </p:txBody>
      </p:sp>
      <p:grpSp>
        <p:nvGrpSpPr>
          <p:cNvPr id="4" name="Groupe 3"/>
          <p:cNvGrpSpPr/>
          <p:nvPr/>
        </p:nvGrpSpPr>
        <p:grpSpPr>
          <a:xfrm>
            <a:off x="11136560" y="142924"/>
            <a:ext cx="817216" cy="847348"/>
            <a:chOff x="1183362" y="4146094"/>
            <a:chExt cx="2495550" cy="2088400"/>
          </a:xfrm>
        </p:grpSpPr>
        <p:pic>
          <p:nvPicPr>
            <p:cNvPr id="5" name="Image 4"/>
            <p:cNvPicPr>
              <a:picLocks noChangeAspect="1"/>
            </p:cNvPicPr>
            <p:nvPr/>
          </p:nvPicPr>
          <p:blipFill>
            <a:blip r:embed="rId2"/>
            <a:stretch>
              <a:fillRect/>
            </a:stretch>
          </p:blipFill>
          <p:spPr>
            <a:xfrm>
              <a:off x="1183362" y="4367594"/>
              <a:ext cx="2495550" cy="1866900"/>
            </a:xfrm>
            <a:prstGeom prst="rect">
              <a:avLst/>
            </a:prstGeom>
          </p:spPr>
        </p:pic>
        <p:pic>
          <p:nvPicPr>
            <p:cNvPr id="6" name="Image 5"/>
            <p:cNvPicPr>
              <a:picLocks noChangeAspect="1"/>
            </p:cNvPicPr>
            <p:nvPr/>
          </p:nvPicPr>
          <p:blipFill>
            <a:blip r:embed="rId3"/>
            <a:stretch>
              <a:fillRect/>
            </a:stretch>
          </p:blipFill>
          <p:spPr>
            <a:xfrm>
              <a:off x="1786880" y="4146094"/>
              <a:ext cx="587223" cy="564043"/>
            </a:xfrm>
            <a:prstGeom prst="rect">
              <a:avLst/>
            </a:prstGeom>
          </p:spPr>
        </p:pic>
      </p:grpSp>
      <p:pic>
        <p:nvPicPr>
          <p:cNvPr id="7" name="Picture 2" descr="RÃ©sultat de recherche d'images pour &quot;scrum and xp&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9852" y="1905000"/>
            <a:ext cx="5573465" cy="4880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74611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p:cNvPicPr>
            <a:picLocks noChangeAspect="1"/>
          </p:cNvPicPr>
          <p:nvPr/>
        </p:nvPicPr>
        <p:blipFill>
          <a:blip r:embed="rId2"/>
          <a:stretch>
            <a:fillRect/>
          </a:stretch>
        </p:blipFill>
        <p:spPr>
          <a:xfrm>
            <a:off x="2772239" y="4162876"/>
            <a:ext cx="2778815" cy="2256303"/>
          </a:xfrm>
          <a:prstGeom prst="rect">
            <a:avLst/>
          </a:prstGeom>
        </p:spPr>
      </p:pic>
      <p:sp>
        <p:nvSpPr>
          <p:cNvPr id="2" name="Titre 1"/>
          <p:cNvSpPr>
            <a:spLocks noGrp="1"/>
          </p:cNvSpPr>
          <p:nvPr>
            <p:ph type="title"/>
          </p:nvPr>
        </p:nvSpPr>
        <p:spPr/>
        <p:txBody>
          <a:bodyPr/>
          <a:lstStyle/>
          <a:p>
            <a:r>
              <a:rPr lang="fr-FR" dirty="0"/>
              <a:t>Rétrospective</a:t>
            </a:r>
          </a:p>
        </p:txBody>
      </p:sp>
      <p:sp>
        <p:nvSpPr>
          <p:cNvPr id="3" name="Espace réservé du contenu 2"/>
          <p:cNvSpPr>
            <a:spLocks noGrp="1"/>
          </p:cNvSpPr>
          <p:nvPr>
            <p:ph idx="1"/>
          </p:nvPr>
        </p:nvSpPr>
        <p:spPr/>
        <p:txBody>
          <a:bodyPr/>
          <a:lstStyle/>
          <a:p>
            <a:r>
              <a:rPr lang="fr-FR" dirty="0"/>
              <a:t>Réunion cruciale, elle cristallise le principe d’amélioration continue!</a:t>
            </a:r>
          </a:p>
          <a:p>
            <a:r>
              <a:rPr lang="fr-FR" dirty="0"/>
              <a:t>Exemple :</a:t>
            </a:r>
          </a:p>
          <a:p>
            <a:pPr lvl="1"/>
            <a:r>
              <a:rPr lang="fr-FR" dirty="0"/>
              <a:t>Les 5 pourquoi (identifier la cause racine)</a:t>
            </a:r>
          </a:p>
          <a:p>
            <a:pPr lvl="1"/>
            <a:r>
              <a:rPr lang="fr-FR" dirty="0"/>
              <a:t>Les 5 A (supprimer, garder, améliorer, diminuer, ajouter)</a:t>
            </a:r>
          </a:p>
          <a:p>
            <a:endParaRPr lang="fr-FR" dirty="0"/>
          </a:p>
        </p:txBody>
      </p:sp>
      <p:sp>
        <p:nvSpPr>
          <p:cNvPr id="12" name="ZoneTexte 11"/>
          <p:cNvSpPr txBox="1"/>
          <p:nvPr/>
        </p:nvSpPr>
        <p:spPr>
          <a:xfrm>
            <a:off x="3818504" y="6488668"/>
            <a:ext cx="420308" cy="369332"/>
          </a:xfrm>
          <a:prstGeom prst="rect">
            <a:avLst/>
          </a:prstGeom>
          <a:noFill/>
        </p:spPr>
        <p:txBody>
          <a:bodyPr wrap="none" rtlCol="0">
            <a:spAutoFit/>
          </a:bodyPr>
          <a:lstStyle/>
          <a:p>
            <a:r>
              <a:rPr lang="fr-FR" dirty="0"/>
              <a:t>4L</a:t>
            </a:r>
          </a:p>
        </p:txBody>
      </p:sp>
      <p:pic>
        <p:nvPicPr>
          <p:cNvPr id="13" name="Image 12"/>
          <p:cNvPicPr>
            <a:picLocks noChangeAspect="1"/>
          </p:cNvPicPr>
          <p:nvPr/>
        </p:nvPicPr>
        <p:blipFill>
          <a:blip r:embed="rId3"/>
          <a:stretch>
            <a:fillRect/>
          </a:stretch>
        </p:blipFill>
        <p:spPr>
          <a:xfrm>
            <a:off x="7016113" y="3908724"/>
            <a:ext cx="3984396" cy="2764609"/>
          </a:xfrm>
          <a:prstGeom prst="rect">
            <a:avLst/>
          </a:prstGeom>
        </p:spPr>
      </p:pic>
      <p:grpSp>
        <p:nvGrpSpPr>
          <p:cNvPr id="15" name="Groupe 14"/>
          <p:cNvGrpSpPr/>
          <p:nvPr/>
        </p:nvGrpSpPr>
        <p:grpSpPr>
          <a:xfrm>
            <a:off x="11136560" y="142924"/>
            <a:ext cx="817216" cy="847348"/>
            <a:chOff x="1183362" y="4146094"/>
            <a:chExt cx="2495550" cy="2088400"/>
          </a:xfrm>
        </p:grpSpPr>
        <p:pic>
          <p:nvPicPr>
            <p:cNvPr id="16" name="Image 15"/>
            <p:cNvPicPr>
              <a:picLocks noChangeAspect="1"/>
            </p:cNvPicPr>
            <p:nvPr/>
          </p:nvPicPr>
          <p:blipFill>
            <a:blip r:embed="rId4"/>
            <a:stretch>
              <a:fillRect/>
            </a:stretch>
          </p:blipFill>
          <p:spPr>
            <a:xfrm>
              <a:off x="1183362" y="4367594"/>
              <a:ext cx="2495550" cy="1866900"/>
            </a:xfrm>
            <a:prstGeom prst="rect">
              <a:avLst/>
            </a:prstGeom>
          </p:spPr>
        </p:pic>
        <p:pic>
          <p:nvPicPr>
            <p:cNvPr id="17" name="Image 16"/>
            <p:cNvPicPr>
              <a:picLocks noChangeAspect="1"/>
            </p:cNvPicPr>
            <p:nvPr/>
          </p:nvPicPr>
          <p:blipFill>
            <a:blip r:embed="rId5"/>
            <a:stretch>
              <a:fillRect/>
            </a:stretch>
          </p:blipFill>
          <p:spPr>
            <a:xfrm>
              <a:off x="1786880" y="4146094"/>
              <a:ext cx="587223" cy="564043"/>
            </a:xfrm>
            <a:prstGeom prst="rect">
              <a:avLst/>
            </a:prstGeom>
          </p:spPr>
        </p:pic>
      </p:grpSp>
      <p:pic>
        <p:nvPicPr>
          <p:cNvPr id="18" name="Image 17"/>
          <p:cNvPicPr>
            <a:picLocks noChangeAspect="1"/>
          </p:cNvPicPr>
          <p:nvPr/>
        </p:nvPicPr>
        <p:blipFill>
          <a:blip r:embed="rId6"/>
          <a:stretch>
            <a:fillRect/>
          </a:stretch>
        </p:blipFill>
        <p:spPr>
          <a:xfrm>
            <a:off x="2097514" y="5354290"/>
            <a:ext cx="669056" cy="954069"/>
          </a:xfrm>
          <a:prstGeom prst="rect">
            <a:avLst/>
          </a:prstGeom>
        </p:spPr>
      </p:pic>
      <p:pic>
        <p:nvPicPr>
          <p:cNvPr id="19" name="Image 18"/>
          <p:cNvPicPr>
            <a:picLocks noChangeAspect="1"/>
          </p:cNvPicPr>
          <p:nvPr/>
        </p:nvPicPr>
        <p:blipFill>
          <a:blip r:embed="rId7"/>
          <a:stretch>
            <a:fillRect/>
          </a:stretch>
        </p:blipFill>
        <p:spPr>
          <a:xfrm>
            <a:off x="2049673" y="4244360"/>
            <a:ext cx="764738" cy="872585"/>
          </a:xfrm>
          <a:prstGeom prst="rect">
            <a:avLst/>
          </a:prstGeom>
        </p:spPr>
      </p:pic>
      <p:pic>
        <p:nvPicPr>
          <p:cNvPr id="20" name="Image 19"/>
          <p:cNvPicPr>
            <a:picLocks noChangeAspect="1"/>
          </p:cNvPicPr>
          <p:nvPr/>
        </p:nvPicPr>
        <p:blipFill>
          <a:blip r:embed="rId8"/>
          <a:stretch>
            <a:fillRect/>
          </a:stretch>
        </p:blipFill>
        <p:spPr>
          <a:xfrm>
            <a:off x="5503536" y="4244360"/>
            <a:ext cx="599139" cy="938987"/>
          </a:xfrm>
          <a:prstGeom prst="rect">
            <a:avLst/>
          </a:prstGeom>
        </p:spPr>
      </p:pic>
      <p:pic>
        <p:nvPicPr>
          <p:cNvPr id="21" name="Image 20"/>
          <p:cNvPicPr>
            <a:picLocks noChangeAspect="1"/>
          </p:cNvPicPr>
          <p:nvPr/>
        </p:nvPicPr>
        <p:blipFill>
          <a:blip r:embed="rId9"/>
          <a:stretch>
            <a:fillRect/>
          </a:stretch>
        </p:blipFill>
        <p:spPr>
          <a:xfrm>
            <a:off x="5489220" y="5482590"/>
            <a:ext cx="727793" cy="697468"/>
          </a:xfrm>
          <a:prstGeom prst="rect">
            <a:avLst/>
          </a:prstGeom>
        </p:spPr>
      </p:pic>
    </p:spTree>
    <p:extLst>
      <p:ext uri="{BB962C8B-B14F-4D97-AF65-F5344CB8AC3E}">
        <p14:creationId xmlns:p14="http://schemas.microsoft.com/office/powerpoint/2010/main" val="11364600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Amélioration continue</a:t>
            </a:r>
          </a:p>
        </p:txBody>
      </p:sp>
      <p:pic>
        <p:nvPicPr>
          <p:cNvPr id="4" name="Image 3"/>
          <p:cNvPicPr>
            <a:picLocks noChangeAspect="1"/>
          </p:cNvPicPr>
          <p:nvPr/>
        </p:nvPicPr>
        <p:blipFill>
          <a:blip r:embed="rId2"/>
          <a:stretch>
            <a:fillRect/>
          </a:stretch>
        </p:blipFill>
        <p:spPr>
          <a:xfrm>
            <a:off x="3479616" y="1776454"/>
            <a:ext cx="6209330" cy="4462460"/>
          </a:xfrm>
          <a:prstGeom prst="rect">
            <a:avLst/>
          </a:prstGeom>
        </p:spPr>
      </p:pic>
    </p:spTree>
    <p:extLst>
      <p:ext uri="{BB962C8B-B14F-4D97-AF65-F5344CB8AC3E}">
        <p14:creationId xmlns:p14="http://schemas.microsoft.com/office/powerpoint/2010/main" val="1544253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supports</a:t>
            </a:r>
          </a:p>
        </p:txBody>
      </p:sp>
      <p:sp>
        <p:nvSpPr>
          <p:cNvPr id="3" name="Espace réservé du texte 2"/>
          <p:cNvSpPr>
            <a:spLocks noGrp="1"/>
          </p:cNvSpPr>
          <p:nvPr>
            <p:ph type="body" idx="1"/>
          </p:nvPr>
        </p:nvSpPr>
        <p:spPr/>
        <p:txBody>
          <a:bodyPr/>
          <a:lstStyle/>
          <a:p>
            <a:r>
              <a:rPr lang="fr-FR" dirty="0"/>
              <a:t>Scrum</a:t>
            </a:r>
          </a:p>
        </p:txBody>
      </p:sp>
      <p:pic>
        <p:nvPicPr>
          <p:cNvPr id="12" name="Image 11"/>
          <p:cNvPicPr>
            <a:picLocks noChangeAspect="1"/>
          </p:cNvPicPr>
          <p:nvPr/>
        </p:nvPicPr>
        <p:blipFill rotWithShape="1">
          <a:blip r:embed="rId2" cstate="print">
            <a:extLst>
              <a:ext uri="{28A0092B-C50C-407E-A947-70E740481C1C}">
                <a14:useLocalDpi xmlns:a14="http://schemas.microsoft.com/office/drawing/2010/main" val="0"/>
              </a:ext>
            </a:extLst>
          </a:blip>
          <a:srcRect l="17414" t="9542" r="18736" b="12215"/>
          <a:stretch/>
        </p:blipFill>
        <p:spPr>
          <a:xfrm>
            <a:off x="8656891" y="2613891"/>
            <a:ext cx="2082946" cy="2587900"/>
          </a:xfrm>
          <a:prstGeom prst="rect">
            <a:avLst/>
          </a:prstGeom>
        </p:spPr>
      </p:pic>
    </p:spTree>
    <p:extLst>
      <p:ext uri="{BB962C8B-B14F-4D97-AF65-F5344CB8AC3E}">
        <p14:creationId xmlns:p14="http://schemas.microsoft.com/office/powerpoint/2010/main" val="12039688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Management visuel : Le Scrum </a:t>
            </a:r>
            <a:r>
              <a:rPr lang="fr-FR" dirty="0" err="1"/>
              <a:t>Board</a:t>
            </a:r>
            <a:endParaRPr lang="fr-FR" dirty="0"/>
          </a:p>
        </p:txBody>
      </p:sp>
      <p:sp>
        <p:nvSpPr>
          <p:cNvPr id="3" name="Espace réservé du contenu 2"/>
          <p:cNvSpPr>
            <a:spLocks noGrp="1"/>
          </p:cNvSpPr>
          <p:nvPr>
            <p:ph idx="1"/>
          </p:nvPr>
        </p:nvSpPr>
        <p:spPr/>
        <p:txBody>
          <a:bodyPr/>
          <a:lstStyle/>
          <a:p>
            <a:r>
              <a:rPr lang="fr-FR" dirty="0"/>
              <a:t>C’est un tableau qui reflète le contenu du Sprint </a:t>
            </a:r>
            <a:r>
              <a:rPr lang="fr-FR" dirty="0" err="1"/>
              <a:t>Backlog</a:t>
            </a:r>
            <a:r>
              <a:rPr lang="fr-FR" dirty="0"/>
              <a:t> </a:t>
            </a:r>
          </a:p>
          <a:p>
            <a:pPr lvl="1"/>
            <a:r>
              <a:rPr lang="fr-FR" dirty="0"/>
              <a:t>Les </a:t>
            </a:r>
            <a:r>
              <a:rPr lang="fr-FR" dirty="0" err="1"/>
              <a:t>users</a:t>
            </a:r>
            <a:r>
              <a:rPr lang="fr-FR" dirty="0"/>
              <a:t> stories et les tâches sont représentées </a:t>
            </a:r>
          </a:p>
          <a:p>
            <a:pPr lvl="1"/>
            <a:r>
              <a:rPr lang="fr-FR" dirty="0"/>
              <a:t>Les </a:t>
            </a:r>
            <a:r>
              <a:rPr lang="fr-FR" dirty="0" err="1"/>
              <a:t>users</a:t>
            </a:r>
            <a:r>
              <a:rPr lang="fr-FR" dirty="0"/>
              <a:t> stories sont hiérarchisées selon leur priorité </a:t>
            </a:r>
          </a:p>
          <a:p>
            <a:endParaRPr lang="fr-FR" dirty="0"/>
          </a:p>
        </p:txBody>
      </p:sp>
      <p:pic>
        <p:nvPicPr>
          <p:cNvPr id="5" name="Image 4"/>
          <p:cNvPicPr>
            <a:picLocks noChangeAspect="1"/>
          </p:cNvPicPr>
          <p:nvPr/>
        </p:nvPicPr>
        <p:blipFill>
          <a:blip r:embed="rId2"/>
          <a:stretch>
            <a:fillRect/>
          </a:stretch>
        </p:blipFill>
        <p:spPr>
          <a:xfrm>
            <a:off x="3052762" y="3409950"/>
            <a:ext cx="6195715" cy="3327086"/>
          </a:xfrm>
          <a:prstGeom prst="rect">
            <a:avLst/>
          </a:prstGeom>
        </p:spPr>
      </p:pic>
      <p:pic>
        <p:nvPicPr>
          <p:cNvPr id="6" name="Image 5"/>
          <p:cNvPicPr>
            <a:picLocks noChangeAspect="1"/>
          </p:cNvPicPr>
          <p:nvPr/>
        </p:nvPicPr>
        <p:blipFill rotWithShape="1">
          <a:blip r:embed="rId3" cstate="print">
            <a:extLst>
              <a:ext uri="{28A0092B-C50C-407E-A947-70E740481C1C}">
                <a14:useLocalDpi xmlns:a14="http://schemas.microsoft.com/office/drawing/2010/main" val="0"/>
              </a:ext>
            </a:extLst>
          </a:blip>
          <a:srcRect l="17414" t="9542" r="18736" b="12215"/>
          <a:stretch/>
        </p:blipFill>
        <p:spPr>
          <a:xfrm>
            <a:off x="11280294" y="268420"/>
            <a:ext cx="642599" cy="798380"/>
          </a:xfrm>
          <a:prstGeom prst="rect">
            <a:avLst/>
          </a:prstGeom>
        </p:spPr>
      </p:pic>
    </p:spTree>
    <p:extLst>
      <p:ext uri="{BB962C8B-B14F-4D97-AF65-F5344CB8AC3E}">
        <p14:creationId xmlns:p14="http://schemas.microsoft.com/office/powerpoint/2010/main" val="27394327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Et parfois dans la vraie vie …</a:t>
            </a:r>
          </a:p>
        </p:txBody>
      </p:sp>
      <p:pic>
        <p:nvPicPr>
          <p:cNvPr id="4" name="Image 3"/>
          <p:cNvPicPr>
            <a:picLocks noChangeAspect="1"/>
          </p:cNvPicPr>
          <p:nvPr/>
        </p:nvPicPr>
        <p:blipFill>
          <a:blip r:embed="rId2"/>
          <a:stretch>
            <a:fillRect/>
          </a:stretch>
        </p:blipFill>
        <p:spPr>
          <a:xfrm>
            <a:off x="3050659" y="1444402"/>
            <a:ext cx="7996217" cy="5317155"/>
          </a:xfrm>
          <a:prstGeom prst="rect">
            <a:avLst/>
          </a:prstGeom>
        </p:spPr>
      </p:pic>
      <p:pic>
        <p:nvPicPr>
          <p:cNvPr id="5" name="Image 4"/>
          <p:cNvPicPr>
            <a:picLocks noChangeAspect="1"/>
          </p:cNvPicPr>
          <p:nvPr/>
        </p:nvPicPr>
        <p:blipFill rotWithShape="1">
          <a:blip r:embed="rId3" cstate="print">
            <a:extLst>
              <a:ext uri="{28A0092B-C50C-407E-A947-70E740481C1C}">
                <a14:useLocalDpi xmlns:a14="http://schemas.microsoft.com/office/drawing/2010/main" val="0"/>
              </a:ext>
            </a:extLst>
          </a:blip>
          <a:srcRect l="17414" t="9542" r="18736" b="12215"/>
          <a:stretch/>
        </p:blipFill>
        <p:spPr>
          <a:xfrm>
            <a:off x="11280294" y="268420"/>
            <a:ext cx="642599" cy="798380"/>
          </a:xfrm>
          <a:prstGeom prst="rect">
            <a:avLst/>
          </a:prstGeom>
        </p:spPr>
      </p:pic>
    </p:spTree>
    <p:extLst>
      <p:ext uri="{BB962C8B-B14F-4D97-AF65-F5344CB8AC3E}">
        <p14:creationId xmlns:p14="http://schemas.microsoft.com/office/powerpoint/2010/main" val="3881909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DOR</a:t>
            </a:r>
          </a:p>
        </p:txBody>
      </p:sp>
      <p:sp>
        <p:nvSpPr>
          <p:cNvPr id="3" name="Espace réservé du contenu 2"/>
          <p:cNvSpPr>
            <a:spLocks noGrp="1"/>
          </p:cNvSpPr>
          <p:nvPr>
            <p:ph idx="1"/>
          </p:nvPr>
        </p:nvSpPr>
        <p:spPr/>
        <p:txBody>
          <a:bodyPr>
            <a:normAutofit lnSpcReduction="10000"/>
          </a:bodyPr>
          <a:lstStyle/>
          <a:p>
            <a:pPr marL="0" indent="0">
              <a:buNone/>
            </a:pPr>
            <a:r>
              <a:rPr lang="fr-FR" b="1" dirty="0" err="1">
                <a:solidFill>
                  <a:schemeClr val="accent6"/>
                </a:solidFill>
              </a:rPr>
              <a:t>Definition</a:t>
            </a:r>
            <a:r>
              <a:rPr lang="fr-FR" b="1" dirty="0">
                <a:solidFill>
                  <a:schemeClr val="accent6"/>
                </a:solidFill>
              </a:rPr>
              <a:t> Of </a:t>
            </a:r>
            <a:r>
              <a:rPr lang="fr-FR" b="1" dirty="0" err="1">
                <a:solidFill>
                  <a:schemeClr val="accent6"/>
                </a:solidFill>
              </a:rPr>
              <a:t>Ready</a:t>
            </a:r>
            <a:r>
              <a:rPr lang="fr-FR" b="1" dirty="0">
                <a:solidFill>
                  <a:schemeClr val="accent6"/>
                </a:solidFill>
              </a:rPr>
              <a:t> (UD prête)</a:t>
            </a:r>
          </a:p>
          <a:p>
            <a:endParaRPr lang="fr-FR" dirty="0"/>
          </a:p>
          <a:p>
            <a:r>
              <a:rPr lang="fr-FR" dirty="0"/>
              <a:t>Construite par l’équipe au sens large</a:t>
            </a:r>
          </a:p>
          <a:p>
            <a:r>
              <a:rPr lang="fr-FR" dirty="0"/>
              <a:t>Liste les exigences auxquelles doit répondre chaque US afin d’être acceptée dans un sprint</a:t>
            </a:r>
          </a:p>
          <a:p>
            <a:r>
              <a:rPr lang="fr-FR" dirty="0"/>
              <a:t>Symbolise l’un des 2 états stables d’une US dans SCRUM</a:t>
            </a:r>
          </a:p>
          <a:p>
            <a:endParaRPr lang="fr-FR" dirty="0"/>
          </a:p>
          <a:p>
            <a:r>
              <a:rPr lang="fr-FR" dirty="0"/>
              <a:t>Exemple:</a:t>
            </a:r>
          </a:p>
          <a:p>
            <a:pPr lvl="1"/>
            <a:r>
              <a:rPr lang="fr-FR" dirty="0"/>
              <a:t>US définie et respectant les critères INVEST</a:t>
            </a:r>
          </a:p>
          <a:p>
            <a:pPr lvl="1"/>
            <a:r>
              <a:rPr lang="fr-FR" dirty="0"/>
              <a:t>Critères d’</a:t>
            </a:r>
            <a:r>
              <a:rPr lang="fr-FR" dirty="0" err="1"/>
              <a:t>acceptance</a:t>
            </a:r>
            <a:r>
              <a:rPr lang="fr-FR" dirty="0"/>
              <a:t> définis</a:t>
            </a:r>
          </a:p>
          <a:p>
            <a:endParaRPr lang="fr-FR" dirty="0">
              <a:solidFill>
                <a:schemeClr val="tx2"/>
              </a:solidFill>
            </a:endParaRPr>
          </a:p>
          <a:p>
            <a:endParaRPr lang="fr-FR" dirty="0"/>
          </a:p>
        </p:txBody>
      </p:sp>
      <p:pic>
        <p:nvPicPr>
          <p:cNvPr id="4" name="Image 3"/>
          <p:cNvPicPr>
            <a:picLocks noChangeAspect="1"/>
          </p:cNvPicPr>
          <p:nvPr/>
        </p:nvPicPr>
        <p:blipFill rotWithShape="1">
          <a:blip r:embed="rId2" cstate="print">
            <a:extLst>
              <a:ext uri="{28A0092B-C50C-407E-A947-70E740481C1C}">
                <a14:useLocalDpi xmlns:a14="http://schemas.microsoft.com/office/drawing/2010/main" val="0"/>
              </a:ext>
            </a:extLst>
          </a:blip>
          <a:srcRect l="17414" t="9542" r="18736" b="12215"/>
          <a:stretch/>
        </p:blipFill>
        <p:spPr>
          <a:xfrm>
            <a:off x="11280294" y="268420"/>
            <a:ext cx="642599" cy="798380"/>
          </a:xfrm>
          <a:prstGeom prst="rect">
            <a:avLst/>
          </a:prstGeom>
        </p:spPr>
      </p:pic>
      <p:pic>
        <p:nvPicPr>
          <p:cNvPr id="5" name="Picture 2" descr="Image associÃ©e"/>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16280" y="4293096"/>
            <a:ext cx="3240360" cy="3403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62725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DOD</a:t>
            </a:r>
          </a:p>
        </p:txBody>
      </p:sp>
      <p:sp>
        <p:nvSpPr>
          <p:cNvPr id="3" name="Espace réservé du contenu 2"/>
          <p:cNvSpPr>
            <a:spLocks noGrp="1"/>
          </p:cNvSpPr>
          <p:nvPr>
            <p:ph idx="1"/>
          </p:nvPr>
        </p:nvSpPr>
        <p:spPr/>
        <p:txBody>
          <a:bodyPr>
            <a:normAutofit fontScale="92500" lnSpcReduction="20000"/>
          </a:bodyPr>
          <a:lstStyle/>
          <a:p>
            <a:pPr marL="0" indent="0">
              <a:buNone/>
            </a:pPr>
            <a:r>
              <a:rPr lang="fr-FR" b="1" dirty="0" err="1">
                <a:solidFill>
                  <a:schemeClr val="accent6"/>
                </a:solidFill>
              </a:rPr>
              <a:t>Definition</a:t>
            </a:r>
            <a:r>
              <a:rPr lang="fr-FR" b="1" dirty="0">
                <a:solidFill>
                  <a:schemeClr val="accent6"/>
                </a:solidFill>
              </a:rPr>
              <a:t> Of </a:t>
            </a:r>
            <a:r>
              <a:rPr lang="fr-FR" b="1" dirty="0" err="1">
                <a:solidFill>
                  <a:schemeClr val="accent6"/>
                </a:solidFill>
              </a:rPr>
              <a:t>Done</a:t>
            </a:r>
            <a:r>
              <a:rPr lang="fr-FR" b="1" dirty="0">
                <a:solidFill>
                  <a:schemeClr val="accent6"/>
                </a:solidFill>
              </a:rPr>
              <a:t> (US terminée)</a:t>
            </a:r>
          </a:p>
          <a:p>
            <a:endParaRPr lang="fr-FR" dirty="0"/>
          </a:p>
          <a:p>
            <a:r>
              <a:rPr lang="fr-FR" dirty="0"/>
              <a:t>Construite par l’équipe au sens large</a:t>
            </a:r>
          </a:p>
          <a:p>
            <a:r>
              <a:rPr lang="fr-FR" dirty="0"/>
              <a:t>Liste les exigences auxquelles doit répondre chaque US afin d’être considérée comme terminée</a:t>
            </a:r>
          </a:p>
          <a:p>
            <a:r>
              <a:rPr lang="fr-FR" dirty="0"/>
              <a:t>Symbolise l’un des 2 états stables d’une US dans SCRUM</a:t>
            </a:r>
          </a:p>
          <a:p>
            <a:endParaRPr lang="fr-FR" dirty="0"/>
          </a:p>
          <a:p>
            <a:r>
              <a:rPr lang="fr-FR" dirty="0"/>
              <a:t>Exemple:</a:t>
            </a:r>
          </a:p>
          <a:p>
            <a:pPr lvl="1"/>
            <a:r>
              <a:rPr lang="fr-FR" dirty="0"/>
              <a:t>Code </a:t>
            </a:r>
            <a:r>
              <a:rPr lang="fr-FR" dirty="0" err="1"/>
              <a:t>review</a:t>
            </a:r>
            <a:r>
              <a:rPr lang="fr-FR" dirty="0"/>
              <a:t> faite</a:t>
            </a:r>
          </a:p>
          <a:p>
            <a:pPr lvl="1"/>
            <a:r>
              <a:rPr lang="fr-FR" dirty="0"/>
              <a:t>Critères d’</a:t>
            </a:r>
            <a:r>
              <a:rPr lang="fr-FR" dirty="0" err="1"/>
              <a:t>acceptance</a:t>
            </a:r>
            <a:r>
              <a:rPr lang="fr-FR" dirty="0"/>
              <a:t> vérifiés</a:t>
            </a:r>
          </a:p>
          <a:p>
            <a:pPr lvl="1"/>
            <a:r>
              <a:rPr lang="fr-FR" dirty="0"/>
              <a:t>Tests passés avec succès</a:t>
            </a:r>
          </a:p>
          <a:p>
            <a:pPr lvl="1"/>
            <a:r>
              <a:rPr lang="fr-FR" dirty="0"/>
              <a:t>Documentation mise à jour</a:t>
            </a:r>
          </a:p>
          <a:p>
            <a:pPr marL="457200" indent="-457200">
              <a:buFont typeface="Arial" panose="020B0604020202020204" pitchFamily="34" charset="0"/>
              <a:buChar char="•"/>
            </a:pPr>
            <a:endParaRPr lang="fr-FR" dirty="0">
              <a:solidFill>
                <a:schemeClr val="tx2"/>
              </a:solidFill>
            </a:endParaRPr>
          </a:p>
          <a:p>
            <a:endParaRPr lang="fr-FR" dirty="0">
              <a:solidFill>
                <a:schemeClr val="tx2"/>
              </a:solidFill>
            </a:endParaRPr>
          </a:p>
          <a:p>
            <a:endParaRPr lang="fr-FR" dirty="0"/>
          </a:p>
        </p:txBody>
      </p:sp>
      <p:pic>
        <p:nvPicPr>
          <p:cNvPr id="4" name="Picture 2" descr="RÃ©sultat de recherche d'images pour &quot;done stamp gratuit&quot;"/>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13569" b="25372"/>
          <a:stretch/>
        </p:blipFill>
        <p:spPr bwMode="auto">
          <a:xfrm>
            <a:off x="7839331" y="4797152"/>
            <a:ext cx="4233333"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696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Vélocité</a:t>
            </a:r>
          </a:p>
        </p:txBody>
      </p:sp>
      <p:sp>
        <p:nvSpPr>
          <p:cNvPr id="3" name="Espace réservé du contenu 2"/>
          <p:cNvSpPr>
            <a:spLocks noGrp="1"/>
          </p:cNvSpPr>
          <p:nvPr>
            <p:ph idx="1"/>
          </p:nvPr>
        </p:nvSpPr>
        <p:spPr>
          <a:xfrm>
            <a:off x="2589212" y="2133599"/>
            <a:ext cx="8915400" cy="4410075"/>
          </a:xfrm>
        </p:spPr>
        <p:txBody>
          <a:bodyPr>
            <a:normAutofit fontScale="92500" lnSpcReduction="20000"/>
          </a:bodyPr>
          <a:lstStyle/>
          <a:p>
            <a:r>
              <a:rPr lang="fr-FR" dirty="0"/>
              <a:t>Le nombre de points d’effort </a:t>
            </a:r>
          </a:p>
          <a:p>
            <a:pPr marL="0" indent="0">
              <a:buNone/>
            </a:pPr>
            <a:r>
              <a:rPr lang="fr-FR" dirty="0"/>
              <a:t>« terminés » au cours d’un sprint.</a:t>
            </a:r>
          </a:p>
          <a:p>
            <a:endParaRPr lang="fr-FR" dirty="0"/>
          </a:p>
          <a:p>
            <a:r>
              <a:rPr lang="fr-FR" dirty="0"/>
              <a:t>Cet indicateur permet à l’équipe </a:t>
            </a:r>
          </a:p>
          <a:p>
            <a:pPr marL="0" indent="0">
              <a:buNone/>
            </a:pPr>
            <a:r>
              <a:rPr lang="fr-FR" dirty="0"/>
              <a:t>de réalisation, lors du Sprint Planning, </a:t>
            </a:r>
          </a:p>
          <a:p>
            <a:pPr marL="0" indent="0">
              <a:buNone/>
            </a:pPr>
            <a:r>
              <a:rPr lang="fr-FR" dirty="0"/>
              <a:t>à évaluer la quantité de travail </a:t>
            </a:r>
          </a:p>
          <a:p>
            <a:pPr marL="0" indent="0">
              <a:buNone/>
            </a:pPr>
            <a:r>
              <a:rPr lang="fr-FR" dirty="0"/>
              <a:t>qu’elle peut sélectionner pour le sprint. </a:t>
            </a:r>
          </a:p>
          <a:p>
            <a:endParaRPr lang="fr-FR" dirty="0"/>
          </a:p>
          <a:p>
            <a:r>
              <a:rPr lang="fr-FR" dirty="0"/>
              <a:t>Il peut être aussi utilisé </a:t>
            </a:r>
          </a:p>
          <a:p>
            <a:pPr marL="0" indent="0">
              <a:buNone/>
            </a:pPr>
            <a:r>
              <a:rPr lang="fr-FR" dirty="0"/>
              <a:t>par le Product Owner pour l’aider </a:t>
            </a:r>
          </a:p>
          <a:p>
            <a:pPr marL="0" indent="0">
              <a:buNone/>
            </a:pPr>
            <a:r>
              <a:rPr lang="fr-FR" dirty="0"/>
              <a:t>à planifier les livraisons, et ce, </a:t>
            </a:r>
          </a:p>
          <a:p>
            <a:pPr marL="0" indent="0">
              <a:buNone/>
            </a:pPr>
            <a:r>
              <a:rPr lang="fr-FR" dirty="0"/>
              <a:t>à condition de prendre en compte </a:t>
            </a:r>
          </a:p>
          <a:p>
            <a:pPr marL="0" indent="0">
              <a:buNone/>
            </a:pPr>
            <a:r>
              <a:rPr lang="fr-FR" dirty="0"/>
              <a:t>le cône d’incertitude associé. </a:t>
            </a:r>
          </a:p>
          <a:p>
            <a:endParaRPr lang="fr-FR" dirty="0"/>
          </a:p>
        </p:txBody>
      </p:sp>
      <p:pic>
        <p:nvPicPr>
          <p:cNvPr id="5" name="Image 4"/>
          <p:cNvPicPr>
            <a:picLocks noChangeAspect="1"/>
          </p:cNvPicPr>
          <p:nvPr/>
        </p:nvPicPr>
        <p:blipFill>
          <a:blip r:embed="rId2"/>
          <a:stretch>
            <a:fillRect/>
          </a:stretch>
        </p:blipFill>
        <p:spPr>
          <a:xfrm>
            <a:off x="6824662" y="1819275"/>
            <a:ext cx="5267325" cy="3771900"/>
          </a:xfrm>
          <a:prstGeom prst="rect">
            <a:avLst/>
          </a:prstGeom>
        </p:spPr>
      </p:pic>
    </p:spTree>
    <p:extLst>
      <p:ext uri="{BB962C8B-B14F-4D97-AF65-F5344CB8AC3E}">
        <p14:creationId xmlns:p14="http://schemas.microsoft.com/office/powerpoint/2010/main" val="24726986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Sprint </a:t>
            </a:r>
            <a:r>
              <a:rPr lang="fr-FR" dirty="0" err="1"/>
              <a:t>Burndown</a:t>
            </a:r>
            <a:r>
              <a:rPr lang="fr-FR" dirty="0"/>
              <a:t> Chart</a:t>
            </a:r>
          </a:p>
        </p:txBody>
      </p:sp>
      <p:pic>
        <p:nvPicPr>
          <p:cNvPr id="5" name="Image 4"/>
          <p:cNvPicPr>
            <a:picLocks noChangeAspect="1"/>
          </p:cNvPicPr>
          <p:nvPr/>
        </p:nvPicPr>
        <p:blipFill>
          <a:blip r:embed="rId2"/>
          <a:stretch>
            <a:fillRect/>
          </a:stretch>
        </p:blipFill>
        <p:spPr>
          <a:xfrm>
            <a:off x="2960162" y="1119188"/>
            <a:ext cx="8177212" cy="5536296"/>
          </a:xfrm>
          <a:prstGeom prst="rect">
            <a:avLst/>
          </a:prstGeom>
        </p:spPr>
      </p:pic>
    </p:spTree>
    <p:extLst>
      <p:ext uri="{BB962C8B-B14F-4D97-AF65-F5344CB8AC3E}">
        <p14:creationId xmlns:p14="http://schemas.microsoft.com/office/powerpoint/2010/main" val="3467787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Formalisé aux USA</a:t>
            </a:r>
          </a:p>
        </p:txBody>
      </p:sp>
      <p:sp>
        <p:nvSpPr>
          <p:cNvPr id="3" name="Espace réservé du contenu 2"/>
          <p:cNvSpPr>
            <a:spLocks noGrp="1"/>
          </p:cNvSpPr>
          <p:nvPr>
            <p:ph idx="1"/>
          </p:nvPr>
        </p:nvSpPr>
        <p:spPr/>
        <p:txBody>
          <a:bodyPr/>
          <a:lstStyle/>
          <a:p>
            <a:r>
              <a:rPr lang="fr-FR" dirty="0"/>
              <a:t>Par Ken </a:t>
            </a:r>
            <a:r>
              <a:rPr lang="fr-FR" dirty="0" err="1"/>
              <a:t>Schwaber</a:t>
            </a:r>
            <a:r>
              <a:rPr lang="fr-FR" dirty="0"/>
              <a:t>, Mike </a:t>
            </a:r>
            <a:r>
              <a:rPr lang="fr-FR" dirty="0" err="1"/>
              <a:t>Beedle</a:t>
            </a:r>
            <a:r>
              <a:rPr lang="fr-FR" dirty="0"/>
              <a:t> &amp; Jeff Sutherland</a:t>
            </a:r>
          </a:p>
          <a:p>
            <a:endParaRPr lang="fr-FR" dirty="0"/>
          </a:p>
        </p:txBody>
      </p:sp>
      <p:sp>
        <p:nvSpPr>
          <p:cNvPr id="4" name="Titre 1">
            <a:extLst>
              <a:ext uri="{FF2B5EF4-FFF2-40B4-BE49-F238E27FC236}">
                <a16:creationId xmlns:a16="http://schemas.microsoft.com/office/drawing/2014/main" id="{AD6D032D-8B40-4FEA-AB92-A44ED0AE7A15}"/>
              </a:ext>
            </a:extLst>
          </p:cNvPr>
          <p:cNvSpPr txBox="1">
            <a:spLocks/>
          </p:cNvSpPr>
          <p:nvPr/>
        </p:nvSpPr>
        <p:spPr>
          <a:xfrm>
            <a:off x="1563114" y="2780928"/>
            <a:ext cx="1008112" cy="369332"/>
          </a:xfrm>
          <a:prstGeom prst="rect">
            <a:avLst/>
          </a:prstGeom>
        </p:spPr>
        <p:txBody>
          <a:bodyPr wrap="square" lIns="0" tIns="0" rIns="0" bIns="0" anchor="ctr" anchorCtr="0">
            <a:spAutoFit/>
          </a:bodyPr>
          <a:lstStyle>
            <a:lvl1pPr indent="0">
              <a:spcBef>
                <a:spcPct val="0"/>
              </a:spcBef>
              <a:buFontTx/>
              <a:buNone/>
              <a:defRPr sz="2601" b="1">
                <a:solidFill>
                  <a:schemeClr val="accent1"/>
                </a:solidFill>
                <a:latin typeface="+mj-lt"/>
                <a:ea typeface="+mj-ea"/>
                <a:cs typeface="+mj-cs"/>
              </a:defRPr>
            </a:lvl1pPr>
          </a:lstStyle>
          <a:p>
            <a:pPr algn="ctr"/>
            <a:r>
              <a:rPr lang="fr-FR" sz="2400" dirty="0">
                <a:solidFill>
                  <a:schemeClr val="tx2"/>
                </a:solidFill>
              </a:rPr>
              <a:t>1986</a:t>
            </a:r>
          </a:p>
        </p:txBody>
      </p:sp>
      <p:cxnSp>
        <p:nvCxnSpPr>
          <p:cNvPr id="5" name="Connecteur droit avec flèche 4"/>
          <p:cNvCxnSpPr/>
          <p:nvPr/>
        </p:nvCxnSpPr>
        <p:spPr>
          <a:xfrm>
            <a:off x="2044322" y="4500409"/>
            <a:ext cx="993710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6" name="Groupe 5"/>
          <p:cNvGrpSpPr/>
          <p:nvPr/>
        </p:nvGrpSpPr>
        <p:grpSpPr>
          <a:xfrm>
            <a:off x="1959158" y="3192107"/>
            <a:ext cx="216024" cy="1404157"/>
            <a:chOff x="1667508" y="2348880"/>
            <a:chExt cx="216024" cy="1404157"/>
          </a:xfrm>
        </p:grpSpPr>
        <p:cxnSp>
          <p:nvCxnSpPr>
            <p:cNvPr id="7" name="Connecteur droit 6"/>
            <p:cNvCxnSpPr/>
            <p:nvPr/>
          </p:nvCxnSpPr>
          <p:spPr>
            <a:xfrm flipV="1">
              <a:off x="1775520" y="2348880"/>
              <a:ext cx="0" cy="129614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Ellipse 7"/>
            <p:cNvSpPr/>
            <p:nvPr/>
          </p:nvSpPr>
          <p:spPr>
            <a:xfrm>
              <a:off x="1667508" y="3537013"/>
              <a:ext cx="216024" cy="216024"/>
            </a:xfrm>
            <a:prstGeom prst="ellipse">
              <a:avLst/>
            </a:prstGeom>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9" name="Groupe 8"/>
          <p:cNvGrpSpPr/>
          <p:nvPr/>
        </p:nvGrpSpPr>
        <p:grpSpPr>
          <a:xfrm rot="10800000">
            <a:off x="3311880" y="4392396"/>
            <a:ext cx="216024" cy="1404157"/>
            <a:chOff x="3353376" y="2331368"/>
            <a:chExt cx="216024" cy="1404157"/>
          </a:xfrm>
          <a:solidFill>
            <a:schemeClr val="accent2"/>
          </a:solidFill>
        </p:grpSpPr>
        <p:cxnSp>
          <p:nvCxnSpPr>
            <p:cNvPr id="10" name="Connecteur droit 9"/>
            <p:cNvCxnSpPr/>
            <p:nvPr/>
          </p:nvCxnSpPr>
          <p:spPr>
            <a:xfrm flipV="1">
              <a:off x="3461388" y="2331368"/>
              <a:ext cx="0" cy="1296144"/>
            </a:xfrm>
            <a:prstGeom prst="line">
              <a:avLst/>
            </a:prstGeom>
            <a:grpFill/>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Ellipse 10"/>
            <p:cNvSpPr/>
            <p:nvPr/>
          </p:nvSpPr>
          <p:spPr>
            <a:xfrm>
              <a:off x="3353376" y="3519501"/>
              <a:ext cx="216024" cy="216024"/>
            </a:xfrm>
            <a:prstGeom prst="ellipse">
              <a:avLst/>
            </a:prstGeom>
            <a:grp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grpSp>
      <p:grpSp>
        <p:nvGrpSpPr>
          <p:cNvPr id="12" name="Groupe 11"/>
          <p:cNvGrpSpPr/>
          <p:nvPr/>
        </p:nvGrpSpPr>
        <p:grpSpPr>
          <a:xfrm>
            <a:off x="4664602" y="3192107"/>
            <a:ext cx="216024" cy="1404157"/>
            <a:chOff x="5039243" y="2348880"/>
            <a:chExt cx="216024" cy="1404157"/>
          </a:xfrm>
          <a:solidFill>
            <a:schemeClr val="accent3"/>
          </a:solidFill>
        </p:grpSpPr>
        <p:cxnSp>
          <p:nvCxnSpPr>
            <p:cNvPr id="13" name="Connecteur droit 12"/>
            <p:cNvCxnSpPr/>
            <p:nvPr/>
          </p:nvCxnSpPr>
          <p:spPr>
            <a:xfrm flipV="1">
              <a:off x="5147255" y="2348880"/>
              <a:ext cx="0" cy="1296144"/>
            </a:xfrm>
            <a:prstGeom prst="line">
              <a:avLst/>
            </a:prstGeom>
            <a:grpFill/>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4" name="Ellipse 13"/>
            <p:cNvSpPr/>
            <p:nvPr/>
          </p:nvSpPr>
          <p:spPr>
            <a:xfrm>
              <a:off x="5039243" y="3537013"/>
              <a:ext cx="216024" cy="216024"/>
            </a:xfrm>
            <a:prstGeom prst="ellipse">
              <a:avLst/>
            </a:prstGeom>
            <a:grp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5" name="Groupe 14"/>
          <p:cNvGrpSpPr/>
          <p:nvPr/>
        </p:nvGrpSpPr>
        <p:grpSpPr>
          <a:xfrm rot="10800000">
            <a:off x="6017324" y="4392396"/>
            <a:ext cx="216024" cy="1404157"/>
            <a:chOff x="6765934" y="2331935"/>
            <a:chExt cx="216024" cy="1404157"/>
          </a:xfrm>
          <a:solidFill>
            <a:schemeClr val="accent4"/>
          </a:solidFill>
        </p:grpSpPr>
        <p:cxnSp>
          <p:nvCxnSpPr>
            <p:cNvPr id="16" name="Connecteur droit 15"/>
            <p:cNvCxnSpPr/>
            <p:nvPr/>
          </p:nvCxnSpPr>
          <p:spPr>
            <a:xfrm flipV="1">
              <a:off x="6873946" y="2331935"/>
              <a:ext cx="0" cy="1296144"/>
            </a:xfrm>
            <a:prstGeom prst="line">
              <a:avLst/>
            </a:prstGeom>
            <a:grpFill/>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Ellipse 16"/>
            <p:cNvSpPr/>
            <p:nvPr/>
          </p:nvSpPr>
          <p:spPr>
            <a:xfrm>
              <a:off x="6765934" y="3520068"/>
              <a:ext cx="216024" cy="216024"/>
            </a:xfrm>
            <a:prstGeom prst="ellipse">
              <a:avLst/>
            </a:prstGeom>
            <a:grp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8" name="Groupe 17"/>
          <p:cNvGrpSpPr/>
          <p:nvPr/>
        </p:nvGrpSpPr>
        <p:grpSpPr>
          <a:xfrm>
            <a:off x="7370046" y="3192107"/>
            <a:ext cx="216024" cy="1404157"/>
            <a:chOff x="7594387" y="2336177"/>
            <a:chExt cx="216024" cy="1404157"/>
          </a:xfrm>
          <a:solidFill>
            <a:schemeClr val="accent6"/>
          </a:solidFill>
        </p:grpSpPr>
        <p:cxnSp>
          <p:nvCxnSpPr>
            <p:cNvPr id="19" name="Connecteur droit 18"/>
            <p:cNvCxnSpPr/>
            <p:nvPr/>
          </p:nvCxnSpPr>
          <p:spPr>
            <a:xfrm flipV="1">
              <a:off x="7702399" y="2336177"/>
              <a:ext cx="0" cy="1296144"/>
            </a:xfrm>
            <a:prstGeom prst="line">
              <a:avLst/>
            </a:prstGeom>
            <a:grpFill/>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0" name="Ellipse 19"/>
            <p:cNvSpPr/>
            <p:nvPr/>
          </p:nvSpPr>
          <p:spPr>
            <a:xfrm>
              <a:off x="7594387" y="3524310"/>
              <a:ext cx="216024" cy="216024"/>
            </a:xfrm>
            <a:prstGeom prst="ellipse">
              <a:avLst/>
            </a:prstGeom>
            <a:grp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1" name="Groupe 20"/>
          <p:cNvGrpSpPr/>
          <p:nvPr/>
        </p:nvGrpSpPr>
        <p:grpSpPr>
          <a:xfrm rot="10800000">
            <a:off x="8722768" y="4392396"/>
            <a:ext cx="216024" cy="1404157"/>
            <a:chOff x="7594387" y="2336177"/>
            <a:chExt cx="216024" cy="1404157"/>
          </a:xfrm>
          <a:solidFill>
            <a:schemeClr val="accent5"/>
          </a:solidFill>
        </p:grpSpPr>
        <p:cxnSp>
          <p:nvCxnSpPr>
            <p:cNvPr id="22" name="Connecteur droit 21"/>
            <p:cNvCxnSpPr/>
            <p:nvPr/>
          </p:nvCxnSpPr>
          <p:spPr>
            <a:xfrm flipV="1">
              <a:off x="7702399" y="2336177"/>
              <a:ext cx="0" cy="1296144"/>
            </a:xfrm>
            <a:prstGeom prst="line">
              <a:avLst/>
            </a:prstGeom>
            <a:grpFill/>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3" name="Ellipse 22"/>
            <p:cNvSpPr/>
            <p:nvPr/>
          </p:nvSpPr>
          <p:spPr>
            <a:xfrm>
              <a:off x="7594387" y="3524310"/>
              <a:ext cx="216024" cy="216024"/>
            </a:xfrm>
            <a:prstGeom prst="ellipse">
              <a:avLst/>
            </a:prstGeom>
            <a:grp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p:cNvGrpSpPr/>
          <p:nvPr/>
        </p:nvGrpSpPr>
        <p:grpSpPr>
          <a:xfrm>
            <a:off x="10075490" y="3192107"/>
            <a:ext cx="216024" cy="1404157"/>
            <a:chOff x="7594387" y="2336177"/>
            <a:chExt cx="216024" cy="1404157"/>
          </a:xfrm>
        </p:grpSpPr>
        <p:cxnSp>
          <p:nvCxnSpPr>
            <p:cNvPr id="25" name="Connecteur droit 24"/>
            <p:cNvCxnSpPr/>
            <p:nvPr/>
          </p:nvCxnSpPr>
          <p:spPr>
            <a:xfrm flipV="1">
              <a:off x="7702399" y="2336177"/>
              <a:ext cx="0" cy="1296144"/>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6" name="Ellipse 25"/>
            <p:cNvSpPr/>
            <p:nvPr/>
          </p:nvSpPr>
          <p:spPr>
            <a:xfrm>
              <a:off x="7594387" y="3524310"/>
              <a:ext cx="216024" cy="21602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7" name="Groupe 26"/>
          <p:cNvGrpSpPr/>
          <p:nvPr/>
        </p:nvGrpSpPr>
        <p:grpSpPr>
          <a:xfrm rot="10800000">
            <a:off x="11428210" y="4392396"/>
            <a:ext cx="216024" cy="1404157"/>
            <a:chOff x="7594387" y="2336177"/>
            <a:chExt cx="216024" cy="1404157"/>
          </a:xfrm>
          <a:solidFill>
            <a:schemeClr val="accent2"/>
          </a:solidFill>
        </p:grpSpPr>
        <p:cxnSp>
          <p:nvCxnSpPr>
            <p:cNvPr id="28" name="Connecteur droit 27"/>
            <p:cNvCxnSpPr/>
            <p:nvPr/>
          </p:nvCxnSpPr>
          <p:spPr>
            <a:xfrm flipV="1">
              <a:off x="7702399" y="2336177"/>
              <a:ext cx="0" cy="1296144"/>
            </a:xfrm>
            <a:prstGeom prst="line">
              <a:avLst/>
            </a:prstGeom>
            <a:grpFill/>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Ellipse 28"/>
            <p:cNvSpPr/>
            <p:nvPr/>
          </p:nvSpPr>
          <p:spPr>
            <a:xfrm>
              <a:off x="7594387" y="3524310"/>
              <a:ext cx="216024" cy="216024"/>
            </a:xfrm>
            <a:prstGeom prst="ellipse">
              <a:avLst/>
            </a:prstGeom>
            <a:grp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0" name="Titre 1">
            <a:extLst>
              <a:ext uri="{FF2B5EF4-FFF2-40B4-BE49-F238E27FC236}">
                <a16:creationId xmlns:a16="http://schemas.microsoft.com/office/drawing/2014/main" id="{AD6D032D-8B40-4FEA-AB92-A44ED0AE7A15}"/>
              </a:ext>
            </a:extLst>
          </p:cNvPr>
          <p:cNvSpPr txBox="1">
            <a:spLocks/>
          </p:cNvSpPr>
          <p:nvPr/>
        </p:nvSpPr>
        <p:spPr>
          <a:xfrm>
            <a:off x="4268558" y="2821287"/>
            <a:ext cx="1008112" cy="369332"/>
          </a:xfrm>
          <a:prstGeom prst="rect">
            <a:avLst/>
          </a:prstGeom>
        </p:spPr>
        <p:txBody>
          <a:bodyPr wrap="square" lIns="0" tIns="0" rIns="0" bIns="0" anchor="ctr" anchorCtr="0">
            <a:spAutoFit/>
          </a:bodyPr>
          <a:lstStyle>
            <a:lvl1pPr indent="0">
              <a:spcBef>
                <a:spcPct val="0"/>
              </a:spcBef>
              <a:buFontTx/>
              <a:buNone/>
              <a:defRPr sz="2601" b="1">
                <a:solidFill>
                  <a:schemeClr val="accent1"/>
                </a:solidFill>
                <a:latin typeface="+mj-lt"/>
                <a:ea typeface="+mj-ea"/>
                <a:cs typeface="+mj-cs"/>
              </a:defRPr>
            </a:lvl1pPr>
          </a:lstStyle>
          <a:p>
            <a:pPr algn="ctr"/>
            <a:r>
              <a:rPr lang="fr-FR" sz="2400" dirty="0">
                <a:solidFill>
                  <a:schemeClr val="accent3"/>
                </a:solidFill>
              </a:rPr>
              <a:t>1995</a:t>
            </a:r>
          </a:p>
        </p:txBody>
      </p:sp>
      <p:sp>
        <p:nvSpPr>
          <p:cNvPr id="31" name="Titre 1">
            <a:extLst>
              <a:ext uri="{FF2B5EF4-FFF2-40B4-BE49-F238E27FC236}">
                <a16:creationId xmlns:a16="http://schemas.microsoft.com/office/drawing/2014/main" id="{AD6D032D-8B40-4FEA-AB92-A44ED0AE7A15}"/>
              </a:ext>
            </a:extLst>
          </p:cNvPr>
          <p:cNvSpPr txBox="1">
            <a:spLocks/>
          </p:cNvSpPr>
          <p:nvPr/>
        </p:nvSpPr>
        <p:spPr>
          <a:xfrm>
            <a:off x="6974001" y="2813764"/>
            <a:ext cx="1008112" cy="369332"/>
          </a:xfrm>
          <a:prstGeom prst="rect">
            <a:avLst/>
          </a:prstGeom>
        </p:spPr>
        <p:txBody>
          <a:bodyPr wrap="square" lIns="0" tIns="0" rIns="0" bIns="0" anchor="ctr" anchorCtr="0">
            <a:spAutoFit/>
          </a:bodyPr>
          <a:lstStyle>
            <a:lvl1pPr indent="0">
              <a:spcBef>
                <a:spcPct val="0"/>
              </a:spcBef>
              <a:buFontTx/>
              <a:buNone/>
              <a:defRPr sz="2601" b="1">
                <a:solidFill>
                  <a:schemeClr val="accent1"/>
                </a:solidFill>
                <a:latin typeface="+mj-lt"/>
                <a:ea typeface="+mj-ea"/>
                <a:cs typeface="+mj-cs"/>
              </a:defRPr>
            </a:lvl1pPr>
          </a:lstStyle>
          <a:p>
            <a:pPr algn="ctr"/>
            <a:r>
              <a:rPr lang="fr-FR" sz="2400" dirty="0">
                <a:solidFill>
                  <a:schemeClr val="accent6"/>
                </a:solidFill>
              </a:rPr>
              <a:t>2002</a:t>
            </a:r>
          </a:p>
        </p:txBody>
      </p:sp>
      <p:sp>
        <p:nvSpPr>
          <p:cNvPr id="32" name="Titre 1">
            <a:extLst>
              <a:ext uri="{FF2B5EF4-FFF2-40B4-BE49-F238E27FC236}">
                <a16:creationId xmlns:a16="http://schemas.microsoft.com/office/drawing/2014/main" id="{AD6D032D-8B40-4FEA-AB92-A44ED0AE7A15}"/>
              </a:ext>
            </a:extLst>
          </p:cNvPr>
          <p:cNvSpPr txBox="1">
            <a:spLocks/>
          </p:cNvSpPr>
          <p:nvPr/>
        </p:nvSpPr>
        <p:spPr>
          <a:xfrm>
            <a:off x="9678675" y="2830298"/>
            <a:ext cx="1008112" cy="369332"/>
          </a:xfrm>
          <a:prstGeom prst="rect">
            <a:avLst/>
          </a:prstGeom>
        </p:spPr>
        <p:txBody>
          <a:bodyPr wrap="square" lIns="0" tIns="0" rIns="0" bIns="0" anchor="ctr" anchorCtr="0">
            <a:spAutoFit/>
          </a:bodyPr>
          <a:lstStyle>
            <a:lvl1pPr indent="0">
              <a:spcBef>
                <a:spcPct val="0"/>
              </a:spcBef>
              <a:buFontTx/>
              <a:buNone/>
              <a:defRPr sz="2601" b="1">
                <a:solidFill>
                  <a:schemeClr val="accent1"/>
                </a:solidFill>
                <a:latin typeface="+mj-lt"/>
                <a:ea typeface="+mj-ea"/>
                <a:cs typeface="+mj-cs"/>
              </a:defRPr>
            </a:lvl1pPr>
          </a:lstStyle>
          <a:p>
            <a:pPr algn="ctr"/>
            <a:r>
              <a:rPr lang="fr-FR" sz="2400" dirty="0">
                <a:solidFill>
                  <a:schemeClr val="tx2"/>
                </a:solidFill>
              </a:rPr>
              <a:t>2011</a:t>
            </a:r>
          </a:p>
        </p:txBody>
      </p:sp>
      <p:sp>
        <p:nvSpPr>
          <p:cNvPr id="33" name="Titre 1">
            <a:extLst>
              <a:ext uri="{FF2B5EF4-FFF2-40B4-BE49-F238E27FC236}">
                <a16:creationId xmlns:a16="http://schemas.microsoft.com/office/drawing/2014/main" id="{AD6D032D-8B40-4FEA-AB92-A44ED0AE7A15}"/>
              </a:ext>
            </a:extLst>
          </p:cNvPr>
          <p:cNvSpPr txBox="1">
            <a:spLocks/>
          </p:cNvSpPr>
          <p:nvPr/>
        </p:nvSpPr>
        <p:spPr>
          <a:xfrm>
            <a:off x="2915836" y="5821546"/>
            <a:ext cx="1008112" cy="369332"/>
          </a:xfrm>
          <a:prstGeom prst="rect">
            <a:avLst/>
          </a:prstGeom>
        </p:spPr>
        <p:txBody>
          <a:bodyPr wrap="square" lIns="0" tIns="0" rIns="0" bIns="0" anchor="ctr" anchorCtr="0">
            <a:spAutoFit/>
          </a:bodyPr>
          <a:lstStyle>
            <a:lvl1pPr indent="0">
              <a:spcBef>
                <a:spcPct val="0"/>
              </a:spcBef>
              <a:buFontTx/>
              <a:buNone/>
              <a:defRPr sz="2601" b="1">
                <a:solidFill>
                  <a:schemeClr val="accent1"/>
                </a:solidFill>
                <a:latin typeface="+mj-lt"/>
                <a:ea typeface="+mj-ea"/>
                <a:cs typeface="+mj-cs"/>
              </a:defRPr>
            </a:lvl1pPr>
          </a:lstStyle>
          <a:p>
            <a:pPr algn="ctr"/>
            <a:r>
              <a:rPr lang="fr-FR" sz="2400" dirty="0">
                <a:solidFill>
                  <a:schemeClr val="accent2"/>
                </a:solidFill>
              </a:rPr>
              <a:t>1993</a:t>
            </a:r>
          </a:p>
        </p:txBody>
      </p:sp>
      <p:sp>
        <p:nvSpPr>
          <p:cNvPr id="34" name="Titre 1">
            <a:extLst>
              <a:ext uri="{FF2B5EF4-FFF2-40B4-BE49-F238E27FC236}">
                <a16:creationId xmlns:a16="http://schemas.microsoft.com/office/drawing/2014/main" id="{AD6D032D-8B40-4FEA-AB92-A44ED0AE7A15}"/>
              </a:ext>
            </a:extLst>
          </p:cNvPr>
          <p:cNvSpPr txBox="1">
            <a:spLocks/>
          </p:cNvSpPr>
          <p:nvPr/>
        </p:nvSpPr>
        <p:spPr>
          <a:xfrm>
            <a:off x="5621280" y="5861905"/>
            <a:ext cx="1008112" cy="369332"/>
          </a:xfrm>
          <a:prstGeom prst="rect">
            <a:avLst/>
          </a:prstGeom>
        </p:spPr>
        <p:txBody>
          <a:bodyPr wrap="square" lIns="0" tIns="0" rIns="0" bIns="0" anchor="ctr" anchorCtr="0">
            <a:spAutoFit/>
          </a:bodyPr>
          <a:lstStyle>
            <a:lvl1pPr indent="0">
              <a:spcBef>
                <a:spcPct val="0"/>
              </a:spcBef>
              <a:buFontTx/>
              <a:buNone/>
              <a:defRPr sz="2601" b="1">
                <a:solidFill>
                  <a:schemeClr val="accent1"/>
                </a:solidFill>
                <a:latin typeface="+mj-lt"/>
                <a:ea typeface="+mj-ea"/>
                <a:cs typeface="+mj-cs"/>
              </a:defRPr>
            </a:lvl1pPr>
          </a:lstStyle>
          <a:p>
            <a:pPr algn="ctr"/>
            <a:r>
              <a:rPr lang="fr-FR" sz="2400" dirty="0">
                <a:solidFill>
                  <a:schemeClr val="accent4"/>
                </a:solidFill>
              </a:rPr>
              <a:t>1998</a:t>
            </a:r>
          </a:p>
        </p:txBody>
      </p:sp>
      <p:sp>
        <p:nvSpPr>
          <p:cNvPr id="35" name="Titre 1">
            <a:extLst>
              <a:ext uri="{FF2B5EF4-FFF2-40B4-BE49-F238E27FC236}">
                <a16:creationId xmlns:a16="http://schemas.microsoft.com/office/drawing/2014/main" id="{AD6D032D-8B40-4FEA-AB92-A44ED0AE7A15}"/>
              </a:ext>
            </a:extLst>
          </p:cNvPr>
          <p:cNvSpPr txBox="1">
            <a:spLocks/>
          </p:cNvSpPr>
          <p:nvPr/>
        </p:nvSpPr>
        <p:spPr>
          <a:xfrm>
            <a:off x="8326723" y="5854382"/>
            <a:ext cx="1008112" cy="369332"/>
          </a:xfrm>
          <a:prstGeom prst="rect">
            <a:avLst/>
          </a:prstGeom>
        </p:spPr>
        <p:txBody>
          <a:bodyPr wrap="square" lIns="0" tIns="0" rIns="0" bIns="0" anchor="ctr" anchorCtr="0">
            <a:spAutoFit/>
          </a:bodyPr>
          <a:lstStyle>
            <a:lvl1pPr indent="0">
              <a:spcBef>
                <a:spcPct val="0"/>
              </a:spcBef>
              <a:buFontTx/>
              <a:buNone/>
              <a:defRPr sz="2601" b="1">
                <a:solidFill>
                  <a:schemeClr val="accent1"/>
                </a:solidFill>
                <a:latin typeface="+mj-lt"/>
                <a:ea typeface="+mj-ea"/>
                <a:cs typeface="+mj-cs"/>
              </a:defRPr>
            </a:lvl1pPr>
          </a:lstStyle>
          <a:p>
            <a:pPr algn="ctr"/>
            <a:r>
              <a:rPr lang="fr-FR" sz="2400" dirty="0">
                <a:solidFill>
                  <a:schemeClr val="accent5"/>
                </a:solidFill>
              </a:rPr>
              <a:t>2008</a:t>
            </a:r>
          </a:p>
        </p:txBody>
      </p:sp>
      <p:sp>
        <p:nvSpPr>
          <p:cNvPr id="36" name="Titre 1">
            <a:extLst>
              <a:ext uri="{FF2B5EF4-FFF2-40B4-BE49-F238E27FC236}">
                <a16:creationId xmlns:a16="http://schemas.microsoft.com/office/drawing/2014/main" id="{AD6D032D-8B40-4FEA-AB92-A44ED0AE7A15}"/>
              </a:ext>
            </a:extLst>
          </p:cNvPr>
          <p:cNvSpPr txBox="1">
            <a:spLocks/>
          </p:cNvSpPr>
          <p:nvPr/>
        </p:nvSpPr>
        <p:spPr>
          <a:xfrm>
            <a:off x="11031397" y="5870916"/>
            <a:ext cx="1008112" cy="369332"/>
          </a:xfrm>
          <a:prstGeom prst="rect">
            <a:avLst/>
          </a:prstGeom>
        </p:spPr>
        <p:txBody>
          <a:bodyPr wrap="square" lIns="0" tIns="0" rIns="0" bIns="0" anchor="ctr" anchorCtr="0">
            <a:spAutoFit/>
          </a:bodyPr>
          <a:lstStyle>
            <a:lvl1pPr indent="0">
              <a:spcBef>
                <a:spcPct val="0"/>
              </a:spcBef>
              <a:buFontTx/>
              <a:buNone/>
              <a:defRPr sz="2601" b="1">
                <a:solidFill>
                  <a:schemeClr val="accent1"/>
                </a:solidFill>
                <a:latin typeface="+mj-lt"/>
                <a:ea typeface="+mj-ea"/>
                <a:cs typeface="+mj-cs"/>
              </a:defRPr>
            </a:lvl1pPr>
          </a:lstStyle>
          <a:p>
            <a:pPr algn="ctr"/>
            <a:r>
              <a:rPr lang="fr-FR" sz="2400" dirty="0">
                <a:solidFill>
                  <a:schemeClr val="accent2"/>
                </a:solidFill>
              </a:rPr>
              <a:t>2016</a:t>
            </a:r>
          </a:p>
        </p:txBody>
      </p:sp>
      <p:sp>
        <p:nvSpPr>
          <p:cNvPr id="37" name="Titre 1">
            <a:extLst>
              <a:ext uri="{FF2B5EF4-FFF2-40B4-BE49-F238E27FC236}">
                <a16:creationId xmlns:a16="http://schemas.microsoft.com/office/drawing/2014/main" id="{AD6D032D-8B40-4FEA-AB92-A44ED0AE7A15}"/>
              </a:ext>
            </a:extLst>
          </p:cNvPr>
          <p:cNvSpPr txBox="1">
            <a:spLocks/>
          </p:cNvSpPr>
          <p:nvPr/>
        </p:nvSpPr>
        <p:spPr>
          <a:xfrm>
            <a:off x="1401359" y="4529162"/>
            <a:ext cx="1332149" cy="1107996"/>
          </a:xfrm>
          <a:prstGeom prst="rect">
            <a:avLst/>
          </a:prstGeom>
        </p:spPr>
        <p:txBody>
          <a:bodyPr wrap="square" lIns="0" tIns="0" rIns="0" bIns="0" anchor="ctr" anchorCtr="0">
            <a:spAutoFit/>
          </a:bodyPr>
          <a:lstStyle>
            <a:lvl1pPr indent="0">
              <a:spcBef>
                <a:spcPct val="0"/>
              </a:spcBef>
              <a:buFontTx/>
              <a:buNone/>
              <a:defRPr sz="2601" b="1">
                <a:solidFill>
                  <a:schemeClr val="accent1"/>
                </a:solidFill>
                <a:latin typeface="+mj-lt"/>
                <a:ea typeface="+mj-ea"/>
                <a:cs typeface="+mj-cs"/>
              </a:defRPr>
            </a:lvl1pPr>
          </a:lstStyle>
          <a:p>
            <a:pPr algn="ctr"/>
            <a:r>
              <a:rPr lang="fr-FR" sz="1800" b="0" dirty="0">
                <a:solidFill>
                  <a:schemeClr val="tx1"/>
                </a:solidFill>
              </a:rPr>
              <a:t>Première apparition du terme SCRUM</a:t>
            </a:r>
          </a:p>
        </p:txBody>
      </p:sp>
      <p:sp>
        <p:nvSpPr>
          <p:cNvPr id="38" name="Titre 1">
            <a:extLst>
              <a:ext uri="{FF2B5EF4-FFF2-40B4-BE49-F238E27FC236}">
                <a16:creationId xmlns:a16="http://schemas.microsoft.com/office/drawing/2014/main" id="{AD6D032D-8B40-4FEA-AB92-A44ED0AE7A15}"/>
              </a:ext>
            </a:extLst>
          </p:cNvPr>
          <p:cNvSpPr txBox="1">
            <a:spLocks/>
          </p:cNvSpPr>
          <p:nvPr/>
        </p:nvSpPr>
        <p:spPr>
          <a:xfrm>
            <a:off x="4106275" y="4529162"/>
            <a:ext cx="1332149" cy="1661993"/>
          </a:xfrm>
          <a:prstGeom prst="rect">
            <a:avLst/>
          </a:prstGeom>
        </p:spPr>
        <p:txBody>
          <a:bodyPr wrap="square" lIns="0" tIns="0" rIns="0" bIns="0" anchor="ctr" anchorCtr="0">
            <a:spAutoFit/>
          </a:bodyPr>
          <a:lstStyle>
            <a:lvl1pPr indent="0">
              <a:spcBef>
                <a:spcPct val="0"/>
              </a:spcBef>
              <a:buFontTx/>
              <a:buNone/>
              <a:defRPr sz="2601" b="1">
                <a:solidFill>
                  <a:schemeClr val="accent1"/>
                </a:solidFill>
                <a:latin typeface="+mj-lt"/>
                <a:ea typeface="+mj-ea"/>
                <a:cs typeface="+mj-cs"/>
              </a:defRPr>
            </a:lvl1pPr>
          </a:lstStyle>
          <a:p>
            <a:pPr algn="ctr"/>
            <a:r>
              <a:rPr lang="fr-FR" sz="1800" b="0" dirty="0">
                <a:solidFill>
                  <a:schemeClr val="accent3"/>
                </a:solidFill>
              </a:rPr>
              <a:t>SCRUM 0.1</a:t>
            </a:r>
          </a:p>
          <a:p>
            <a:pPr algn="ctr"/>
            <a:r>
              <a:rPr lang="fr-FR" sz="1800" b="0" dirty="0">
                <a:solidFill>
                  <a:schemeClr val="accent3"/>
                </a:solidFill>
              </a:rPr>
              <a:t>Premier papier officiel présentant la méthode</a:t>
            </a:r>
          </a:p>
        </p:txBody>
      </p:sp>
      <p:sp>
        <p:nvSpPr>
          <p:cNvPr id="39" name="Titre 1">
            <a:extLst>
              <a:ext uri="{FF2B5EF4-FFF2-40B4-BE49-F238E27FC236}">
                <a16:creationId xmlns:a16="http://schemas.microsoft.com/office/drawing/2014/main" id="{AD6D032D-8B40-4FEA-AB92-A44ED0AE7A15}"/>
              </a:ext>
            </a:extLst>
          </p:cNvPr>
          <p:cNvSpPr txBox="1">
            <a:spLocks/>
          </p:cNvSpPr>
          <p:nvPr/>
        </p:nvSpPr>
        <p:spPr>
          <a:xfrm>
            <a:off x="6811983" y="4529162"/>
            <a:ext cx="1331380" cy="1661993"/>
          </a:xfrm>
          <a:prstGeom prst="rect">
            <a:avLst/>
          </a:prstGeom>
        </p:spPr>
        <p:txBody>
          <a:bodyPr wrap="square" lIns="0" tIns="0" rIns="0" bIns="0" anchor="ctr" anchorCtr="0">
            <a:spAutoFit/>
          </a:bodyPr>
          <a:lstStyle>
            <a:lvl1pPr indent="0">
              <a:spcBef>
                <a:spcPct val="0"/>
              </a:spcBef>
              <a:buFontTx/>
              <a:buNone/>
              <a:defRPr sz="2601" b="1">
                <a:solidFill>
                  <a:schemeClr val="accent1"/>
                </a:solidFill>
                <a:latin typeface="+mj-lt"/>
                <a:ea typeface="+mj-ea"/>
                <a:cs typeface="+mj-cs"/>
              </a:defRPr>
            </a:lvl1pPr>
          </a:lstStyle>
          <a:p>
            <a:pPr algn="ctr"/>
            <a:r>
              <a:rPr lang="fr-FR" sz="1800" b="0" dirty="0">
                <a:solidFill>
                  <a:schemeClr val="accent6"/>
                </a:solidFill>
              </a:rPr>
              <a:t>Parution</a:t>
            </a:r>
          </a:p>
          <a:p>
            <a:pPr algn="ctr"/>
            <a:r>
              <a:rPr lang="fr-FR" sz="1800" b="0" dirty="0">
                <a:solidFill>
                  <a:schemeClr val="accent6"/>
                </a:solidFill>
              </a:rPr>
              <a:t>du livre</a:t>
            </a:r>
          </a:p>
          <a:p>
            <a:pPr algn="ctr"/>
            <a:r>
              <a:rPr lang="fr-FR" sz="1800" b="0" dirty="0">
                <a:solidFill>
                  <a:schemeClr val="accent6"/>
                </a:solidFill>
              </a:rPr>
              <a:t>« Software </a:t>
            </a:r>
            <a:r>
              <a:rPr lang="fr-FR" sz="1800" b="0" dirty="0" err="1">
                <a:solidFill>
                  <a:schemeClr val="accent6"/>
                </a:solidFill>
              </a:rPr>
              <a:t>Develoment</a:t>
            </a:r>
            <a:r>
              <a:rPr lang="fr-FR" sz="1800" b="0" dirty="0">
                <a:solidFill>
                  <a:schemeClr val="accent6"/>
                </a:solidFill>
              </a:rPr>
              <a:t> </a:t>
            </a:r>
            <a:r>
              <a:rPr lang="fr-FR" sz="1800" b="0" dirty="0" err="1">
                <a:solidFill>
                  <a:schemeClr val="accent6"/>
                </a:solidFill>
              </a:rPr>
              <a:t>with</a:t>
            </a:r>
            <a:r>
              <a:rPr lang="fr-FR" sz="1800" b="0" dirty="0">
                <a:solidFill>
                  <a:schemeClr val="accent6"/>
                </a:solidFill>
              </a:rPr>
              <a:t> SCRUM »</a:t>
            </a:r>
          </a:p>
        </p:txBody>
      </p:sp>
      <p:sp>
        <p:nvSpPr>
          <p:cNvPr id="40" name="Titre 1">
            <a:extLst>
              <a:ext uri="{FF2B5EF4-FFF2-40B4-BE49-F238E27FC236}">
                <a16:creationId xmlns:a16="http://schemas.microsoft.com/office/drawing/2014/main" id="{AD6D032D-8B40-4FEA-AB92-A44ED0AE7A15}"/>
              </a:ext>
            </a:extLst>
          </p:cNvPr>
          <p:cNvSpPr txBox="1">
            <a:spLocks/>
          </p:cNvSpPr>
          <p:nvPr/>
        </p:nvSpPr>
        <p:spPr>
          <a:xfrm>
            <a:off x="9516656" y="4667661"/>
            <a:ext cx="1332149" cy="830997"/>
          </a:xfrm>
          <a:prstGeom prst="rect">
            <a:avLst/>
          </a:prstGeom>
        </p:spPr>
        <p:txBody>
          <a:bodyPr wrap="square" lIns="0" tIns="0" rIns="0" bIns="0" anchor="ctr" anchorCtr="0">
            <a:spAutoFit/>
          </a:bodyPr>
          <a:lstStyle>
            <a:lvl1pPr indent="0">
              <a:spcBef>
                <a:spcPct val="0"/>
              </a:spcBef>
              <a:buFontTx/>
              <a:buNone/>
              <a:defRPr sz="2601" b="1">
                <a:solidFill>
                  <a:schemeClr val="accent1"/>
                </a:solidFill>
                <a:latin typeface="+mj-lt"/>
                <a:ea typeface="+mj-ea"/>
                <a:cs typeface="+mj-cs"/>
              </a:defRPr>
            </a:lvl1pPr>
          </a:lstStyle>
          <a:p>
            <a:pPr algn="ctr"/>
            <a:r>
              <a:rPr lang="fr-FR" sz="1800" b="0" dirty="0">
                <a:solidFill>
                  <a:schemeClr val="tx2"/>
                </a:solidFill>
              </a:rPr>
              <a:t>Parution du « SCRUM Guide »</a:t>
            </a:r>
          </a:p>
        </p:txBody>
      </p:sp>
      <p:sp>
        <p:nvSpPr>
          <p:cNvPr id="41" name="Titre 1">
            <a:extLst>
              <a:ext uri="{FF2B5EF4-FFF2-40B4-BE49-F238E27FC236}">
                <a16:creationId xmlns:a16="http://schemas.microsoft.com/office/drawing/2014/main" id="{AD6D032D-8B40-4FEA-AB92-A44ED0AE7A15}"/>
              </a:ext>
            </a:extLst>
          </p:cNvPr>
          <p:cNvSpPr txBox="1">
            <a:spLocks/>
          </p:cNvSpPr>
          <p:nvPr/>
        </p:nvSpPr>
        <p:spPr>
          <a:xfrm>
            <a:off x="2733508" y="3489975"/>
            <a:ext cx="1332149" cy="830997"/>
          </a:xfrm>
          <a:prstGeom prst="rect">
            <a:avLst/>
          </a:prstGeom>
        </p:spPr>
        <p:txBody>
          <a:bodyPr wrap="square" lIns="0" tIns="0" rIns="0" bIns="0" anchor="ctr" anchorCtr="0">
            <a:spAutoFit/>
          </a:bodyPr>
          <a:lstStyle>
            <a:lvl1pPr indent="0">
              <a:spcBef>
                <a:spcPct val="0"/>
              </a:spcBef>
              <a:buFontTx/>
              <a:buNone/>
              <a:defRPr sz="2601" b="1">
                <a:solidFill>
                  <a:schemeClr val="accent1"/>
                </a:solidFill>
                <a:latin typeface="+mj-lt"/>
                <a:ea typeface="+mj-ea"/>
                <a:cs typeface="+mj-cs"/>
              </a:defRPr>
            </a:lvl1pPr>
          </a:lstStyle>
          <a:p>
            <a:pPr algn="ctr"/>
            <a:r>
              <a:rPr lang="fr-FR" sz="1800" b="0" dirty="0">
                <a:solidFill>
                  <a:schemeClr val="accent2"/>
                </a:solidFill>
              </a:rPr>
              <a:t>SCRUM 0</a:t>
            </a:r>
          </a:p>
          <a:p>
            <a:pPr algn="ctr"/>
            <a:r>
              <a:rPr lang="fr-FR" sz="1800" b="0" dirty="0">
                <a:solidFill>
                  <a:schemeClr val="accent2"/>
                </a:solidFill>
              </a:rPr>
              <a:t>Première équipe</a:t>
            </a:r>
          </a:p>
        </p:txBody>
      </p:sp>
      <p:sp>
        <p:nvSpPr>
          <p:cNvPr id="42" name="Titre 1">
            <a:extLst>
              <a:ext uri="{FF2B5EF4-FFF2-40B4-BE49-F238E27FC236}">
                <a16:creationId xmlns:a16="http://schemas.microsoft.com/office/drawing/2014/main" id="{AD6D032D-8B40-4FEA-AB92-A44ED0AE7A15}"/>
              </a:ext>
            </a:extLst>
          </p:cNvPr>
          <p:cNvSpPr txBox="1">
            <a:spLocks/>
          </p:cNvSpPr>
          <p:nvPr/>
        </p:nvSpPr>
        <p:spPr>
          <a:xfrm>
            <a:off x="5438424" y="3212976"/>
            <a:ext cx="1332149" cy="1107996"/>
          </a:xfrm>
          <a:prstGeom prst="rect">
            <a:avLst/>
          </a:prstGeom>
        </p:spPr>
        <p:txBody>
          <a:bodyPr wrap="square" lIns="0" tIns="0" rIns="0" bIns="0" anchor="ctr" anchorCtr="0">
            <a:spAutoFit/>
          </a:bodyPr>
          <a:lstStyle>
            <a:lvl1pPr indent="0">
              <a:spcBef>
                <a:spcPct val="0"/>
              </a:spcBef>
              <a:buFontTx/>
              <a:buNone/>
              <a:defRPr sz="2601" b="1">
                <a:solidFill>
                  <a:schemeClr val="accent1"/>
                </a:solidFill>
                <a:latin typeface="+mj-lt"/>
                <a:ea typeface="+mj-ea"/>
                <a:cs typeface="+mj-cs"/>
              </a:defRPr>
            </a:lvl1pPr>
          </a:lstStyle>
          <a:p>
            <a:pPr algn="ctr"/>
            <a:r>
              <a:rPr lang="fr-FR" sz="1800" b="0" dirty="0">
                <a:solidFill>
                  <a:schemeClr val="accent4"/>
                </a:solidFill>
              </a:rPr>
              <a:t>SCRUM 1.0</a:t>
            </a:r>
          </a:p>
          <a:p>
            <a:pPr algn="ctr"/>
            <a:r>
              <a:rPr lang="fr-FR" sz="1800" b="0" dirty="0">
                <a:solidFill>
                  <a:schemeClr val="accent4"/>
                </a:solidFill>
              </a:rPr>
              <a:t>Première définition de SCRUM</a:t>
            </a:r>
          </a:p>
        </p:txBody>
      </p:sp>
      <p:sp>
        <p:nvSpPr>
          <p:cNvPr id="43" name="Titre 1">
            <a:extLst>
              <a:ext uri="{FF2B5EF4-FFF2-40B4-BE49-F238E27FC236}">
                <a16:creationId xmlns:a16="http://schemas.microsoft.com/office/drawing/2014/main" id="{AD6D032D-8B40-4FEA-AB92-A44ED0AE7A15}"/>
              </a:ext>
            </a:extLst>
          </p:cNvPr>
          <p:cNvSpPr txBox="1">
            <a:spLocks/>
          </p:cNvSpPr>
          <p:nvPr/>
        </p:nvSpPr>
        <p:spPr>
          <a:xfrm>
            <a:off x="8144131" y="3212976"/>
            <a:ext cx="1332149" cy="1107996"/>
          </a:xfrm>
          <a:prstGeom prst="rect">
            <a:avLst/>
          </a:prstGeom>
        </p:spPr>
        <p:txBody>
          <a:bodyPr wrap="square" lIns="0" tIns="0" rIns="0" bIns="0" anchor="ctr" anchorCtr="0">
            <a:spAutoFit/>
          </a:bodyPr>
          <a:lstStyle>
            <a:lvl1pPr indent="0">
              <a:spcBef>
                <a:spcPct val="0"/>
              </a:spcBef>
              <a:buFontTx/>
              <a:buNone/>
              <a:defRPr sz="2601" b="1">
                <a:solidFill>
                  <a:schemeClr val="accent1"/>
                </a:solidFill>
                <a:latin typeface="+mj-lt"/>
                <a:ea typeface="+mj-ea"/>
                <a:cs typeface="+mj-cs"/>
              </a:defRPr>
            </a:lvl1pPr>
          </a:lstStyle>
          <a:p>
            <a:pPr algn="ctr"/>
            <a:r>
              <a:rPr lang="fr-FR" sz="1800" b="0" dirty="0">
                <a:solidFill>
                  <a:schemeClr val="accent5"/>
                </a:solidFill>
              </a:rPr>
              <a:t>SCRUM 2.0</a:t>
            </a:r>
          </a:p>
          <a:p>
            <a:pPr algn="ctr"/>
            <a:r>
              <a:rPr lang="fr-FR" sz="1800" b="0" dirty="0">
                <a:solidFill>
                  <a:schemeClr val="accent5"/>
                </a:solidFill>
              </a:rPr>
              <a:t>Formalisation du premier rôle de PO </a:t>
            </a:r>
          </a:p>
        </p:txBody>
      </p:sp>
      <p:sp>
        <p:nvSpPr>
          <p:cNvPr id="44" name="Titre 1">
            <a:extLst>
              <a:ext uri="{FF2B5EF4-FFF2-40B4-BE49-F238E27FC236}">
                <a16:creationId xmlns:a16="http://schemas.microsoft.com/office/drawing/2014/main" id="{AD6D032D-8B40-4FEA-AB92-A44ED0AE7A15}"/>
              </a:ext>
            </a:extLst>
          </p:cNvPr>
          <p:cNvSpPr txBox="1">
            <a:spLocks/>
          </p:cNvSpPr>
          <p:nvPr/>
        </p:nvSpPr>
        <p:spPr>
          <a:xfrm>
            <a:off x="10848805" y="3212976"/>
            <a:ext cx="1332149" cy="1107996"/>
          </a:xfrm>
          <a:prstGeom prst="rect">
            <a:avLst/>
          </a:prstGeom>
        </p:spPr>
        <p:txBody>
          <a:bodyPr wrap="square" lIns="0" tIns="0" rIns="0" bIns="0" anchor="ctr" anchorCtr="0">
            <a:spAutoFit/>
          </a:bodyPr>
          <a:lstStyle>
            <a:lvl1pPr indent="0">
              <a:spcBef>
                <a:spcPct val="0"/>
              </a:spcBef>
              <a:buFontTx/>
              <a:buNone/>
              <a:defRPr sz="2601" b="1">
                <a:solidFill>
                  <a:schemeClr val="accent1"/>
                </a:solidFill>
                <a:latin typeface="+mj-lt"/>
                <a:ea typeface="+mj-ea"/>
                <a:cs typeface="+mj-cs"/>
              </a:defRPr>
            </a:lvl1pPr>
          </a:lstStyle>
          <a:p>
            <a:pPr algn="ctr"/>
            <a:r>
              <a:rPr lang="fr-FR" sz="1800" b="0" dirty="0">
                <a:solidFill>
                  <a:schemeClr val="accent2"/>
                </a:solidFill>
              </a:rPr>
              <a:t>SCRUM 3.0</a:t>
            </a:r>
          </a:p>
          <a:p>
            <a:pPr algn="ctr"/>
            <a:r>
              <a:rPr lang="fr-FR" sz="1800" b="0" dirty="0">
                <a:solidFill>
                  <a:schemeClr val="accent2"/>
                </a:solidFill>
              </a:rPr>
              <a:t>Formalisation du SCRUM Fully Scalable</a:t>
            </a:r>
          </a:p>
        </p:txBody>
      </p:sp>
    </p:spTree>
    <p:extLst>
      <p:ext uri="{BB962C8B-B14F-4D97-AF65-F5344CB8AC3E}">
        <p14:creationId xmlns:p14="http://schemas.microsoft.com/office/powerpoint/2010/main" val="8434587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a:t>
            </a:r>
            <a:r>
              <a:rPr lang="fr-FR" dirty="0" err="1"/>
              <a:t>backlog</a:t>
            </a:r>
            <a:r>
              <a:rPr lang="fr-FR" dirty="0"/>
              <a:t> </a:t>
            </a:r>
            <a:r>
              <a:rPr lang="fr-FR" dirty="0" err="1"/>
              <a:t>Burnup</a:t>
            </a:r>
            <a:r>
              <a:rPr lang="fr-FR" dirty="0"/>
              <a:t> Chart</a:t>
            </a:r>
          </a:p>
        </p:txBody>
      </p:sp>
      <p:sp>
        <p:nvSpPr>
          <p:cNvPr id="3" name="Espace réservé du contenu 2"/>
          <p:cNvSpPr>
            <a:spLocks noGrp="1"/>
          </p:cNvSpPr>
          <p:nvPr>
            <p:ph idx="1"/>
          </p:nvPr>
        </p:nvSpPr>
        <p:spPr/>
        <p:txBody>
          <a:bodyPr>
            <a:normAutofit lnSpcReduction="10000"/>
          </a:bodyPr>
          <a:lstStyle/>
          <a:p>
            <a:pPr marL="0" indent="0">
              <a:buNone/>
            </a:pPr>
            <a:r>
              <a:rPr lang="fr-FR" b="1" dirty="0">
                <a:solidFill>
                  <a:schemeClr val="accent6"/>
                </a:solidFill>
              </a:rPr>
              <a:t>Préconisation</a:t>
            </a:r>
          </a:p>
          <a:p>
            <a:endParaRPr lang="fr-FR" dirty="0"/>
          </a:p>
          <a:p>
            <a:r>
              <a:rPr lang="fr-FR" dirty="0"/>
              <a:t>Suivre les fonctionnalités </a:t>
            </a:r>
          </a:p>
          <a:p>
            <a:pPr marL="0" indent="0">
              <a:buNone/>
            </a:pPr>
            <a:r>
              <a:rPr lang="fr-FR" dirty="0"/>
              <a:t>plutôt que les points d’effort.</a:t>
            </a:r>
          </a:p>
          <a:p>
            <a:endParaRPr lang="fr-FR" dirty="0"/>
          </a:p>
          <a:p>
            <a:r>
              <a:rPr lang="fr-FR" dirty="0"/>
              <a:t>Il n’est pas possible </a:t>
            </a:r>
          </a:p>
          <a:p>
            <a:pPr marL="0" indent="0">
              <a:buNone/>
            </a:pPr>
            <a:r>
              <a:rPr lang="fr-FR" dirty="0"/>
              <a:t>de connaître tous </a:t>
            </a:r>
          </a:p>
          <a:p>
            <a:pPr marL="0" indent="0">
              <a:buNone/>
            </a:pPr>
            <a:r>
              <a:rPr lang="fr-FR" dirty="0"/>
              <a:t>les points d’effort </a:t>
            </a:r>
          </a:p>
          <a:p>
            <a:pPr marL="0" indent="0">
              <a:buNone/>
            </a:pPr>
            <a:r>
              <a:rPr lang="fr-FR" dirty="0"/>
              <a:t>sur tout </a:t>
            </a:r>
          </a:p>
          <a:p>
            <a:pPr marL="0" indent="0">
              <a:buNone/>
            </a:pPr>
            <a:r>
              <a:rPr lang="fr-FR" dirty="0"/>
              <a:t>le périmètre !</a:t>
            </a:r>
          </a:p>
        </p:txBody>
      </p:sp>
      <p:pic>
        <p:nvPicPr>
          <p:cNvPr id="4" name="Image 3"/>
          <p:cNvPicPr>
            <a:picLocks noChangeAspect="1"/>
          </p:cNvPicPr>
          <p:nvPr/>
        </p:nvPicPr>
        <p:blipFill>
          <a:blip r:embed="rId2"/>
          <a:stretch>
            <a:fillRect/>
          </a:stretch>
        </p:blipFill>
        <p:spPr>
          <a:xfrm>
            <a:off x="5951218" y="1763814"/>
            <a:ext cx="6097907" cy="3770211"/>
          </a:xfrm>
          <a:prstGeom prst="rect">
            <a:avLst/>
          </a:prstGeom>
        </p:spPr>
      </p:pic>
    </p:spTree>
    <p:extLst>
      <p:ext uri="{BB962C8B-B14F-4D97-AF65-F5344CB8AC3E}">
        <p14:creationId xmlns:p14="http://schemas.microsoft.com/office/powerpoint/2010/main" val="14075711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plan de release</a:t>
            </a:r>
          </a:p>
        </p:txBody>
      </p:sp>
      <p:sp>
        <p:nvSpPr>
          <p:cNvPr id="3" name="Espace réservé du contenu 2"/>
          <p:cNvSpPr>
            <a:spLocks noGrp="1"/>
          </p:cNvSpPr>
          <p:nvPr>
            <p:ph idx="1"/>
          </p:nvPr>
        </p:nvSpPr>
        <p:spPr>
          <a:xfrm>
            <a:off x="3228974" y="6209510"/>
            <a:ext cx="8580437" cy="527327"/>
          </a:xfrm>
        </p:spPr>
        <p:txBody>
          <a:bodyPr/>
          <a:lstStyle/>
          <a:p>
            <a:pPr marL="0" indent="0" algn="ctr">
              <a:buNone/>
            </a:pPr>
            <a:r>
              <a:rPr lang="fr-FR" dirty="0"/>
              <a:t>Extrapolé à partir de </a:t>
            </a:r>
            <a:r>
              <a:rPr lang="fr-FR" sz="1800" b="1" dirty="0">
                <a:solidFill>
                  <a:schemeClr val="accent6"/>
                </a:solidFill>
              </a:rPr>
              <a:t>capacité équipe &amp; Estimations</a:t>
            </a:r>
          </a:p>
          <a:p>
            <a:pPr algn="ctr"/>
            <a:endParaRPr lang="fr-FR" dirty="0"/>
          </a:p>
        </p:txBody>
      </p:sp>
      <p:pic>
        <p:nvPicPr>
          <p:cNvPr id="4" name="Picture 2" descr="RÃ©sultat de recherche d'images pour &quot;plan de release agil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1775" y="1266825"/>
            <a:ext cx="8193812" cy="4823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21794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Et pour finir</a:t>
            </a:r>
          </a:p>
        </p:txBody>
      </p:sp>
      <p:sp>
        <p:nvSpPr>
          <p:cNvPr id="3" name="Espace réservé du texte 2"/>
          <p:cNvSpPr>
            <a:spLocks noGrp="1"/>
          </p:cNvSpPr>
          <p:nvPr>
            <p:ph type="body" idx="1"/>
          </p:nvPr>
        </p:nvSpPr>
        <p:spPr/>
        <p:txBody>
          <a:bodyPr/>
          <a:lstStyle/>
          <a:p>
            <a:r>
              <a:rPr lang="fr-FR" dirty="0"/>
              <a:t>Scrum</a:t>
            </a:r>
          </a:p>
        </p:txBody>
      </p:sp>
      <p:pic>
        <p:nvPicPr>
          <p:cNvPr id="5" name="Image 4"/>
          <p:cNvPicPr>
            <a:picLocks noChangeAspect="1"/>
          </p:cNvPicPr>
          <p:nvPr/>
        </p:nvPicPr>
        <p:blipFill>
          <a:blip r:embed="rId2"/>
          <a:stretch>
            <a:fillRect/>
          </a:stretch>
        </p:blipFill>
        <p:spPr>
          <a:xfrm>
            <a:off x="6505575" y="2793150"/>
            <a:ext cx="4724400" cy="2257425"/>
          </a:xfrm>
          <a:prstGeom prst="rect">
            <a:avLst/>
          </a:prstGeom>
        </p:spPr>
      </p:pic>
    </p:spTree>
    <p:extLst>
      <p:ext uri="{BB962C8B-B14F-4D97-AF65-F5344CB8AC3E}">
        <p14:creationId xmlns:p14="http://schemas.microsoft.com/office/powerpoint/2010/main" val="21291656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Points à craquer</a:t>
            </a:r>
          </a:p>
        </p:txBody>
      </p:sp>
      <p:sp>
        <p:nvSpPr>
          <p:cNvPr id="3" name="Espace réservé du contenu 2"/>
          <p:cNvSpPr>
            <a:spLocks noGrp="1"/>
          </p:cNvSpPr>
          <p:nvPr>
            <p:ph idx="1"/>
          </p:nvPr>
        </p:nvSpPr>
        <p:spPr/>
        <p:txBody>
          <a:bodyPr>
            <a:normAutofit fontScale="77500" lnSpcReduction="20000"/>
          </a:bodyPr>
          <a:lstStyle/>
          <a:p>
            <a:r>
              <a:rPr lang="fr-FR" dirty="0"/>
              <a:t>Du </a:t>
            </a:r>
            <a:r>
              <a:rPr lang="fr-FR" dirty="0" err="1"/>
              <a:t>Waterfall</a:t>
            </a:r>
            <a:r>
              <a:rPr lang="fr-FR" dirty="0"/>
              <a:t> est toujours du </a:t>
            </a:r>
            <a:r>
              <a:rPr lang="fr-FR" dirty="0" err="1"/>
              <a:t>Waterfall</a:t>
            </a:r>
            <a:r>
              <a:rPr lang="fr-FR" dirty="0"/>
              <a:t>, même si on met des termes Scrum par-dessus</a:t>
            </a:r>
          </a:p>
          <a:p>
            <a:endParaRPr lang="fr-FR" dirty="0"/>
          </a:p>
          <a:p>
            <a:r>
              <a:rPr lang="fr-FR" dirty="0"/>
              <a:t>Ne suivez pas un plan défini à l’avance</a:t>
            </a:r>
          </a:p>
          <a:p>
            <a:pPr lvl="1"/>
            <a:r>
              <a:rPr lang="fr-FR" dirty="0"/>
              <a:t>Assurez-vous d’avoir des feedback pertinents et adaptez le plan</a:t>
            </a:r>
          </a:p>
          <a:p>
            <a:endParaRPr lang="fr-FR" dirty="0"/>
          </a:p>
          <a:p>
            <a:r>
              <a:rPr lang="fr-FR" dirty="0"/>
              <a:t>Il n’y a pas de « vélocité trop basse »</a:t>
            </a:r>
          </a:p>
          <a:p>
            <a:pPr lvl="1"/>
            <a:r>
              <a:rPr lang="fr-FR" dirty="0"/>
              <a:t>Juste la vélocité actuelle, et un plan plus ou moins réaliste</a:t>
            </a:r>
          </a:p>
          <a:p>
            <a:endParaRPr lang="fr-FR" dirty="0"/>
          </a:p>
          <a:p>
            <a:r>
              <a:rPr lang="fr-FR" dirty="0"/>
              <a:t>Ne jamais mettre la qualité de côté</a:t>
            </a:r>
          </a:p>
          <a:p>
            <a:pPr lvl="1"/>
            <a:r>
              <a:rPr lang="fr-FR" dirty="0"/>
              <a:t>Tests et intégration doivent être intégrés, sans quoi la vélocité sera faussée</a:t>
            </a:r>
          </a:p>
          <a:p>
            <a:endParaRPr lang="fr-FR" dirty="0"/>
          </a:p>
          <a:p>
            <a:r>
              <a:rPr lang="fr-FR" dirty="0"/>
              <a:t>Avoir les bonnes personnes n’est pas suffisant</a:t>
            </a:r>
          </a:p>
          <a:p>
            <a:pPr lvl="1"/>
            <a:r>
              <a:rPr lang="fr-FR" dirty="0"/>
              <a:t>Même un mauvais </a:t>
            </a:r>
            <a:r>
              <a:rPr lang="fr-FR" dirty="0" err="1"/>
              <a:t>process</a:t>
            </a:r>
            <a:r>
              <a:rPr lang="fr-FR" dirty="0"/>
              <a:t> peut faire échouer des équipes très douées</a:t>
            </a:r>
          </a:p>
          <a:p>
            <a:endParaRPr lang="fr-FR" dirty="0"/>
          </a:p>
        </p:txBody>
      </p:sp>
    </p:spTree>
    <p:extLst>
      <p:ext uri="{BB962C8B-B14F-4D97-AF65-F5344CB8AC3E}">
        <p14:creationId xmlns:p14="http://schemas.microsoft.com/office/powerpoint/2010/main" val="11053195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Conclusion</a:t>
            </a:r>
          </a:p>
        </p:txBody>
      </p:sp>
      <p:pic>
        <p:nvPicPr>
          <p:cNvPr id="4" name="Image 3"/>
          <p:cNvPicPr>
            <a:picLocks noChangeAspect="1"/>
          </p:cNvPicPr>
          <p:nvPr/>
        </p:nvPicPr>
        <p:blipFill>
          <a:blip r:embed="rId3"/>
          <a:stretch>
            <a:fillRect/>
          </a:stretch>
        </p:blipFill>
        <p:spPr>
          <a:xfrm>
            <a:off x="2705368" y="1382429"/>
            <a:ext cx="8686800" cy="5370795"/>
          </a:xfrm>
          <a:prstGeom prst="rect">
            <a:avLst/>
          </a:prstGeom>
        </p:spPr>
      </p:pic>
    </p:spTree>
    <p:extLst>
      <p:ext uri="{BB962C8B-B14F-4D97-AF65-F5344CB8AC3E}">
        <p14:creationId xmlns:p14="http://schemas.microsoft.com/office/powerpoint/2010/main" val="35929546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Synthèse en vidéo</a:t>
            </a:r>
          </a:p>
        </p:txBody>
      </p:sp>
      <p:pic>
        <p:nvPicPr>
          <p:cNvPr id="5" name="Image 4"/>
          <p:cNvPicPr>
            <a:picLocks noChangeAspect="1"/>
          </p:cNvPicPr>
          <p:nvPr/>
        </p:nvPicPr>
        <p:blipFill>
          <a:blip r:embed="rId3"/>
          <a:stretch>
            <a:fillRect/>
          </a:stretch>
        </p:blipFill>
        <p:spPr>
          <a:xfrm>
            <a:off x="2762250" y="1264555"/>
            <a:ext cx="9239250" cy="5467350"/>
          </a:xfrm>
          <a:prstGeom prst="rect">
            <a:avLst/>
          </a:prstGeom>
        </p:spPr>
      </p:pic>
    </p:spTree>
    <p:extLst>
      <p:ext uri="{BB962C8B-B14F-4D97-AF65-F5344CB8AC3E}">
        <p14:creationId xmlns:p14="http://schemas.microsoft.com/office/powerpoint/2010/main" val="9347536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Et si on essayait encore !</a:t>
            </a:r>
          </a:p>
        </p:txBody>
      </p:sp>
      <p:pic>
        <p:nvPicPr>
          <p:cNvPr id="4" name="Image 3"/>
          <p:cNvPicPr>
            <a:picLocks noChangeAspect="1"/>
          </p:cNvPicPr>
          <p:nvPr/>
        </p:nvPicPr>
        <p:blipFill>
          <a:blip r:embed="rId3"/>
          <a:stretch>
            <a:fillRect/>
          </a:stretch>
        </p:blipFill>
        <p:spPr>
          <a:xfrm>
            <a:off x="3810577" y="2126528"/>
            <a:ext cx="4533900" cy="3971925"/>
          </a:xfrm>
          <a:prstGeom prst="rect">
            <a:avLst/>
          </a:prstGeom>
        </p:spPr>
      </p:pic>
    </p:spTree>
    <p:extLst>
      <p:ext uri="{BB962C8B-B14F-4D97-AF65-F5344CB8AC3E}">
        <p14:creationId xmlns:p14="http://schemas.microsoft.com/office/powerpoint/2010/main" val="10840770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En tant que Product </a:t>
            </a:r>
            <a:r>
              <a:rPr lang="fr-FR" dirty="0" err="1"/>
              <a:t>Owner</a:t>
            </a:r>
            <a:r>
              <a:rPr lang="fr-FR" dirty="0"/>
              <a:t>, je souhaite que</a:t>
            </a:r>
          </a:p>
        </p:txBody>
      </p:sp>
      <p:sp>
        <p:nvSpPr>
          <p:cNvPr id="3" name="Espace réservé du contenu 2"/>
          <p:cNvSpPr>
            <a:spLocks noGrp="1"/>
          </p:cNvSpPr>
          <p:nvPr>
            <p:ph idx="1"/>
          </p:nvPr>
        </p:nvSpPr>
        <p:spPr/>
        <p:txBody>
          <a:bodyPr>
            <a:normAutofit/>
          </a:bodyPr>
          <a:lstStyle/>
          <a:p>
            <a:r>
              <a:rPr lang="fr-FR" dirty="0"/>
              <a:t>Toutes les équipes construisent un seul produit, elles ne sont pas en compétition, même si elles travaillent pour le même fournisseur.</a:t>
            </a:r>
          </a:p>
          <a:p>
            <a:r>
              <a:rPr lang="fr-FR" dirty="0"/>
              <a:t>Le produit est une VILLE avec certaines fonctionnalités.</a:t>
            </a:r>
          </a:p>
          <a:p>
            <a:r>
              <a:rPr lang="fr-FR" dirty="0"/>
              <a:t>Les pièces principales de construction sont des </a:t>
            </a:r>
            <a:r>
              <a:rPr lang="fr-FR" dirty="0" err="1"/>
              <a:t>LEGOs</a:t>
            </a:r>
            <a:r>
              <a:rPr lang="fr-FR" dirty="0"/>
              <a:t>, même si tout autre matériel peut être utilisé en complément.</a:t>
            </a:r>
          </a:p>
          <a:p>
            <a:r>
              <a:rPr lang="fr-FR" dirty="0"/>
              <a:t>Je suis le principal décideur sur le produit, il s’agit de ma ville.</a:t>
            </a:r>
          </a:p>
          <a:p>
            <a:r>
              <a:rPr lang="fr-FR" dirty="0"/>
              <a:t>Je serai impliquée dans le processus de développement en étant disponible pour répondre aux questions et fournir mes feedbacks.</a:t>
            </a:r>
          </a:p>
          <a:p>
            <a:endParaRPr lang="fr-FR" dirty="0"/>
          </a:p>
          <a:p>
            <a:pPr lvl="1"/>
            <a:r>
              <a:rPr lang="fr-FR" dirty="0"/>
              <a:t>Afin de découvrir le cadre de travail </a:t>
            </a:r>
            <a:r>
              <a:rPr lang="fr-FR" dirty="0" err="1"/>
              <a:t>Scrum</a:t>
            </a:r>
            <a:r>
              <a:rPr lang="fr-FR" dirty="0"/>
              <a:t> sereinement</a:t>
            </a:r>
          </a:p>
        </p:txBody>
      </p:sp>
    </p:spTree>
    <p:extLst>
      <p:ext uri="{BB962C8B-B14F-4D97-AF65-F5344CB8AC3E}">
        <p14:creationId xmlns:p14="http://schemas.microsoft.com/office/powerpoint/2010/main" val="23031929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Rétropective</a:t>
            </a:r>
            <a:endParaRPr lang="fr-FR" dirty="0"/>
          </a:p>
        </p:txBody>
      </p:sp>
      <p:pic>
        <p:nvPicPr>
          <p:cNvPr id="4" name="Image 3"/>
          <p:cNvPicPr>
            <a:picLocks noChangeAspect="1"/>
          </p:cNvPicPr>
          <p:nvPr/>
        </p:nvPicPr>
        <p:blipFill>
          <a:blip r:embed="rId3"/>
          <a:stretch>
            <a:fillRect/>
          </a:stretch>
        </p:blipFill>
        <p:spPr>
          <a:xfrm>
            <a:off x="2843208" y="1742726"/>
            <a:ext cx="1466336" cy="1524001"/>
          </a:xfrm>
          <a:prstGeom prst="rect">
            <a:avLst/>
          </a:prstGeom>
        </p:spPr>
      </p:pic>
      <p:pic>
        <p:nvPicPr>
          <p:cNvPr id="5" name="Image 4"/>
          <p:cNvPicPr>
            <a:picLocks noChangeAspect="1"/>
          </p:cNvPicPr>
          <p:nvPr/>
        </p:nvPicPr>
        <p:blipFill>
          <a:blip r:embed="rId4"/>
          <a:stretch>
            <a:fillRect/>
          </a:stretch>
        </p:blipFill>
        <p:spPr>
          <a:xfrm>
            <a:off x="6216138" y="4865348"/>
            <a:ext cx="1307375" cy="1511524"/>
          </a:xfrm>
          <a:prstGeom prst="rect">
            <a:avLst/>
          </a:prstGeom>
        </p:spPr>
      </p:pic>
      <p:pic>
        <p:nvPicPr>
          <p:cNvPr id="6" name="Image 5"/>
          <p:cNvPicPr>
            <a:picLocks noChangeAspect="1"/>
          </p:cNvPicPr>
          <p:nvPr/>
        </p:nvPicPr>
        <p:blipFill>
          <a:blip r:embed="rId5"/>
          <a:stretch>
            <a:fillRect/>
          </a:stretch>
        </p:blipFill>
        <p:spPr>
          <a:xfrm>
            <a:off x="9673318" y="780893"/>
            <a:ext cx="1647826" cy="1585565"/>
          </a:xfrm>
          <a:prstGeom prst="rect">
            <a:avLst/>
          </a:prstGeom>
        </p:spPr>
      </p:pic>
      <p:pic>
        <p:nvPicPr>
          <p:cNvPr id="7" name="Image 6"/>
          <p:cNvPicPr>
            <a:picLocks noChangeAspect="1"/>
          </p:cNvPicPr>
          <p:nvPr/>
        </p:nvPicPr>
        <p:blipFill>
          <a:blip r:embed="rId6"/>
          <a:stretch>
            <a:fillRect/>
          </a:stretch>
        </p:blipFill>
        <p:spPr>
          <a:xfrm>
            <a:off x="7505914" y="3114026"/>
            <a:ext cx="2102191" cy="1691308"/>
          </a:xfrm>
          <a:prstGeom prst="rect">
            <a:avLst/>
          </a:prstGeom>
        </p:spPr>
      </p:pic>
      <p:pic>
        <p:nvPicPr>
          <p:cNvPr id="8" name="Image 7"/>
          <p:cNvPicPr>
            <a:picLocks noChangeAspect="1"/>
          </p:cNvPicPr>
          <p:nvPr/>
        </p:nvPicPr>
        <p:blipFill>
          <a:blip r:embed="rId7"/>
          <a:stretch>
            <a:fillRect/>
          </a:stretch>
        </p:blipFill>
        <p:spPr>
          <a:xfrm>
            <a:off x="1722459" y="4757454"/>
            <a:ext cx="1740932" cy="1727313"/>
          </a:xfrm>
          <a:prstGeom prst="rect">
            <a:avLst/>
          </a:prstGeom>
        </p:spPr>
      </p:pic>
      <p:pic>
        <p:nvPicPr>
          <p:cNvPr id="9" name="Image 8"/>
          <p:cNvPicPr>
            <a:picLocks noChangeAspect="1"/>
          </p:cNvPicPr>
          <p:nvPr/>
        </p:nvPicPr>
        <p:blipFill>
          <a:blip r:embed="rId8"/>
          <a:stretch>
            <a:fillRect/>
          </a:stretch>
        </p:blipFill>
        <p:spPr>
          <a:xfrm>
            <a:off x="4178503" y="3452304"/>
            <a:ext cx="1976211" cy="1660806"/>
          </a:xfrm>
          <a:prstGeom prst="rect">
            <a:avLst/>
          </a:prstGeom>
        </p:spPr>
      </p:pic>
      <p:pic>
        <p:nvPicPr>
          <p:cNvPr id="10" name="Image 9"/>
          <p:cNvPicPr>
            <a:picLocks noChangeAspect="1"/>
          </p:cNvPicPr>
          <p:nvPr/>
        </p:nvPicPr>
        <p:blipFill>
          <a:blip r:embed="rId9"/>
          <a:stretch>
            <a:fillRect/>
          </a:stretch>
        </p:blipFill>
        <p:spPr>
          <a:xfrm>
            <a:off x="5930038" y="1748401"/>
            <a:ext cx="1545843" cy="1247463"/>
          </a:xfrm>
          <a:prstGeom prst="rect">
            <a:avLst/>
          </a:prstGeom>
        </p:spPr>
      </p:pic>
      <p:pic>
        <p:nvPicPr>
          <p:cNvPr id="11" name="Image 10"/>
          <p:cNvPicPr>
            <a:picLocks noChangeAspect="1"/>
          </p:cNvPicPr>
          <p:nvPr/>
        </p:nvPicPr>
        <p:blipFill>
          <a:blip r:embed="rId10"/>
          <a:stretch>
            <a:fillRect/>
          </a:stretch>
        </p:blipFill>
        <p:spPr>
          <a:xfrm>
            <a:off x="9793971" y="4648076"/>
            <a:ext cx="1821089" cy="1730280"/>
          </a:xfrm>
          <a:prstGeom prst="rect">
            <a:avLst/>
          </a:prstGeom>
        </p:spPr>
      </p:pic>
    </p:spTree>
    <p:extLst>
      <p:ext uri="{BB962C8B-B14F-4D97-AF65-F5344CB8AC3E}">
        <p14:creationId xmlns:p14="http://schemas.microsoft.com/office/powerpoint/2010/main" val="2164757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Framework Scrum</a:t>
            </a:r>
          </a:p>
        </p:txBody>
      </p:sp>
      <p:pic>
        <p:nvPicPr>
          <p:cNvPr id="4" name="Image 3"/>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2315" t="19575" r="21208" b="25108"/>
          <a:stretch/>
        </p:blipFill>
        <p:spPr>
          <a:xfrm>
            <a:off x="9415383" y="4687421"/>
            <a:ext cx="1818384" cy="1426183"/>
          </a:xfrm>
          <a:prstGeom prst="rect">
            <a:avLst/>
          </a:prstGeom>
          <a:solidFill>
            <a:schemeClr val="bg1"/>
          </a:solidFill>
        </p:spPr>
      </p:pic>
      <p:sp>
        <p:nvSpPr>
          <p:cNvPr id="5" name="Rectangle 4"/>
          <p:cNvSpPr/>
          <p:nvPr/>
        </p:nvSpPr>
        <p:spPr>
          <a:xfrm>
            <a:off x="6674496" y="1654555"/>
            <a:ext cx="771365" cy="369332"/>
          </a:xfrm>
          <a:prstGeom prst="rect">
            <a:avLst/>
          </a:prstGeom>
        </p:spPr>
        <p:txBody>
          <a:bodyPr wrap="none">
            <a:spAutoFit/>
          </a:bodyPr>
          <a:lstStyle/>
          <a:p>
            <a:r>
              <a:rPr lang="fr-FR" b="1" dirty="0">
                <a:solidFill>
                  <a:schemeClr val="accent2"/>
                </a:solidFill>
              </a:rPr>
              <a:t>Rôles</a:t>
            </a:r>
          </a:p>
        </p:txBody>
      </p:sp>
      <p:sp>
        <p:nvSpPr>
          <p:cNvPr id="6" name="Rectangle 5"/>
          <p:cNvSpPr/>
          <p:nvPr/>
        </p:nvSpPr>
        <p:spPr>
          <a:xfrm>
            <a:off x="3216387" y="3125360"/>
            <a:ext cx="1555234" cy="646331"/>
          </a:xfrm>
          <a:prstGeom prst="rect">
            <a:avLst/>
          </a:prstGeom>
        </p:spPr>
        <p:txBody>
          <a:bodyPr wrap="none">
            <a:spAutoFit/>
          </a:bodyPr>
          <a:lstStyle/>
          <a:p>
            <a:pPr algn="ctr"/>
            <a:r>
              <a:rPr lang="fr-FR" b="1" dirty="0">
                <a:solidFill>
                  <a:schemeClr val="accent3"/>
                </a:solidFill>
                <a:latin typeface="+mj-lt"/>
                <a:ea typeface="+mj-ea"/>
                <a:cs typeface="+mj-cs"/>
              </a:rPr>
              <a:t>Évènements</a:t>
            </a:r>
          </a:p>
          <a:p>
            <a:pPr algn="ctr"/>
            <a:r>
              <a:rPr lang="fr-FR" b="1" dirty="0">
                <a:solidFill>
                  <a:schemeClr val="accent3"/>
                </a:solidFill>
                <a:latin typeface="+mj-lt"/>
                <a:ea typeface="+mj-ea"/>
                <a:cs typeface="+mj-cs"/>
              </a:rPr>
              <a:t>time boxés</a:t>
            </a:r>
          </a:p>
        </p:txBody>
      </p:sp>
      <p:sp>
        <p:nvSpPr>
          <p:cNvPr id="7" name="Rectangle 6"/>
          <p:cNvSpPr/>
          <p:nvPr/>
        </p:nvSpPr>
        <p:spPr>
          <a:xfrm>
            <a:off x="9661249" y="4163079"/>
            <a:ext cx="1180131" cy="369332"/>
          </a:xfrm>
          <a:prstGeom prst="rect">
            <a:avLst/>
          </a:prstGeom>
        </p:spPr>
        <p:txBody>
          <a:bodyPr wrap="none">
            <a:spAutoFit/>
          </a:bodyPr>
          <a:lstStyle/>
          <a:p>
            <a:pPr algn="ctr"/>
            <a:r>
              <a:rPr lang="fr-FR" b="1" dirty="0">
                <a:solidFill>
                  <a:schemeClr val="accent4"/>
                </a:solidFill>
                <a:latin typeface="+mj-lt"/>
                <a:ea typeface="+mj-ea"/>
                <a:cs typeface="+mj-cs"/>
              </a:rPr>
              <a:t>Artefacts</a:t>
            </a:r>
          </a:p>
        </p:txBody>
      </p:sp>
      <p:pic>
        <p:nvPicPr>
          <p:cNvPr id="8" name="Image 7">
            <a:extLst>
              <a:ext uri="{FF2B5EF4-FFF2-40B4-BE49-F238E27FC236}">
                <a16:creationId xmlns:a16="http://schemas.microsoft.com/office/drawing/2014/main" id="{EFA5FACA-C203-4039-BA65-7AD433007D37}"/>
              </a:ext>
            </a:extLst>
          </p:cNvPr>
          <p:cNvPicPr>
            <a:picLocks noChangeAspect="1"/>
          </p:cNvPicPr>
          <p:nvPr/>
        </p:nvPicPr>
        <p:blipFill>
          <a:blip r:embed="rId4"/>
          <a:stretch>
            <a:fillRect/>
          </a:stretch>
        </p:blipFill>
        <p:spPr>
          <a:xfrm>
            <a:off x="5909034" y="2023887"/>
            <a:ext cx="2302290" cy="2302290"/>
          </a:xfrm>
          <a:prstGeom prst="rect">
            <a:avLst/>
          </a:prstGeom>
        </p:spPr>
      </p:pic>
      <p:grpSp>
        <p:nvGrpSpPr>
          <p:cNvPr id="9" name="Groupe 8"/>
          <p:cNvGrpSpPr/>
          <p:nvPr/>
        </p:nvGrpSpPr>
        <p:grpSpPr>
          <a:xfrm>
            <a:off x="2746229" y="3916705"/>
            <a:ext cx="2495550" cy="2088400"/>
            <a:chOff x="1183362" y="4146094"/>
            <a:chExt cx="2495550" cy="2088400"/>
          </a:xfrm>
        </p:grpSpPr>
        <p:pic>
          <p:nvPicPr>
            <p:cNvPr id="10" name="Image 9"/>
            <p:cNvPicPr>
              <a:picLocks noChangeAspect="1"/>
            </p:cNvPicPr>
            <p:nvPr/>
          </p:nvPicPr>
          <p:blipFill>
            <a:blip r:embed="rId5"/>
            <a:stretch>
              <a:fillRect/>
            </a:stretch>
          </p:blipFill>
          <p:spPr>
            <a:xfrm>
              <a:off x="1183362" y="4367594"/>
              <a:ext cx="2495550" cy="1866900"/>
            </a:xfrm>
            <a:prstGeom prst="rect">
              <a:avLst/>
            </a:prstGeom>
          </p:spPr>
        </p:pic>
        <p:pic>
          <p:nvPicPr>
            <p:cNvPr id="11" name="Image 10"/>
            <p:cNvPicPr>
              <a:picLocks noChangeAspect="1"/>
            </p:cNvPicPr>
            <p:nvPr/>
          </p:nvPicPr>
          <p:blipFill>
            <a:blip r:embed="rId6"/>
            <a:stretch>
              <a:fillRect/>
            </a:stretch>
          </p:blipFill>
          <p:spPr>
            <a:xfrm>
              <a:off x="1786880" y="4146094"/>
              <a:ext cx="587223" cy="564043"/>
            </a:xfrm>
            <a:prstGeom prst="rect">
              <a:avLst/>
            </a:prstGeom>
          </p:spPr>
        </p:pic>
      </p:grpSp>
    </p:spTree>
    <p:extLst>
      <p:ext uri="{BB962C8B-B14F-4D97-AF65-F5344CB8AC3E}">
        <p14:creationId xmlns:p14="http://schemas.microsoft.com/office/powerpoint/2010/main" val="3316983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3 piliers de Scrum</a:t>
            </a:r>
          </a:p>
        </p:txBody>
      </p:sp>
      <p:grpSp>
        <p:nvGrpSpPr>
          <p:cNvPr id="4" name="Groupe 3"/>
          <p:cNvGrpSpPr/>
          <p:nvPr/>
        </p:nvGrpSpPr>
        <p:grpSpPr>
          <a:xfrm>
            <a:off x="3855468" y="1557867"/>
            <a:ext cx="6925422" cy="4985702"/>
            <a:chOff x="2593179" y="1000587"/>
            <a:chExt cx="4634715" cy="3860208"/>
          </a:xfrm>
        </p:grpSpPr>
        <p:pic>
          <p:nvPicPr>
            <p:cNvPr id="5" name="Picture 2" descr="https://wiki.smu.edu.sg/is480/img_auth.php/3/35/CHARIS_logo_scru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5237" y="1000587"/>
              <a:ext cx="2571750" cy="1285875"/>
            </a:xfrm>
            <a:prstGeom prst="rect">
              <a:avLst/>
            </a:prstGeom>
            <a:noFill/>
            <a:extLst>
              <a:ext uri="{909E8E84-426E-40DD-AFC4-6F175D3DCCD1}">
                <a14:hiddenFill xmlns:a14="http://schemas.microsoft.com/office/drawing/2010/main">
                  <a:solidFill>
                    <a:srgbClr val="FFFFFF"/>
                  </a:solidFill>
                </a14:hiddenFill>
              </a:ext>
            </a:extLst>
          </p:spPr>
        </p:pic>
        <p:sp>
          <p:nvSpPr>
            <p:cNvPr id="6" name="Ellipse 5"/>
            <p:cNvSpPr/>
            <p:nvPr/>
          </p:nvSpPr>
          <p:spPr>
            <a:xfrm>
              <a:off x="2699792" y="4140715"/>
              <a:ext cx="4528102" cy="72008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latin typeface="Raleway (Corps)"/>
              </a:endParaRPr>
            </a:p>
          </p:txBody>
        </p:sp>
        <p:grpSp>
          <p:nvGrpSpPr>
            <p:cNvPr id="7" name="Groupe 6"/>
            <p:cNvGrpSpPr/>
            <p:nvPr/>
          </p:nvGrpSpPr>
          <p:grpSpPr>
            <a:xfrm>
              <a:off x="2593179" y="2240987"/>
              <a:ext cx="1774204" cy="2362564"/>
              <a:chOff x="2441260" y="2144824"/>
              <a:chExt cx="1971336" cy="2625072"/>
            </a:xfrm>
          </p:grpSpPr>
          <p:grpSp>
            <p:nvGrpSpPr>
              <p:cNvPr id="24" name="Groupe 23"/>
              <p:cNvGrpSpPr/>
              <p:nvPr/>
            </p:nvGrpSpPr>
            <p:grpSpPr>
              <a:xfrm>
                <a:off x="3026884" y="2660415"/>
                <a:ext cx="800089" cy="2109481"/>
                <a:chOff x="1842371" y="2249055"/>
                <a:chExt cx="864096" cy="2871437"/>
              </a:xfrm>
              <a:solidFill>
                <a:schemeClr val="bg1">
                  <a:lumMod val="85000"/>
                </a:schemeClr>
              </a:solidFill>
            </p:grpSpPr>
            <p:sp>
              <p:nvSpPr>
                <p:cNvPr id="26" name="Rectangle 25"/>
                <p:cNvSpPr/>
                <p:nvPr/>
              </p:nvSpPr>
              <p:spPr>
                <a:xfrm>
                  <a:off x="1986387" y="2425452"/>
                  <a:ext cx="576064" cy="252028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fr-FR" sz="1900" spc="-135" dirty="0">
                    <a:solidFill>
                      <a:schemeClr val="accent4"/>
                    </a:solidFill>
                    <a:latin typeface="Raleway (Corps)"/>
                  </a:endParaRPr>
                </a:p>
              </p:txBody>
            </p:sp>
            <p:sp>
              <p:nvSpPr>
                <p:cNvPr id="27" name="Rectangle 26"/>
                <p:cNvSpPr/>
                <p:nvPr/>
              </p:nvSpPr>
              <p:spPr>
                <a:xfrm>
                  <a:off x="1914379" y="4950524"/>
                  <a:ext cx="720080" cy="72008"/>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900" spc="-135" dirty="0">
                    <a:latin typeface="Raleway (Corps)"/>
                  </a:endParaRPr>
                </a:p>
              </p:txBody>
            </p:sp>
            <p:sp>
              <p:nvSpPr>
                <p:cNvPr id="28" name="Rectangle 27"/>
                <p:cNvSpPr/>
                <p:nvPr/>
              </p:nvSpPr>
              <p:spPr>
                <a:xfrm>
                  <a:off x="1842371" y="5029745"/>
                  <a:ext cx="864096" cy="90747"/>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900" spc="-135" dirty="0">
                    <a:latin typeface="Raleway (Corps)"/>
                  </a:endParaRPr>
                </a:p>
              </p:txBody>
            </p:sp>
            <p:sp>
              <p:nvSpPr>
                <p:cNvPr id="29" name="Rectangle 28"/>
                <p:cNvSpPr/>
                <p:nvPr/>
              </p:nvSpPr>
              <p:spPr>
                <a:xfrm>
                  <a:off x="1914379" y="2344024"/>
                  <a:ext cx="720080" cy="72008"/>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900" spc="-135" dirty="0">
                    <a:latin typeface="Raleway (Corps)"/>
                  </a:endParaRPr>
                </a:p>
              </p:txBody>
            </p:sp>
            <p:sp>
              <p:nvSpPr>
                <p:cNvPr id="30" name="Rectangle 29"/>
                <p:cNvSpPr/>
                <p:nvPr/>
              </p:nvSpPr>
              <p:spPr>
                <a:xfrm>
                  <a:off x="1842371" y="2249055"/>
                  <a:ext cx="864096" cy="90747"/>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900" spc="-135" dirty="0">
                    <a:latin typeface="Raleway (Corps)"/>
                  </a:endParaRPr>
                </a:p>
              </p:txBody>
            </p:sp>
          </p:grpSp>
          <p:sp>
            <p:nvSpPr>
              <p:cNvPr id="25" name="Rectangle 24"/>
              <p:cNvSpPr/>
              <p:nvPr/>
            </p:nvSpPr>
            <p:spPr>
              <a:xfrm>
                <a:off x="2441260" y="2144824"/>
                <a:ext cx="1971336" cy="427468"/>
              </a:xfrm>
              <a:prstGeom prst="rect">
                <a:avLst/>
              </a:prstGeom>
              <a:solidFill>
                <a:schemeClr val="bg1"/>
              </a:solidFill>
              <a:ln>
                <a:noFill/>
              </a:ln>
            </p:spPr>
            <p:txBody>
              <a:bodyPr wrap="none" anchor="ctr">
                <a:spAutoFit/>
              </a:bodyPr>
              <a:lstStyle/>
              <a:p>
                <a:pPr algn="ctr"/>
                <a:r>
                  <a:rPr lang="fr-FR" sz="1900" b="1" dirty="0">
                    <a:solidFill>
                      <a:srgbClr val="16469B"/>
                    </a:solidFill>
                    <a:latin typeface="Raleway (Corps)"/>
                  </a:rPr>
                  <a:t>Transparence</a:t>
                </a:r>
              </a:p>
            </p:txBody>
          </p:sp>
        </p:grpSp>
        <p:grpSp>
          <p:nvGrpSpPr>
            <p:cNvPr id="8" name="Groupe 7"/>
            <p:cNvGrpSpPr/>
            <p:nvPr/>
          </p:nvGrpSpPr>
          <p:grpSpPr>
            <a:xfrm>
              <a:off x="5695797" y="2251173"/>
              <a:ext cx="1287532" cy="2352380"/>
              <a:chOff x="5888622" y="2156140"/>
              <a:chExt cx="1430593" cy="2613756"/>
            </a:xfrm>
          </p:grpSpPr>
          <p:grpSp>
            <p:nvGrpSpPr>
              <p:cNvPr id="17" name="Groupe 16"/>
              <p:cNvGrpSpPr/>
              <p:nvPr/>
            </p:nvGrpSpPr>
            <p:grpSpPr>
              <a:xfrm>
                <a:off x="6152119" y="2660415"/>
                <a:ext cx="800089" cy="2109481"/>
                <a:chOff x="1842371" y="2249055"/>
                <a:chExt cx="864096" cy="2871437"/>
              </a:xfrm>
              <a:solidFill>
                <a:schemeClr val="bg1">
                  <a:lumMod val="85000"/>
                </a:schemeClr>
              </a:solidFill>
            </p:grpSpPr>
            <p:sp>
              <p:nvSpPr>
                <p:cNvPr id="19" name="Rectangle 18"/>
                <p:cNvSpPr/>
                <p:nvPr/>
              </p:nvSpPr>
              <p:spPr>
                <a:xfrm>
                  <a:off x="1986387" y="2425452"/>
                  <a:ext cx="576064" cy="252028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fr-FR" sz="1900" spc="-135" dirty="0">
                    <a:solidFill>
                      <a:schemeClr val="accent4"/>
                    </a:solidFill>
                    <a:latin typeface="Raleway (Corps)"/>
                  </a:endParaRPr>
                </a:p>
              </p:txBody>
            </p:sp>
            <p:sp>
              <p:nvSpPr>
                <p:cNvPr id="20" name="Rectangle 19"/>
                <p:cNvSpPr/>
                <p:nvPr/>
              </p:nvSpPr>
              <p:spPr>
                <a:xfrm>
                  <a:off x="1914379" y="4950524"/>
                  <a:ext cx="720080" cy="72008"/>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900" spc="-135" dirty="0">
                    <a:latin typeface="Raleway (Corps)"/>
                  </a:endParaRPr>
                </a:p>
              </p:txBody>
            </p:sp>
            <p:sp>
              <p:nvSpPr>
                <p:cNvPr id="21" name="Rectangle 20"/>
                <p:cNvSpPr/>
                <p:nvPr/>
              </p:nvSpPr>
              <p:spPr>
                <a:xfrm>
                  <a:off x="1842371" y="5029745"/>
                  <a:ext cx="864096" cy="90747"/>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900" spc="-135" dirty="0">
                    <a:latin typeface="Raleway (Corps)"/>
                  </a:endParaRPr>
                </a:p>
              </p:txBody>
            </p:sp>
            <p:sp>
              <p:nvSpPr>
                <p:cNvPr id="22" name="Rectangle 21"/>
                <p:cNvSpPr/>
                <p:nvPr/>
              </p:nvSpPr>
              <p:spPr>
                <a:xfrm>
                  <a:off x="1914379" y="2344024"/>
                  <a:ext cx="720080" cy="72008"/>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900" spc="-135" dirty="0">
                    <a:latin typeface="Raleway (Corps)"/>
                  </a:endParaRPr>
                </a:p>
              </p:txBody>
            </p:sp>
            <p:sp>
              <p:nvSpPr>
                <p:cNvPr id="23" name="Rectangle 22"/>
                <p:cNvSpPr/>
                <p:nvPr/>
              </p:nvSpPr>
              <p:spPr>
                <a:xfrm>
                  <a:off x="1842371" y="2249055"/>
                  <a:ext cx="864096" cy="90747"/>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900" spc="-135" dirty="0">
                    <a:latin typeface="Raleway (Corps)"/>
                  </a:endParaRPr>
                </a:p>
              </p:txBody>
            </p:sp>
          </p:grpSp>
          <p:sp>
            <p:nvSpPr>
              <p:cNvPr id="18" name="Rectangle 17"/>
              <p:cNvSpPr/>
              <p:nvPr/>
            </p:nvSpPr>
            <p:spPr>
              <a:xfrm rot="21581744">
                <a:off x="5888622" y="2156140"/>
                <a:ext cx="1430593" cy="427468"/>
              </a:xfrm>
              <a:prstGeom prst="rect">
                <a:avLst/>
              </a:prstGeom>
              <a:solidFill>
                <a:schemeClr val="bg1"/>
              </a:solidFill>
              <a:ln>
                <a:noFill/>
              </a:ln>
            </p:spPr>
            <p:txBody>
              <a:bodyPr wrap="none" anchor="ctr">
                <a:spAutoFit/>
              </a:bodyPr>
              <a:lstStyle/>
              <a:p>
                <a:pPr algn="ctr"/>
                <a:r>
                  <a:rPr lang="fr-FR" sz="1900" b="1" spc="-135" dirty="0">
                    <a:solidFill>
                      <a:srgbClr val="16469B"/>
                    </a:solidFill>
                    <a:latin typeface="Raleway (Corps)"/>
                  </a:rPr>
                  <a:t>Adaptation</a:t>
                </a:r>
              </a:p>
            </p:txBody>
          </p:sp>
        </p:grpSp>
        <p:grpSp>
          <p:nvGrpSpPr>
            <p:cNvPr id="9" name="Groupe 8"/>
            <p:cNvGrpSpPr/>
            <p:nvPr/>
          </p:nvGrpSpPr>
          <p:grpSpPr>
            <a:xfrm>
              <a:off x="4295729" y="2276091"/>
              <a:ext cx="1406154" cy="2327461"/>
              <a:chOff x="4262802" y="2183828"/>
              <a:chExt cx="1562395" cy="2586068"/>
            </a:xfrm>
          </p:grpSpPr>
          <p:grpSp>
            <p:nvGrpSpPr>
              <p:cNvPr id="10" name="Groupe 9"/>
              <p:cNvGrpSpPr/>
              <p:nvPr/>
            </p:nvGrpSpPr>
            <p:grpSpPr>
              <a:xfrm>
                <a:off x="4643951" y="2660415"/>
                <a:ext cx="800089" cy="2109481"/>
                <a:chOff x="1842371" y="2249055"/>
                <a:chExt cx="864096" cy="2871437"/>
              </a:xfrm>
              <a:solidFill>
                <a:schemeClr val="bg1">
                  <a:lumMod val="85000"/>
                </a:schemeClr>
              </a:solidFill>
            </p:grpSpPr>
            <p:sp>
              <p:nvSpPr>
                <p:cNvPr id="12" name="Rectangle 11"/>
                <p:cNvSpPr/>
                <p:nvPr/>
              </p:nvSpPr>
              <p:spPr>
                <a:xfrm>
                  <a:off x="1986387" y="2425452"/>
                  <a:ext cx="576064" cy="252028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fr-FR" sz="1900" spc="-135" dirty="0">
                    <a:solidFill>
                      <a:schemeClr val="accent4"/>
                    </a:solidFill>
                    <a:latin typeface="Raleway (Corps)"/>
                  </a:endParaRPr>
                </a:p>
              </p:txBody>
            </p:sp>
            <p:sp>
              <p:nvSpPr>
                <p:cNvPr id="13" name="Rectangle 12"/>
                <p:cNvSpPr/>
                <p:nvPr/>
              </p:nvSpPr>
              <p:spPr>
                <a:xfrm>
                  <a:off x="1914379" y="4950524"/>
                  <a:ext cx="720080" cy="72008"/>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900" spc="-135" dirty="0">
                    <a:latin typeface="Raleway (Corps)"/>
                  </a:endParaRPr>
                </a:p>
              </p:txBody>
            </p:sp>
            <p:sp>
              <p:nvSpPr>
                <p:cNvPr id="14" name="Rectangle 13"/>
                <p:cNvSpPr/>
                <p:nvPr/>
              </p:nvSpPr>
              <p:spPr>
                <a:xfrm>
                  <a:off x="1842371" y="5029745"/>
                  <a:ext cx="864096" cy="90747"/>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900" spc="-135" dirty="0">
                    <a:latin typeface="Raleway (Corps)"/>
                  </a:endParaRPr>
                </a:p>
              </p:txBody>
            </p:sp>
            <p:sp>
              <p:nvSpPr>
                <p:cNvPr id="15" name="Rectangle 14"/>
                <p:cNvSpPr/>
                <p:nvPr/>
              </p:nvSpPr>
              <p:spPr>
                <a:xfrm>
                  <a:off x="1914379" y="2344024"/>
                  <a:ext cx="720080" cy="72008"/>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900" spc="-135" dirty="0">
                    <a:latin typeface="Raleway (Corps)"/>
                  </a:endParaRPr>
                </a:p>
              </p:txBody>
            </p:sp>
            <p:sp>
              <p:nvSpPr>
                <p:cNvPr id="16" name="Rectangle 15"/>
                <p:cNvSpPr/>
                <p:nvPr/>
              </p:nvSpPr>
              <p:spPr>
                <a:xfrm>
                  <a:off x="1842371" y="2249055"/>
                  <a:ext cx="864096" cy="90747"/>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900" spc="-135" dirty="0">
                    <a:latin typeface="Raleway (Corps)"/>
                  </a:endParaRPr>
                </a:p>
              </p:txBody>
            </p:sp>
          </p:grpSp>
          <p:sp>
            <p:nvSpPr>
              <p:cNvPr id="11" name="Rectangle 10"/>
              <p:cNvSpPr/>
              <p:nvPr/>
            </p:nvSpPr>
            <p:spPr>
              <a:xfrm rot="21581514">
                <a:off x="4262802" y="2183828"/>
                <a:ext cx="1562395" cy="427468"/>
              </a:xfrm>
              <a:prstGeom prst="rect">
                <a:avLst/>
              </a:prstGeom>
              <a:solidFill>
                <a:schemeClr val="bg1"/>
              </a:solidFill>
              <a:ln>
                <a:noFill/>
              </a:ln>
            </p:spPr>
            <p:txBody>
              <a:bodyPr wrap="none" anchor="ctr">
                <a:spAutoFit/>
              </a:bodyPr>
              <a:lstStyle/>
              <a:p>
                <a:pPr algn="ctr"/>
                <a:r>
                  <a:rPr lang="fr-FR" sz="1900" b="1" dirty="0">
                    <a:solidFill>
                      <a:srgbClr val="16469B"/>
                    </a:solidFill>
                    <a:latin typeface="Raleway (Corps)"/>
                  </a:rPr>
                  <a:t>Inspection</a:t>
                </a:r>
              </a:p>
            </p:txBody>
          </p:sp>
        </p:grpSp>
      </p:grpSp>
    </p:spTree>
    <p:extLst>
      <p:ext uri="{BB962C8B-B14F-4D97-AF65-F5344CB8AC3E}">
        <p14:creationId xmlns:p14="http://schemas.microsoft.com/office/powerpoint/2010/main" val="274961669"/>
      </p:ext>
    </p:extLst>
  </p:cSld>
  <p:clrMapOvr>
    <a:masterClrMapping/>
  </p:clrMapOvr>
</p:sld>
</file>

<file path=ppt/theme/theme1.xml><?xml version="1.0" encoding="utf-8"?>
<a:theme xmlns:a="http://schemas.openxmlformats.org/drawingml/2006/main" name="Brin">
  <a:themeElements>
    <a:clrScheme name="Brin">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Brin">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rin">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836</TotalTime>
  <Words>5392</Words>
  <Application>Microsoft Office PowerPoint</Application>
  <PresentationFormat>Grand écran</PresentationFormat>
  <Paragraphs>787</Paragraphs>
  <Slides>78</Slides>
  <Notes>25</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78</vt:i4>
      </vt:variant>
    </vt:vector>
  </HeadingPairs>
  <TitlesOfParts>
    <vt:vector size="90" baseType="lpstr">
      <vt:lpstr>MS PGothic</vt:lpstr>
      <vt:lpstr>Arial</vt:lpstr>
      <vt:lpstr>Calibri</vt:lpstr>
      <vt:lpstr>Century Gothic</vt:lpstr>
      <vt:lpstr>GT America</vt:lpstr>
      <vt:lpstr>Helvetica Neue</vt:lpstr>
      <vt:lpstr>Lucida Sans</vt:lpstr>
      <vt:lpstr>Raleway</vt:lpstr>
      <vt:lpstr>Raleway (Corps)</vt:lpstr>
      <vt:lpstr>Wingdings</vt:lpstr>
      <vt:lpstr>Wingdings 3</vt:lpstr>
      <vt:lpstr>Brin</vt:lpstr>
      <vt:lpstr>Méthodes agiles de gestion et amorçage de projet</vt:lpstr>
      <vt:lpstr>Déroulement de la formation</vt:lpstr>
      <vt:lpstr>SCRUM</vt:lpstr>
      <vt:lpstr>SCRUM : Un cadre de travail </vt:lpstr>
      <vt:lpstr>Origine japonaise</vt:lpstr>
      <vt:lpstr>Origine japonaise</vt:lpstr>
      <vt:lpstr>Formalisé aux USA</vt:lpstr>
      <vt:lpstr>Framework Scrum</vt:lpstr>
      <vt:lpstr>Les 3 piliers de Scrum</vt:lpstr>
      <vt:lpstr>Rôles avant et après Scrum</vt:lpstr>
      <vt:lpstr>Les rôles</vt:lpstr>
      <vt:lpstr>Les Artefacts</vt:lpstr>
      <vt:lpstr>Les évènements</vt:lpstr>
      <vt:lpstr>Mais aussi des supports  (à vous de trouver les vôtres)</vt:lpstr>
      <vt:lpstr>Le process Scrum</vt:lpstr>
      <vt:lpstr>Différence entre Scrum et Waterfall</vt:lpstr>
      <vt:lpstr>Différence entre Scrum et Waterfall</vt:lpstr>
      <vt:lpstr>Différence entre Scrum et Waterfall</vt:lpstr>
      <vt:lpstr>Et si on essayait !</vt:lpstr>
      <vt:lpstr>Les rôles</vt:lpstr>
      <vt:lpstr>Mêlée Humaine</vt:lpstr>
      <vt:lpstr>Constitution de l’équipe Scrum</vt:lpstr>
      <vt:lpstr>Scrum Master, oui, mais pas …</vt:lpstr>
      <vt:lpstr>Appelez-moi Maître Scrum</vt:lpstr>
      <vt:lpstr>Le Scrum Master sert le Product Owner de plusieurs façons, y compris :</vt:lpstr>
      <vt:lpstr>Le Scrum Master sert la Scrum Team de plusieurs façons, y compris :</vt:lpstr>
      <vt:lpstr>Le Scrum Master sert l'organisation de plusieurs façons, y compris :</vt:lpstr>
      <vt:lpstr>Les postures du Scrum Master</vt:lpstr>
      <vt:lpstr>Animation des rituels</vt:lpstr>
      <vt:lpstr>Qu’est-ce qu’un Scrum Master</vt:lpstr>
      <vt:lpstr>L’équipe de réalisation</vt:lpstr>
      <vt:lpstr>Le Product Owner</vt:lpstr>
      <vt:lpstr>Les droits du PO</vt:lpstr>
      <vt:lpstr>Devoirs du PO</vt:lpstr>
      <vt:lpstr>Les anti-pattern du PO</vt:lpstr>
      <vt:lpstr>Les compétences et/ou qualités clés du PO</vt:lpstr>
      <vt:lpstr>Qu’est-ce qu’un PO</vt:lpstr>
      <vt:lpstr>Les artefacts</vt:lpstr>
      <vt:lpstr>Le Product Backlog</vt:lpstr>
      <vt:lpstr>Couleur d’un item</vt:lpstr>
      <vt:lpstr>La dette technique</vt:lpstr>
      <vt:lpstr>Artistes et Spécifieurs</vt:lpstr>
      <vt:lpstr>User story </vt:lpstr>
      <vt:lpstr>INVEST</vt:lpstr>
      <vt:lpstr>Critère d’acceptation (acceptance)</vt:lpstr>
      <vt:lpstr>SMART</vt:lpstr>
      <vt:lpstr>Le cycle de vie d’un backlog</vt:lpstr>
      <vt:lpstr>Sprint Backlog</vt:lpstr>
      <vt:lpstr>Priorisation</vt:lpstr>
      <vt:lpstr>Comment prioriser - MoSCoW</vt:lpstr>
      <vt:lpstr>Comment prioriser – Business Value</vt:lpstr>
      <vt:lpstr>Comment prioriser – Matrice de priorisation</vt:lpstr>
      <vt:lpstr>Comment prioriser sinon …</vt:lpstr>
      <vt:lpstr>Les évènements</vt:lpstr>
      <vt:lpstr>Sprint Planning</vt:lpstr>
      <vt:lpstr>En réalité </vt:lpstr>
      <vt:lpstr>Sprint</vt:lpstr>
      <vt:lpstr>Daily Scrum</vt:lpstr>
      <vt:lpstr>Sprint Review : démo</vt:lpstr>
      <vt:lpstr>Les boucles de feedback</vt:lpstr>
      <vt:lpstr>Rétrospective</vt:lpstr>
      <vt:lpstr>Amélioration continue</vt:lpstr>
      <vt:lpstr>Les supports</vt:lpstr>
      <vt:lpstr>Management visuel : Le Scrum Board</vt:lpstr>
      <vt:lpstr>Et parfois dans la vraie vie …</vt:lpstr>
      <vt:lpstr>DOR</vt:lpstr>
      <vt:lpstr>DOD</vt:lpstr>
      <vt:lpstr>Vélocité</vt:lpstr>
      <vt:lpstr>Le Sprint Burndown Chart</vt:lpstr>
      <vt:lpstr>Le backlog Burnup Chart</vt:lpstr>
      <vt:lpstr>Le plan de release</vt:lpstr>
      <vt:lpstr>Et pour finir</vt:lpstr>
      <vt:lpstr>Points à craquer</vt:lpstr>
      <vt:lpstr>Conclusion</vt:lpstr>
      <vt:lpstr>Synthèse en vidéo</vt:lpstr>
      <vt:lpstr>Et si on essayait encore !</vt:lpstr>
      <vt:lpstr>En tant que Product Owner, je souhaite que</vt:lpstr>
      <vt:lpstr>Rétropective</vt:lpstr>
    </vt:vector>
  </TitlesOfParts>
  <Company>SII Atlantique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Méthodes agiles de gestion et amorçage de projet</dc:title>
  <dc:creator>Sandrine ZUK</dc:creator>
  <cp:lastModifiedBy>Kervin KUENY</cp:lastModifiedBy>
  <cp:revision>78</cp:revision>
  <dcterms:created xsi:type="dcterms:W3CDTF">2021-02-22T10:09:31Z</dcterms:created>
  <dcterms:modified xsi:type="dcterms:W3CDTF">2024-02-07T22:35:27Z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f6fc66b-1ac8-4c70-8e69-e4d9779ebfec_Enabled">
    <vt:lpwstr>true</vt:lpwstr>
  </property>
  <property fmtid="{D5CDD505-2E9C-101B-9397-08002B2CF9AE}" pid="3" name="MSIP_Label_cf6fc66b-1ac8-4c70-8e69-e4d9779ebfec_SetDate">
    <vt:lpwstr>2023-11-27T14:42:28Z</vt:lpwstr>
  </property>
  <property fmtid="{D5CDD505-2E9C-101B-9397-08002B2CF9AE}" pid="4" name="MSIP_Label_cf6fc66b-1ac8-4c70-8e69-e4d9779ebfec_Method">
    <vt:lpwstr>Privileged</vt:lpwstr>
  </property>
  <property fmtid="{D5CDD505-2E9C-101B-9397-08002B2CF9AE}" pid="5" name="MSIP_Label_cf6fc66b-1ac8-4c70-8e69-e4d9779ebfec_Name">
    <vt:lpwstr>Document_Public</vt:lpwstr>
  </property>
  <property fmtid="{D5CDD505-2E9C-101B-9397-08002B2CF9AE}" pid="6" name="MSIP_Label_cf6fc66b-1ac8-4c70-8e69-e4d9779ebfec_SiteId">
    <vt:lpwstr>09b07065-15c8-4f56-812c-e223c6d8bd2d</vt:lpwstr>
  </property>
  <property fmtid="{D5CDD505-2E9C-101B-9397-08002B2CF9AE}" pid="7" name="MSIP_Label_cf6fc66b-1ac8-4c70-8e69-e4d9779ebfec_ActionId">
    <vt:lpwstr>ec77c544-d688-46df-8bb6-de94b5fb2518</vt:lpwstr>
  </property>
  <property fmtid="{D5CDD505-2E9C-101B-9397-08002B2CF9AE}" pid="8" name="MSIP_Label_cf6fc66b-1ac8-4c70-8e69-e4d9779ebfec_ContentBits">
    <vt:lpwstr>2</vt:lpwstr>
  </property>
  <property fmtid="{D5CDD505-2E9C-101B-9397-08002B2CF9AE}" pid="9" name="ClassificationContentMarkingFooterLocations">
    <vt:lpwstr>Brin:9</vt:lpwstr>
  </property>
  <property fmtid="{D5CDD505-2E9C-101B-9397-08002B2CF9AE}" pid="10" name="ClassificationContentMarkingFooterText">
    <vt:lpwstr>Public</vt:lpwstr>
  </property>
</Properties>
</file>